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25146000"/>
  <p:notesSz cx="7023100" cy="9309100"/>
  <p:defaultTextStyle>
    <a:defPPr>
      <a:defRPr lang="en-US"/>
    </a:defPPr>
    <a:lvl1pPr algn="l" defTabSz="1948903" rtl="0" fontAlgn="base">
      <a:spcBef>
        <a:spcPct val="0"/>
      </a:spcBef>
      <a:spcAft>
        <a:spcPct val="0"/>
      </a:spcAft>
      <a:defRPr sz="7635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1948903" indent="-1556671" algn="l" defTabSz="1948903" rtl="0" fontAlgn="base">
      <a:spcBef>
        <a:spcPct val="0"/>
      </a:spcBef>
      <a:spcAft>
        <a:spcPct val="0"/>
      </a:spcAft>
      <a:defRPr sz="7635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3899167" indent="-3114703" algn="l" defTabSz="1948903" rtl="0" fontAlgn="base">
      <a:spcBef>
        <a:spcPct val="0"/>
      </a:spcBef>
      <a:spcAft>
        <a:spcPct val="0"/>
      </a:spcAft>
      <a:defRPr sz="7635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5849431" indent="-4672735" algn="l" defTabSz="1948903" rtl="0" fontAlgn="base">
      <a:spcBef>
        <a:spcPct val="0"/>
      </a:spcBef>
      <a:spcAft>
        <a:spcPct val="0"/>
      </a:spcAft>
      <a:defRPr sz="7635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7799695" indent="-6230767" algn="l" defTabSz="1948903" rtl="0" fontAlgn="base">
      <a:spcBef>
        <a:spcPct val="0"/>
      </a:spcBef>
      <a:spcAft>
        <a:spcPct val="0"/>
      </a:spcAft>
      <a:defRPr sz="7635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1961159" algn="l" defTabSz="784464" rtl="0" eaLnBrk="1" latinLnBrk="0" hangingPunct="1">
      <a:defRPr sz="7635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353391" algn="l" defTabSz="784464" rtl="0" eaLnBrk="1" latinLnBrk="0" hangingPunct="1">
      <a:defRPr sz="7635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2745623" algn="l" defTabSz="784464" rtl="0" eaLnBrk="1" latinLnBrk="0" hangingPunct="1">
      <a:defRPr sz="7635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137855" algn="l" defTabSz="784464" rtl="0" eaLnBrk="1" latinLnBrk="0" hangingPunct="1">
      <a:defRPr sz="7635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20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Roche, Dain" initials="LD" lastIdx="41" clrIdx="0">
    <p:extLst>
      <p:ext uri="{19B8F6BF-5375-455C-9EA6-DF929625EA0E}">
        <p15:presenceInfo xmlns:p15="http://schemas.microsoft.com/office/powerpoint/2012/main" userId="S::dbq6@unh.edu::4b3ff7cf-f82f-4e94-8498-eed052779d0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B7D4"/>
    <a:srgbClr val="BCC7DE"/>
    <a:srgbClr val="D0D8E8"/>
    <a:srgbClr val="8BAFE9"/>
    <a:srgbClr val="E0ECF8"/>
    <a:srgbClr val="DCECF9"/>
    <a:srgbClr val="EAEAEA"/>
    <a:srgbClr val="78A6DE"/>
    <a:srgbClr val="90A9DC"/>
    <a:srgbClr val="94AB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529" autoAdjust="0"/>
    <p:restoredTop sz="95931" autoAdjust="0"/>
  </p:normalViewPr>
  <p:slideViewPr>
    <p:cSldViewPr snapToGrid="0" showGuides="1">
      <p:cViewPr>
        <p:scale>
          <a:sx n="17" d="100"/>
          <a:sy n="17" d="100"/>
        </p:scale>
        <p:origin x="1362" y="12"/>
      </p:cViewPr>
      <p:guideLst>
        <p:guide orient="horz" pos="7920"/>
        <p:guide pos="1382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5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755300-C27B-4504-996B-796FA7F858F0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69938" y="1163638"/>
            <a:ext cx="54832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9925"/>
            <a:ext cx="5619750" cy="36655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5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A4E00A-1123-4E1F-B6D2-67541A4355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239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84464" rtl="0" eaLnBrk="1" latinLnBrk="0" hangingPunct="1">
      <a:defRPr sz="1029" kern="1200">
        <a:solidFill>
          <a:schemeClr val="tx1"/>
        </a:solidFill>
        <a:latin typeface="+mn-lt"/>
        <a:ea typeface="+mn-ea"/>
        <a:cs typeface="+mn-cs"/>
      </a:defRPr>
    </a:lvl1pPr>
    <a:lvl2pPr marL="392232" algn="l" defTabSz="784464" rtl="0" eaLnBrk="1" latinLnBrk="0" hangingPunct="1">
      <a:defRPr sz="1029" kern="1200">
        <a:solidFill>
          <a:schemeClr val="tx1"/>
        </a:solidFill>
        <a:latin typeface="+mn-lt"/>
        <a:ea typeface="+mn-ea"/>
        <a:cs typeface="+mn-cs"/>
      </a:defRPr>
    </a:lvl2pPr>
    <a:lvl3pPr marL="784464" algn="l" defTabSz="784464" rtl="0" eaLnBrk="1" latinLnBrk="0" hangingPunct="1">
      <a:defRPr sz="1029" kern="1200">
        <a:solidFill>
          <a:schemeClr val="tx1"/>
        </a:solidFill>
        <a:latin typeface="+mn-lt"/>
        <a:ea typeface="+mn-ea"/>
        <a:cs typeface="+mn-cs"/>
      </a:defRPr>
    </a:lvl3pPr>
    <a:lvl4pPr marL="1176696" algn="l" defTabSz="784464" rtl="0" eaLnBrk="1" latinLnBrk="0" hangingPunct="1">
      <a:defRPr sz="1029" kern="1200">
        <a:solidFill>
          <a:schemeClr val="tx1"/>
        </a:solidFill>
        <a:latin typeface="+mn-lt"/>
        <a:ea typeface="+mn-ea"/>
        <a:cs typeface="+mn-cs"/>
      </a:defRPr>
    </a:lvl4pPr>
    <a:lvl5pPr marL="1568928" algn="l" defTabSz="784464" rtl="0" eaLnBrk="1" latinLnBrk="0" hangingPunct="1">
      <a:defRPr sz="1029" kern="1200">
        <a:solidFill>
          <a:schemeClr val="tx1"/>
        </a:solidFill>
        <a:latin typeface="+mn-lt"/>
        <a:ea typeface="+mn-ea"/>
        <a:cs typeface="+mn-cs"/>
      </a:defRPr>
    </a:lvl5pPr>
    <a:lvl6pPr marL="1961159" algn="l" defTabSz="784464" rtl="0" eaLnBrk="1" latinLnBrk="0" hangingPunct="1">
      <a:defRPr sz="1029" kern="1200">
        <a:solidFill>
          <a:schemeClr val="tx1"/>
        </a:solidFill>
        <a:latin typeface="+mn-lt"/>
        <a:ea typeface="+mn-ea"/>
        <a:cs typeface="+mn-cs"/>
      </a:defRPr>
    </a:lvl6pPr>
    <a:lvl7pPr marL="2353391" algn="l" defTabSz="784464" rtl="0" eaLnBrk="1" latinLnBrk="0" hangingPunct="1">
      <a:defRPr sz="1029" kern="1200">
        <a:solidFill>
          <a:schemeClr val="tx1"/>
        </a:solidFill>
        <a:latin typeface="+mn-lt"/>
        <a:ea typeface="+mn-ea"/>
        <a:cs typeface="+mn-cs"/>
      </a:defRPr>
    </a:lvl7pPr>
    <a:lvl8pPr marL="2745623" algn="l" defTabSz="784464" rtl="0" eaLnBrk="1" latinLnBrk="0" hangingPunct="1">
      <a:defRPr sz="1029" kern="1200">
        <a:solidFill>
          <a:schemeClr val="tx1"/>
        </a:solidFill>
        <a:latin typeface="+mn-lt"/>
        <a:ea typeface="+mn-ea"/>
        <a:cs typeface="+mn-cs"/>
      </a:defRPr>
    </a:lvl8pPr>
    <a:lvl9pPr marL="3137855" algn="l" defTabSz="784464" rtl="0" eaLnBrk="1" latinLnBrk="0" hangingPunct="1">
      <a:defRPr sz="102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69938" y="1163638"/>
            <a:ext cx="5483225" cy="31416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A4E00A-1123-4E1F-B6D2-67541A4355B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469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7811561"/>
            <a:ext cx="37307520" cy="539009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4249400"/>
            <a:ext cx="30723840" cy="6426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48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896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8443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792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740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688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6368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584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5073E-2693-45FE-A340-42F3DFBB7EEE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008AF-5B56-4F49-BAC3-515033B8F6B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932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DBB13-7558-41CA-B249-DE1076A07B71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F54AA-49B5-4C71-BED5-12D16D23D6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172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16158636"/>
            <a:ext cx="37307520" cy="4994275"/>
          </a:xfrm>
        </p:spPr>
        <p:txBody>
          <a:bodyPr anchor="t"/>
          <a:lstStyle>
            <a:lvl1pPr algn="l">
              <a:defRPr sz="17056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0657950"/>
            <a:ext cx="37307520" cy="5500686"/>
          </a:xfrm>
        </p:spPr>
        <p:txBody>
          <a:bodyPr anchor="b"/>
          <a:lstStyle>
            <a:lvl1pPr marL="0" indent="0">
              <a:buNone/>
              <a:defRPr sz="8485">
                <a:solidFill>
                  <a:schemeClr val="tx1">
                    <a:tint val="75000"/>
                  </a:schemeClr>
                </a:solidFill>
              </a:defRPr>
            </a:lvl1pPr>
            <a:lvl2pPr marL="1948123" indent="0">
              <a:buNone/>
              <a:defRPr sz="7628">
                <a:solidFill>
                  <a:schemeClr val="tx1">
                    <a:tint val="75000"/>
                  </a:schemeClr>
                </a:solidFill>
              </a:defRPr>
            </a:lvl2pPr>
            <a:lvl3pPr marL="3896246" indent="0">
              <a:buNone/>
              <a:defRPr sz="6857">
                <a:solidFill>
                  <a:schemeClr val="tx1">
                    <a:tint val="75000"/>
                  </a:schemeClr>
                </a:solidFill>
              </a:defRPr>
            </a:lvl3pPr>
            <a:lvl4pPr marL="5844369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4pPr>
            <a:lvl5pPr marL="7792493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5pPr>
            <a:lvl6pPr marL="9740616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6pPr>
            <a:lvl7pPr marL="11688739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7pPr>
            <a:lvl8pPr marL="13636863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8pPr>
            <a:lvl9pPr marL="15584986" indent="0">
              <a:buNone/>
              <a:defRPr sz="6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BC95D-E150-4845-BC52-9AC7CED05E71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2315E-109B-449B-93F5-2AF64BDF182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63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5867402"/>
            <a:ext cx="19385280" cy="16595198"/>
          </a:xfrm>
        </p:spPr>
        <p:txBody>
          <a:bodyPr/>
          <a:lstStyle>
            <a:lvl1pPr>
              <a:defRPr sz="11914"/>
            </a:lvl1pPr>
            <a:lvl2pPr>
              <a:defRPr sz="10199"/>
            </a:lvl2pPr>
            <a:lvl3pPr>
              <a:defRPr sz="8485"/>
            </a:lvl3pPr>
            <a:lvl4pPr>
              <a:defRPr sz="7628"/>
            </a:lvl4pPr>
            <a:lvl5pPr>
              <a:defRPr sz="7628"/>
            </a:lvl5pPr>
            <a:lvl6pPr>
              <a:defRPr sz="7628"/>
            </a:lvl6pPr>
            <a:lvl7pPr>
              <a:defRPr sz="7628"/>
            </a:lvl7pPr>
            <a:lvl8pPr>
              <a:defRPr sz="7628"/>
            </a:lvl8pPr>
            <a:lvl9pPr>
              <a:defRPr sz="762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5867402"/>
            <a:ext cx="19385280" cy="16595198"/>
          </a:xfrm>
        </p:spPr>
        <p:txBody>
          <a:bodyPr/>
          <a:lstStyle>
            <a:lvl1pPr>
              <a:defRPr sz="11914"/>
            </a:lvl1pPr>
            <a:lvl2pPr>
              <a:defRPr sz="10199"/>
            </a:lvl2pPr>
            <a:lvl3pPr>
              <a:defRPr sz="8485"/>
            </a:lvl3pPr>
            <a:lvl4pPr>
              <a:defRPr sz="7628"/>
            </a:lvl4pPr>
            <a:lvl5pPr>
              <a:defRPr sz="7628"/>
            </a:lvl5pPr>
            <a:lvl6pPr>
              <a:defRPr sz="7628"/>
            </a:lvl6pPr>
            <a:lvl7pPr>
              <a:defRPr sz="7628"/>
            </a:lvl7pPr>
            <a:lvl8pPr>
              <a:defRPr sz="7628"/>
            </a:lvl8pPr>
            <a:lvl9pPr>
              <a:defRPr sz="762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91BF3-0F70-421F-9609-132E0067530F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F5260-AB48-4D9B-A359-C0453A11DA2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718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3" y="5628749"/>
            <a:ext cx="19392903" cy="2345795"/>
          </a:xfrm>
        </p:spPr>
        <p:txBody>
          <a:bodyPr anchor="b"/>
          <a:lstStyle>
            <a:lvl1pPr marL="0" indent="0">
              <a:buNone/>
              <a:defRPr sz="10199" b="1"/>
            </a:lvl1pPr>
            <a:lvl2pPr marL="1948123" indent="0">
              <a:buNone/>
              <a:defRPr sz="8485" b="1"/>
            </a:lvl2pPr>
            <a:lvl3pPr marL="3896246" indent="0">
              <a:buNone/>
              <a:defRPr sz="7628" b="1"/>
            </a:lvl3pPr>
            <a:lvl4pPr marL="5844369" indent="0">
              <a:buNone/>
              <a:defRPr sz="6857" b="1"/>
            </a:lvl4pPr>
            <a:lvl5pPr marL="7792493" indent="0">
              <a:buNone/>
              <a:defRPr sz="6857" b="1"/>
            </a:lvl5pPr>
            <a:lvl6pPr marL="9740616" indent="0">
              <a:buNone/>
              <a:defRPr sz="6857" b="1"/>
            </a:lvl6pPr>
            <a:lvl7pPr marL="11688739" indent="0">
              <a:buNone/>
              <a:defRPr sz="6857" b="1"/>
            </a:lvl7pPr>
            <a:lvl8pPr marL="13636863" indent="0">
              <a:buNone/>
              <a:defRPr sz="6857" b="1"/>
            </a:lvl8pPr>
            <a:lvl9pPr marL="15584986" indent="0">
              <a:buNone/>
              <a:defRPr sz="685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3" y="7974543"/>
            <a:ext cx="19392903" cy="14488055"/>
          </a:xfrm>
        </p:spPr>
        <p:txBody>
          <a:bodyPr/>
          <a:lstStyle>
            <a:lvl1pPr>
              <a:defRPr sz="10199"/>
            </a:lvl1pPr>
            <a:lvl2pPr>
              <a:defRPr sz="8485"/>
            </a:lvl2pPr>
            <a:lvl3pPr>
              <a:defRPr sz="7628"/>
            </a:lvl3pPr>
            <a:lvl4pPr>
              <a:defRPr sz="6857"/>
            </a:lvl4pPr>
            <a:lvl5pPr>
              <a:defRPr sz="6857"/>
            </a:lvl5pPr>
            <a:lvl6pPr>
              <a:defRPr sz="6857"/>
            </a:lvl6pPr>
            <a:lvl7pPr>
              <a:defRPr sz="6857"/>
            </a:lvl7pPr>
            <a:lvl8pPr>
              <a:defRPr sz="6857"/>
            </a:lvl8pPr>
            <a:lvl9pPr>
              <a:defRPr sz="685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3" y="5628749"/>
            <a:ext cx="19400520" cy="2345795"/>
          </a:xfrm>
        </p:spPr>
        <p:txBody>
          <a:bodyPr anchor="b"/>
          <a:lstStyle>
            <a:lvl1pPr marL="0" indent="0">
              <a:buNone/>
              <a:defRPr sz="10199" b="1"/>
            </a:lvl1pPr>
            <a:lvl2pPr marL="1948123" indent="0">
              <a:buNone/>
              <a:defRPr sz="8485" b="1"/>
            </a:lvl2pPr>
            <a:lvl3pPr marL="3896246" indent="0">
              <a:buNone/>
              <a:defRPr sz="7628" b="1"/>
            </a:lvl3pPr>
            <a:lvl4pPr marL="5844369" indent="0">
              <a:buNone/>
              <a:defRPr sz="6857" b="1"/>
            </a:lvl4pPr>
            <a:lvl5pPr marL="7792493" indent="0">
              <a:buNone/>
              <a:defRPr sz="6857" b="1"/>
            </a:lvl5pPr>
            <a:lvl6pPr marL="9740616" indent="0">
              <a:buNone/>
              <a:defRPr sz="6857" b="1"/>
            </a:lvl6pPr>
            <a:lvl7pPr marL="11688739" indent="0">
              <a:buNone/>
              <a:defRPr sz="6857" b="1"/>
            </a:lvl7pPr>
            <a:lvl8pPr marL="13636863" indent="0">
              <a:buNone/>
              <a:defRPr sz="6857" b="1"/>
            </a:lvl8pPr>
            <a:lvl9pPr marL="15584986" indent="0">
              <a:buNone/>
              <a:defRPr sz="685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3" y="7974543"/>
            <a:ext cx="19400520" cy="14488055"/>
          </a:xfrm>
        </p:spPr>
        <p:txBody>
          <a:bodyPr/>
          <a:lstStyle>
            <a:lvl1pPr>
              <a:defRPr sz="10199"/>
            </a:lvl1pPr>
            <a:lvl2pPr>
              <a:defRPr sz="8485"/>
            </a:lvl2pPr>
            <a:lvl3pPr>
              <a:defRPr sz="7628"/>
            </a:lvl3pPr>
            <a:lvl4pPr>
              <a:defRPr sz="6857"/>
            </a:lvl4pPr>
            <a:lvl5pPr>
              <a:defRPr sz="6857"/>
            </a:lvl5pPr>
            <a:lvl6pPr>
              <a:defRPr sz="6857"/>
            </a:lvl6pPr>
            <a:lvl7pPr>
              <a:defRPr sz="6857"/>
            </a:lvl7pPr>
            <a:lvl8pPr>
              <a:defRPr sz="6857"/>
            </a:lvl8pPr>
            <a:lvl9pPr>
              <a:defRPr sz="685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35A4E-52FF-41B7-9B91-15602341019F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76CE3-A154-40CB-91D4-5CB5A16B6E4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049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F12B0-EEC7-41B3-8337-4A7768264412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248D4-723E-48C1-A1D1-601912C942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707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9CE83-DB7F-4AE0-824F-BBBDDE76288D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A77DE-C116-48C0-A193-C532D30BD76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16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5" y="1001184"/>
            <a:ext cx="14439903" cy="4260850"/>
          </a:xfrm>
        </p:spPr>
        <p:txBody>
          <a:bodyPr anchor="b"/>
          <a:lstStyle>
            <a:lvl1pPr algn="l">
              <a:defRPr sz="8485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001186"/>
            <a:ext cx="24536400" cy="21461414"/>
          </a:xfrm>
        </p:spPr>
        <p:txBody>
          <a:bodyPr/>
          <a:lstStyle>
            <a:lvl1pPr>
              <a:defRPr sz="13628"/>
            </a:lvl1pPr>
            <a:lvl2pPr>
              <a:defRPr sz="11914"/>
            </a:lvl2pPr>
            <a:lvl3pPr>
              <a:defRPr sz="10199"/>
            </a:lvl3pPr>
            <a:lvl4pPr>
              <a:defRPr sz="8485"/>
            </a:lvl4pPr>
            <a:lvl5pPr>
              <a:defRPr sz="8485"/>
            </a:lvl5pPr>
            <a:lvl6pPr>
              <a:defRPr sz="8485"/>
            </a:lvl6pPr>
            <a:lvl7pPr>
              <a:defRPr sz="8485"/>
            </a:lvl7pPr>
            <a:lvl8pPr>
              <a:defRPr sz="8485"/>
            </a:lvl8pPr>
            <a:lvl9pPr>
              <a:defRPr sz="848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5" y="5262036"/>
            <a:ext cx="14439903" cy="17200564"/>
          </a:xfrm>
        </p:spPr>
        <p:txBody>
          <a:bodyPr/>
          <a:lstStyle>
            <a:lvl1pPr marL="0" indent="0">
              <a:buNone/>
              <a:defRPr sz="6000"/>
            </a:lvl1pPr>
            <a:lvl2pPr marL="1948123" indent="0">
              <a:buNone/>
              <a:defRPr sz="5143"/>
            </a:lvl2pPr>
            <a:lvl3pPr marL="3896246" indent="0">
              <a:buNone/>
              <a:defRPr sz="4286"/>
            </a:lvl3pPr>
            <a:lvl4pPr marL="5844369" indent="0">
              <a:buNone/>
              <a:defRPr sz="3857"/>
            </a:lvl4pPr>
            <a:lvl5pPr marL="7792493" indent="0">
              <a:buNone/>
              <a:defRPr sz="3857"/>
            </a:lvl5pPr>
            <a:lvl6pPr marL="9740616" indent="0">
              <a:buNone/>
              <a:defRPr sz="3857"/>
            </a:lvl6pPr>
            <a:lvl7pPr marL="11688739" indent="0">
              <a:buNone/>
              <a:defRPr sz="3857"/>
            </a:lvl7pPr>
            <a:lvl8pPr marL="13636863" indent="0">
              <a:buNone/>
              <a:defRPr sz="3857"/>
            </a:lvl8pPr>
            <a:lvl9pPr marL="15584986" indent="0">
              <a:buNone/>
              <a:defRPr sz="385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62B8E-AE11-49F5-AE95-FBEB00853C9D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10E54-23CF-4C5A-A725-D587DCDEE83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11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17602201"/>
            <a:ext cx="26334720" cy="2078039"/>
          </a:xfrm>
        </p:spPr>
        <p:txBody>
          <a:bodyPr anchor="b"/>
          <a:lstStyle>
            <a:lvl1pPr algn="l">
              <a:defRPr sz="8485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2246841"/>
            <a:ext cx="26334720" cy="15087600"/>
          </a:xfrm>
        </p:spPr>
        <p:txBody>
          <a:bodyPr rtlCol="0">
            <a:normAutofit/>
          </a:bodyPr>
          <a:lstStyle>
            <a:lvl1pPr marL="0" indent="0">
              <a:buNone/>
              <a:defRPr sz="13628"/>
            </a:lvl1pPr>
            <a:lvl2pPr marL="1948123" indent="0">
              <a:buNone/>
              <a:defRPr sz="11914"/>
            </a:lvl2pPr>
            <a:lvl3pPr marL="3896246" indent="0">
              <a:buNone/>
              <a:defRPr sz="10199"/>
            </a:lvl3pPr>
            <a:lvl4pPr marL="5844369" indent="0">
              <a:buNone/>
              <a:defRPr sz="8485"/>
            </a:lvl4pPr>
            <a:lvl5pPr marL="7792493" indent="0">
              <a:buNone/>
              <a:defRPr sz="8485"/>
            </a:lvl5pPr>
            <a:lvl6pPr marL="9740616" indent="0">
              <a:buNone/>
              <a:defRPr sz="8485"/>
            </a:lvl6pPr>
            <a:lvl7pPr marL="11688739" indent="0">
              <a:buNone/>
              <a:defRPr sz="8485"/>
            </a:lvl7pPr>
            <a:lvl8pPr marL="13636863" indent="0">
              <a:buNone/>
              <a:defRPr sz="8485"/>
            </a:lvl8pPr>
            <a:lvl9pPr marL="15584986" indent="0">
              <a:buNone/>
              <a:defRPr sz="8485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19680240"/>
            <a:ext cx="26334720" cy="2951161"/>
          </a:xfrm>
        </p:spPr>
        <p:txBody>
          <a:bodyPr/>
          <a:lstStyle>
            <a:lvl1pPr marL="0" indent="0">
              <a:buNone/>
              <a:defRPr sz="6000"/>
            </a:lvl1pPr>
            <a:lvl2pPr marL="1948123" indent="0">
              <a:buNone/>
              <a:defRPr sz="5143"/>
            </a:lvl2pPr>
            <a:lvl3pPr marL="3896246" indent="0">
              <a:buNone/>
              <a:defRPr sz="4286"/>
            </a:lvl3pPr>
            <a:lvl4pPr marL="5844369" indent="0">
              <a:buNone/>
              <a:defRPr sz="3857"/>
            </a:lvl4pPr>
            <a:lvl5pPr marL="7792493" indent="0">
              <a:buNone/>
              <a:defRPr sz="3857"/>
            </a:lvl5pPr>
            <a:lvl6pPr marL="9740616" indent="0">
              <a:buNone/>
              <a:defRPr sz="3857"/>
            </a:lvl6pPr>
            <a:lvl7pPr marL="11688739" indent="0">
              <a:buNone/>
              <a:defRPr sz="3857"/>
            </a:lvl7pPr>
            <a:lvl8pPr marL="13636863" indent="0">
              <a:buNone/>
              <a:defRPr sz="3857"/>
            </a:lvl8pPr>
            <a:lvl9pPr marL="15584986" indent="0">
              <a:buNone/>
              <a:defRPr sz="385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90813-55C1-4C37-89E8-65483B86770C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F8E6B-BA93-438F-98E0-7B0D5D5C69F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322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6AA36-1E21-49C0-B2C7-60D449476E2D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1012F-3C24-4DE3-B786-75911658C4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53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007009"/>
            <a:ext cx="9875520" cy="2145559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007009"/>
            <a:ext cx="28895040" cy="2145559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0E7EA-D888-4AE0-B534-EE49B909B325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0CDD3-F412-44EF-8B6B-C19256239A3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1909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194835" y="1006822"/>
            <a:ext cx="39501536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4585" tIns="227292" rIns="454585" bIns="22729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94835" y="5866310"/>
            <a:ext cx="39501536" cy="1659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4585" tIns="227292" rIns="454585" bIns="22729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835" y="23306982"/>
            <a:ext cx="10240736" cy="1339701"/>
          </a:xfrm>
          <a:prstGeom prst="rect">
            <a:avLst/>
          </a:prstGeom>
        </p:spPr>
        <p:txBody>
          <a:bodyPr vert="horz" wrap="square" lIns="454585" tIns="227292" rIns="454585" bIns="227292" numCol="1" anchor="ctr" anchorCtr="0" compatLnSpc="1">
            <a:prstTxWarp prst="textNoShape">
              <a:avLst/>
            </a:prstTxWarp>
          </a:bodyPr>
          <a:lstStyle>
            <a:lvl1pPr>
              <a:defRPr sz="5143">
                <a:solidFill>
                  <a:srgbClr val="898989"/>
                </a:solidFill>
                <a:latin typeface="Calibri" pitchFamily="-65" charset="0"/>
                <a:ea typeface="ＭＳ Ｐゴシック" pitchFamily="-65" charset="-128"/>
              </a:defRPr>
            </a:lvl1pPr>
          </a:lstStyle>
          <a:p>
            <a:pPr>
              <a:defRPr/>
            </a:pPr>
            <a:fld id="{F29F0942-5F5A-4D70-A317-3CC263CAC9FF}" type="datetime1">
              <a:rPr lang="en-US"/>
              <a:pPr>
                <a:defRPr/>
              </a:pPr>
              <a:t>4/19/2019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435" y="23306982"/>
            <a:ext cx="13898336" cy="1339701"/>
          </a:xfrm>
          <a:prstGeom prst="rect">
            <a:avLst/>
          </a:prstGeom>
        </p:spPr>
        <p:txBody>
          <a:bodyPr vert="horz" wrap="square" lIns="454585" tIns="227292" rIns="454585" bIns="227292" numCol="1" anchor="ctr" anchorCtr="0" compatLnSpc="1">
            <a:prstTxWarp prst="textNoShape">
              <a:avLst/>
            </a:prstTxWarp>
          </a:bodyPr>
          <a:lstStyle>
            <a:lvl1pPr algn="ctr">
              <a:defRPr sz="5143">
                <a:solidFill>
                  <a:srgbClr val="898989"/>
                </a:solidFill>
                <a:latin typeface="Calibri" pitchFamily="-65" charset="0"/>
                <a:ea typeface="ＭＳ Ｐゴシック" pitchFamily="-65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635" y="23306982"/>
            <a:ext cx="10240736" cy="1339701"/>
          </a:xfrm>
          <a:prstGeom prst="rect">
            <a:avLst/>
          </a:prstGeom>
        </p:spPr>
        <p:txBody>
          <a:bodyPr vert="horz" wrap="square" lIns="454585" tIns="227292" rIns="454585" bIns="227292" numCol="1" anchor="ctr" anchorCtr="0" compatLnSpc="1">
            <a:prstTxWarp prst="textNoShape">
              <a:avLst/>
            </a:prstTxWarp>
          </a:bodyPr>
          <a:lstStyle>
            <a:lvl1pPr algn="r">
              <a:defRPr sz="5143">
                <a:solidFill>
                  <a:srgbClr val="898989"/>
                </a:solidFill>
                <a:latin typeface="Calibri" pitchFamily="-65" charset="0"/>
                <a:ea typeface="ＭＳ Ｐゴシック" pitchFamily="-65" charset="-128"/>
              </a:defRPr>
            </a:lvl1pPr>
          </a:lstStyle>
          <a:p>
            <a:pPr>
              <a:defRPr/>
            </a:pPr>
            <a:fld id="{4C66602D-1D05-4BF1-9BCC-7671E803F95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947085" rtl="0" eaLnBrk="0" fontAlgn="base" hangingPunct="0">
        <a:spcBef>
          <a:spcPct val="0"/>
        </a:spcBef>
        <a:spcAft>
          <a:spcPct val="0"/>
        </a:spcAft>
        <a:defRPr sz="1877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1947085" rtl="0" eaLnBrk="0" fontAlgn="base" hangingPunct="0">
        <a:spcBef>
          <a:spcPct val="0"/>
        </a:spcBef>
        <a:spcAft>
          <a:spcPct val="0"/>
        </a:spcAft>
        <a:defRPr sz="1877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1947085" rtl="0" eaLnBrk="0" fontAlgn="base" hangingPunct="0">
        <a:spcBef>
          <a:spcPct val="0"/>
        </a:spcBef>
        <a:spcAft>
          <a:spcPct val="0"/>
        </a:spcAft>
        <a:defRPr sz="1877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1947085" rtl="0" eaLnBrk="0" fontAlgn="base" hangingPunct="0">
        <a:spcBef>
          <a:spcPct val="0"/>
        </a:spcBef>
        <a:spcAft>
          <a:spcPct val="0"/>
        </a:spcAft>
        <a:defRPr sz="1877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1947085" rtl="0" eaLnBrk="0" fontAlgn="base" hangingPunct="0">
        <a:spcBef>
          <a:spcPct val="0"/>
        </a:spcBef>
        <a:spcAft>
          <a:spcPct val="0"/>
        </a:spcAft>
        <a:defRPr sz="1877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391866" algn="ctr" defTabSz="1947085" rtl="0" fontAlgn="base">
        <a:spcBef>
          <a:spcPct val="0"/>
        </a:spcBef>
        <a:spcAft>
          <a:spcPct val="0"/>
        </a:spcAft>
        <a:defRPr sz="1877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783732" algn="ctr" defTabSz="1947085" rtl="0" fontAlgn="base">
        <a:spcBef>
          <a:spcPct val="0"/>
        </a:spcBef>
        <a:spcAft>
          <a:spcPct val="0"/>
        </a:spcAft>
        <a:defRPr sz="1877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175598" algn="ctr" defTabSz="1947085" rtl="0" fontAlgn="base">
        <a:spcBef>
          <a:spcPct val="0"/>
        </a:spcBef>
        <a:spcAft>
          <a:spcPct val="0"/>
        </a:spcAft>
        <a:defRPr sz="1877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567464" algn="ctr" defTabSz="1947085" rtl="0" fontAlgn="base">
        <a:spcBef>
          <a:spcPct val="0"/>
        </a:spcBef>
        <a:spcAft>
          <a:spcPct val="0"/>
        </a:spcAft>
        <a:defRPr sz="1877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1459974" indent="-1459974" algn="l" defTabSz="1947085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3628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3164863" indent="-1216418" algn="l" defTabSz="1947085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1914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4869753" indent="-972862" algn="l" defTabSz="1947085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199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6818199" indent="-972862" algn="l" defTabSz="1947085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8485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8765283" indent="-972862" algn="l" defTabSz="1947085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8485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10714677" indent="-974062" algn="l" defTabSz="1948123" rtl="0" eaLnBrk="1" latinLnBrk="0" hangingPunct="1">
        <a:spcBef>
          <a:spcPct val="20000"/>
        </a:spcBef>
        <a:buFont typeface="Arial"/>
        <a:buChar char="•"/>
        <a:defRPr sz="8485" kern="1200">
          <a:solidFill>
            <a:schemeClr val="tx1"/>
          </a:solidFill>
          <a:latin typeface="+mn-lt"/>
          <a:ea typeface="+mn-ea"/>
          <a:cs typeface="+mn-cs"/>
        </a:defRPr>
      </a:lvl6pPr>
      <a:lvl7pPr marL="12662801" indent="-974062" algn="l" defTabSz="1948123" rtl="0" eaLnBrk="1" latinLnBrk="0" hangingPunct="1">
        <a:spcBef>
          <a:spcPct val="20000"/>
        </a:spcBef>
        <a:buFont typeface="Arial"/>
        <a:buChar char="•"/>
        <a:defRPr sz="8485" kern="1200">
          <a:solidFill>
            <a:schemeClr val="tx1"/>
          </a:solidFill>
          <a:latin typeface="+mn-lt"/>
          <a:ea typeface="+mn-ea"/>
          <a:cs typeface="+mn-cs"/>
        </a:defRPr>
      </a:lvl7pPr>
      <a:lvl8pPr marL="14610925" indent="-974062" algn="l" defTabSz="1948123" rtl="0" eaLnBrk="1" latinLnBrk="0" hangingPunct="1">
        <a:spcBef>
          <a:spcPct val="20000"/>
        </a:spcBef>
        <a:buFont typeface="Arial"/>
        <a:buChar char="•"/>
        <a:defRPr sz="8485" kern="1200">
          <a:solidFill>
            <a:schemeClr val="tx1"/>
          </a:solidFill>
          <a:latin typeface="+mn-lt"/>
          <a:ea typeface="+mn-ea"/>
          <a:cs typeface="+mn-cs"/>
        </a:defRPr>
      </a:lvl8pPr>
      <a:lvl9pPr marL="16559048" indent="-974062" algn="l" defTabSz="1948123" rtl="0" eaLnBrk="1" latinLnBrk="0" hangingPunct="1">
        <a:spcBef>
          <a:spcPct val="20000"/>
        </a:spcBef>
        <a:buFont typeface="Arial"/>
        <a:buChar char="•"/>
        <a:defRPr sz="84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48123" rtl="0" eaLnBrk="1" latinLnBrk="0" hangingPunct="1">
        <a:defRPr sz="7628" kern="1200">
          <a:solidFill>
            <a:schemeClr val="tx1"/>
          </a:solidFill>
          <a:latin typeface="+mn-lt"/>
          <a:ea typeface="+mn-ea"/>
          <a:cs typeface="+mn-cs"/>
        </a:defRPr>
      </a:lvl1pPr>
      <a:lvl2pPr marL="1948123" algn="l" defTabSz="1948123" rtl="0" eaLnBrk="1" latinLnBrk="0" hangingPunct="1">
        <a:defRPr sz="7628" kern="1200">
          <a:solidFill>
            <a:schemeClr val="tx1"/>
          </a:solidFill>
          <a:latin typeface="+mn-lt"/>
          <a:ea typeface="+mn-ea"/>
          <a:cs typeface="+mn-cs"/>
        </a:defRPr>
      </a:lvl2pPr>
      <a:lvl3pPr marL="3896246" algn="l" defTabSz="1948123" rtl="0" eaLnBrk="1" latinLnBrk="0" hangingPunct="1">
        <a:defRPr sz="7628" kern="1200">
          <a:solidFill>
            <a:schemeClr val="tx1"/>
          </a:solidFill>
          <a:latin typeface="+mn-lt"/>
          <a:ea typeface="+mn-ea"/>
          <a:cs typeface="+mn-cs"/>
        </a:defRPr>
      </a:lvl3pPr>
      <a:lvl4pPr marL="5844369" algn="l" defTabSz="1948123" rtl="0" eaLnBrk="1" latinLnBrk="0" hangingPunct="1">
        <a:defRPr sz="7628" kern="1200">
          <a:solidFill>
            <a:schemeClr val="tx1"/>
          </a:solidFill>
          <a:latin typeface="+mn-lt"/>
          <a:ea typeface="+mn-ea"/>
          <a:cs typeface="+mn-cs"/>
        </a:defRPr>
      </a:lvl4pPr>
      <a:lvl5pPr marL="7792493" algn="l" defTabSz="1948123" rtl="0" eaLnBrk="1" latinLnBrk="0" hangingPunct="1">
        <a:defRPr sz="7628" kern="1200">
          <a:solidFill>
            <a:schemeClr val="tx1"/>
          </a:solidFill>
          <a:latin typeface="+mn-lt"/>
          <a:ea typeface="+mn-ea"/>
          <a:cs typeface="+mn-cs"/>
        </a:defRPr>
      </a:lvl5pPr>
      <a:lvl6pPr marL="9740616" algn="l" defTabSz="1948123" rtl="0" eaLnBrk="1" latinLnBrk="0" hangingPunct="1">
        <a:defRPr sz="7628" kern="1200">
          <a:solidFill>
            <a:schemeClr val="tx1"/>
          </a:solidFill>
          <a:latin typeface="+mn-lt"/>
          <a:ea typeface="+mn-ea"/>
          <a:cs typeface="+mn-cs"/>
        </a:defRPr>
      </a:lvl6pPr>
      <a:lvl7pPr marL="11688739" algn="l" defTabSz="1948123" rtl="0" eaLnBrk="1" latinLnBrk="0" hangingPunct="1">
        <a:defRPr sz="7628" kern="1200">
          <a:solidFill>
            <a:schemeClr val="tx1"/>
          </a:solidFill>
          <a:latin typeface="+mn-lt"/>
          <a:ea typeface="+mn-ea"/>
          <a:cs typeface="+mn-cs"/>
        </a:defRPr>
      </a:lvl7pPr>
      <a:lvl8pPr marL="13636863" algn="l" defTabSz="1948123" rtl="0" eaLnBrk="1" latinLnBrk="0" hangingPunct="1">
        <a:defRPr sz="7628" kern="1200">
          <a:solidFill>
            <a:schemeClr val="tx1"/>
          </a:solidFill>
          <a:latin typeface="+mn-lt"/>
          <a:ea typeface="+mn-ea"/>
          <a:cs typeface="+mn-cs"/>
        </a:defRPr>
      </a:lvl8pPr>
      <a:lvl9pPr marL="15584986" algn="l" defTabSz="1948123" rtl="0" eaLnBrk="1" latinLnBrk="0" hangingPunct="1">
        <a:defRPr sz="76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12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microsoft.com/office/2007/relationships/hdphoto" Target="../media/hdphoto3.wdp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tx2"/>
            </a:gs>
            <a:gs pos="63000">
              <a:schemeClr val="tx2">
                <a:lumMod val="20000"/>
                <a:lumOff val="80000"/>
              </a:scheme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510576" y="458616"/>
            <a:ext cx="36870049" cy="1477328"/>
          </a:xfrm>
          <a:prstGeom prst="rect">
            <a:avLst/>
          </a:prstGeom>
          <a:noFill/>
          <a:ln>
            <a:noFill/>
          </a:ln>
          <a:effectLst>
            <a:outerShdw dist="63500" dir="2700000" rotWithShape="0">
              <a:srgbClr val="456CA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89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89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89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89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89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2271713" eaLnBrk="0" fontAlgn="base" hangingPunct="0">
              <a:spcBef>
                <a:spcPct val="0"/>
              </a:spcBef>
              <a:spcAft>
                <a:spcPct val="0"/>
              </a:spcAft>
              <a:defRPr sz="89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2271713" eaLnBrk="0" fontAlgn="base" hangingPunct="0">
              <a:spcBef>
                <a:spcPct val="0"/>
              </a:spcBef>
              <a:spcAft>
                <a:spcPct val="0"/>
              </a:spcAft>
              <a:defRPr sz="89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2271713" eaLnBrk="0" fontAlgn="base" hangingPunct="0">
              <a:spcBef>
                <a:spcPct val="0"/>
              </a:spcBef>
              <a:spcAft>
                <a:spcPct val="0"/>
              </a:spcAft>
              <a:defRPr sz="89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2271713" eaLnBrk="0" fontAlgn="base" hangingPunct="0">
              <a:spcBef>
                <a:spcPct val="0"/>
              </a:spcBef>
              <a:spcAft>
                <a:spcPct val="0"/>
              </a:spcAft>
              <a:defRPr sz="89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US" sz="9000" dirty="0">
                <a:solidFill>
                  <a:schemeClr val="bg1"/>
                </a:solidFill>
              </a:rPr>
              <a:t>Quantifying Movement Agreement between Therapist and Patient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arcoal CY" pitchFamily="-65" charset="-52"/>
            </a:endParaRPr>
          </a:p>
        </p:txBody>
      </p:sp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3690619" y="1773722"/>
            <a:ext cx="36478029" cy="1147558"/>
          </a:xfrm>
          <a:prstGeom prst="rect">
            <a:avLst/>
          </a:prstGeom>
          <a:noFill/>
          <a:ln>
            <a:noFill/>
          </a:ln>
          <a:effectLst>
            <a:outerShdw dist="63500" dir="2700000" rotWithShape="0">
              <a:srgbClr val="456CA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6857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Casey Poirier, Dr. Thomas </a:t>
            </a:r>
            <a:r>
              <a:rPr lang="en-US" sz="6857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Foxall</a:t>
            </a:r>
            <a:r>
              <a:rPr lang="en-US" sz="6857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and Dr. Dain LaRoche</a:t>
            </a:r>
            <a:endParaRPr lang="en-US" sz="6857" baseline="30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7064915" y="2902558"/>
            <a:ext cx="29264962" cy="883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5143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University of New Hampshire, Durham, NH</a:t>
            </a:r>
            <a:endParaRPr lang="en-US" sz="5143" i="1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Rectangle 36"/>
          <p:cNvSpPr>
            <a:spLocks noChangeArrowheads="1"/>
          </p:cNvSpPr>
          <p:nvPr/>
        </p:nvSpPr>
        <p:spPr bwMode="auto">
          <a:xfrm>
            <a:off x="23686169" y="78180952"/>
            <a:ext cx="425239" cy="157551793"/>
          </a:xfrm>
          <a:prstGeom prst="roundRect">
            <a:avLst>
              <a:gd name="adj" fmla="val 8757"/>
            </a:avLst>
          </a:prstGeom>
          <a:solidFill>
            <a:schemeClr val="bg1"/>
          </a:solidFill>
          <a:ln w="76200" cap="sq" cmpd="sng">
            <a:solidFill>
              <a:schemeClr val="tx2"/>
            </a:solidFill>
            <a:miter lim="800000"/>
            <a:headEnd/>
            <a:tailEnd/>
          </a:ln>
          <a:effectLst>
            <a:innerShdw blurRad="635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 extrusionH="196850" contourW="25400" prstMaterial="dkEdge"/>
          <a:extLst/>
        </p:spPr>
        <p:txBody>
          <a:bodyPr wrap="square" lIns="235131" tIns="156754" rIns="235131" bIns="156754">
            <a:spAutoFit/>
          </a:bodyPr>
          <a:lstStyle/>
          <a:p>
            <a:pPr algn="just">
              <a:defRPr/>
            </a:pPr>
            <a:r>
              <a:rPr lang="en-US" sz="4114" b="1" dirty="0">
                <a:solidFill>
                  <a:schemeClr val="tx2"/>
                </a:solidFill>
                <a:latin typeface="+mj-lt"/>
                <a:ea typeface="ＭＳ Ｐゴシック" pitchFamily="-65" charset="-128"/>
              </a:rPr>
              <a:t>INTRODUCTION</a:t>
            </a:r>
          </a:p>
          <a:p>
            <a:pPr algn="just">
              <a:defRPr/>
            </a:pPr>
            <a:endParaRPr lang="en-US" sz="686" b="1" dirty="0">
              <a:latin typeface="+mj-lt"/>
              <a:ea typeface="ＭＳ Ｐゴシック" pitchFamily="-65" charset="-128"/>
            </a:endParaRPr>
          </a:p>
          <a:p>
            <a:pPr marL="391866" indent="-391866">
              <a:buFont typeface="Wingdings" pitchFamily="2" charset="2"/>
              <a:buChar char="§"/>
              <a:defRPr/>
            </a:pPr>
            <a:r>
              <a:rPr lang="en-US" sz="3086" dirty="0">
                <a:latin typeface="+mj-lt"/>
              </a:rPr>
              <a:t>Older adults spend nearly ten hours of the waking day sedentary, which</a:t>
            </a:r>
            <a:r>
              <a:rPr lang="en-US" sz="3086" dirty="0">
                <a:latin typeface="+mj-lt"/>
                <a:ea typeface="ＭＳ Ｐゴシック" pitchFamily="-65" charset="-128"/>
              </a:rPr>
              <a:t> increases the risk for loss of function and disease progression</a:t>
            </a:r>
          </a:p>
          <a:p>
            <a:pPr marL="391866" indent="-391866">
              <a:buFont typeface="Wingdings" pitchFamily="2" charset="2"/>
              <a:buChar char="§"/>
              <a:defRPr/>
            </a:pPr>
            <a:endParaRPr lang="en-US" sz="1371" dirty="0">
              <a:latin typeface="+mj-lt"/>
              <a:ea typeface="ＭＳ Ｐゴシック" pitchFamily="-65" charset="-128"/>
            </a:endParaRPr>
          </a:p>
          <a:p>
            <a:pPr marL="391866" indent="-391866">
              <a:buFont typeface="Wingdings" pitchFamily="2" charset="2"/>
              <a:buChar char="§"/>
              <a:defRPr/>
            </a:pPr>
            <a:r>
              <a:rPr lang="en-US" sz="3086" dirty="0">
                <a:latin typeface="+mj-lt"/>
                <a:ea typeface="ＭＳ Ｐゴシック" pitchFamily="-65" charset="-128"/>
              </a:rPr>
              <a:t>Physical activity and sedentary behavior may be partially mediated by physiological determinants of walking effort</a:t>
            </a:r>
          </a:p>
          <a:p>
            <a:pPr marL="391866" indent="-391866">
              <a:buFont typeface="Wingdings" pitchFamily="2" charset="2"/>
              <a:buChar char="§"/>
              <a:defRPr/>
            </a:pPr>
            <a:endParaRPr lang="en-US" sz="1371" dirty="0">
              <a:latin typeface="+mj-lt"/>
              <a:ea typeface="ＭＳ Ｐゴシック" pitchFamily="-65" charset="-128"/>
            </a:endParaRPr>
          </a:p>
          <a:p>
            <a:pPr marL="391866" indent="-391866">
              <a:buFont typeface="Wingdings" pitchFamily="2" charset="2"/>
              <a:buChar char="§"/>
              <a:defRPr/>
            </a:pPr>
            <a:r>
              <a:rPr lang="en-US" sz="3086" dirty="0">
                <a:latin typeface="+mj-lt"/>
                <a:ea typeface="ＭＳ Ｐゴシック" pitchFamily="-65" charset="-128"/>
              </a:rPr>
              <a:t>Exercise interventions have the potential to reduce walking effort and positively affect physical activity behavior</a:t>
            </a:r>
          </a:p>
        </p:txBody>
      </p:sp>
      <p:sp>
        <p:nvSpPr>
          <p:cNvPr id="34" name="Rectangle 36"/>
          <p:cNvSpPr>
            <a:spLocks noChangeArrowheads="1"/>
          </p:cNvSpPr>
          <p:nvPr/>
        </p:nvSpPr>
        <p:spPr bwMode="auto">
          <a:xfrm>
            <a:off x="489574" y="17566250"/>
            <a:ext cx="14107886" cy="3035663"/>
          </a:xfrm>
          <a:prstGeom prst="roundRect">
            <a:avLst>
              <a:gd name="adj" fmla="val 17072"/>
            </a:avLst>
          </a:prstGeom>
          <a:solidFill>
            <a:schemeClr val="bg1"/>
          </a:solidFill>
          <a:ln w="76200" cap="sq" cmpd="sng">
            <a:solidFill>
              <a:schemeClr val="tx2"/>
            </a:solidFill>
            <a:miter lim="800000"/>
            <a:headEnd/>
            <a:tailEnd/>
          </a:ln>
          <a:effectLst>
            <a:innerShdw blurRad="635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 extrusionH="196850" contourW="25400" prstMaterial="dkEdge"/>
          <a:extLst/>
        </p:spPr>
        <p:txBody>
          <a:bodyPr lIns="235131" tIns="156754" rIns="235131" bIns="156754">
            <a:spAutoFit/>
          </a:bodyPr>
          <a:lstStyle/>
          <a:p>
            <a:pPr lvl="0" algn="just">
              <a:defRPr/>
            </a:pPr>
            <a:r>
              <a:rPr lang="en-US" sz="4114" b="1" dirty="0">
                <a:solidFill>
                  <a:srgbClr val="1F497D"/>
                </a:solidFill>
                <a:latin typeface="Calibri" pitchFamily="-65" charset="0"/>
                <a:ea typeface="ＭＳ Ｐゴシック" pitchFamily="-65" charset="-128"/>
              </a:rPr>
              <a:t>PURPOSE</a:t>
            </a:r>
          </a:p>
          <a:p>
            <a:pPr lvl="0" algn="just"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  <a:p>
            <a:pPr lvl="0" algn="just">
              <a:defRPr/>
            </a:pPr>
            <a:endParaRPr lang="en-US" sz="686" b="1" dirty="0">
              <a:solidFill>
                <a:prstClr val="black"/>
              </a:solidFill>
              <a:latin typeface="Calibri" pitchFamily="-65" charset="0"/>
              <a:ea typeface="ＭＳ Ｐゴシック" pitchFamily="-65" charset="-128"/>
            </a:endParaRPr>
          </a:p>
        </p:txBody>
      </p:sp>
      <p:sp>
        <p:nvSpPr>
          <p:cNvPr id="36" name="Rectangle 36"/>
          <p:cNvSpPr>
            <a:spLocks noChangeArrowheads="1"/>
          </p:cNvSpPr>
          <p:nvPr/>
        </p:nvSpPr>
        <p:spPr bwMode="auto">
          <a:xfrm>
            <a:off x="15073379" y="4483035"/>
            <a:ext cx="13018399" cy="20252222"/>
          </a:xfrm>
          <a:prstGeom prst="roundRect">
            <a:avLst>
              <a:gd name="adj" fmla="val 5823"/>
            </a:avLst>
          </a:prstGeom>
          <a:solidFill>
            <a:schemeClr val="bg1"/>
          </a:solidFill>
          <a:ln w="76200" cap="sq" cmpd="sng">
            <a:solidFill>
              <a:schemeClr val="tx2"/>
            </a:solidFill>
            <a:miter lim="800000"/>
            <a:headEnd/>
            <a:tailEnd/>
          </a:ln>
          <a:effectLst>
            <a:innerShdw blurRad="635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 extrusionH="196850" contourW="25400" prstMaterial="dkEdge"/>
          <a:extLst/>
        </p:spPr>
        <p:txBody>
          <a:bodyPr lIns="235131" tIns="156754" rIns="6113417" bIns="156754">
            <a:noAutofit/>
          </a:bodyPr>
          <a:lstStyle/>
          <a:p>
            <a:pPr algn="just">
              <a:defRPr/>
            </a:pPr>
            <a:r>
              <a:rPr lang="en-US" sz="4114" b="1" dirty="0">
                <a:solidFill>
                  <a:schemeClr val="tx2"/>
                </a:solidFill>
                <a:latin typeface="+mj-lt"/>
                <a:ea typeface="ＭＳ Ｐゴシック" pitchFamily="-65" charset="-128"/>
              </a:rPr>
              <a:t>METHODS</a:t>
            </a:r>
          </a:p>
        </p:txBody>
      </p:sp>
      <p:sp>
        <p:nvSpPr>
          <p:cNvPr id="46" name="Rectangle 36"/>
          <p:cNvSpPr>
            <a:spLocks noChangeArrowheads="1"/>
          </p:cNvSpPr>
          <p:nvPr/>
        </p:nvSpPr>
        <p:spPr bwMode="auto">
          <a:xfrm>
            <a:off x="28611241" y="4505259"/>
            <a:ext cx="14830660" cy="15549643"/>
          </a:xfrm>
          <a:prstGeom prst="roundRect">
            <a:avLst>
              <a:gd name="adj" fmla="val 6673"/>
            </a:avLst>
          </a:prstGeom>
          <a:solidFill>
            <a:schemeClr val="bg1"/>
          </a:solidFill>
          <a:ln w="76200" cap="sq" cmpd="sng">
            <a:solidFill>
              <a:schemeClr val="tx2"/>
            </a:solidFill>
            <a:miter lim="800000"/>
            <a:headEnd/>
            <a:tailEnd/>
          </a:ln>
          <a:effectLst>
            <a:innerShdw blurRad="635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 extrusionH="196850" contourW="25400" prstMaterial="dkEdge"/>
          <a:extLst/>
        </p:spPr>
        <p:txBody>
          <a:bodyPr lIns="235131" tIns="156754" rIns="235131" bIns="156754">
            <a:noAutofit/>
          </a:bodyPr>
          <a:lstStyle/>
          <a:p>
            <a:pPr algn="just">
              <a:spcAft>
                <a:spcPts val="1029"/>
              </a:spcAft>
              <a:defRPr/>
            </a:pPr>
            <a:r>
              <a:rPr lang="en-US" sz="4114" b="1" dirty="0">
                <a:solidFill>
                  <a:srgbClr val="1F497D"/>
                </a:solidFill>
                <a:latin typeface="Calibri" pitchFamily="-65" charset="0"/>
                <a:ea typeface="ＭＳ Ｐゴシック" pitchFamily="-65" charset="-128"/>
              </a:rPr>
              <a:t>RESULTS</a:t>
            </a: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17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</p:txBody>
      </p:sp>
      <p:sp>
        <p:nvSpPr>
          <p:cNvPr id="45" name="Rectangle 36"/>
          <p:cNvSpPr>
            <a:spLocks noChangeArrowheads="1"/>
          </p:cNvSpPr>
          <p:nvPr/>
        </p:nvSpPr>
        <p:spPr bwMode="auto">
          <a:xfrm>
            <a:off x="489574" y="21126121"/>
            <a:ext cx="14107886" cy="3567412"/>
          </a:xfrm>
          <a:prstGeom prst="roundRect">
            <a:avLst>
              <a:gd name="adj" fmla="val 8418"/>
            </a:avLst>
          </a:prstGeom>
          <a:solidFill>
            <a:schemeClr val="bg1"/>
          </a:solidFill>
          <a:ln w="76200" cap="sq" cmpd="sng">
            <a:solidFill>
              <a:schemeClr val="tx2"/>
            </a:solidFill>
            <a:miter lim="800000"/>
            <a:headEnd/>
            <a:tailEnd/>
          </a:ln>
          <a:effectLst>
            <a:innerShdw blurRad="635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 extrusionH="196850" contourW="25400" prstMaterial="dkEdge"/>
          <a:extLst/>
        </p:spPr>
        <p:txBody>
          <a:bodyPr lIns="235131" tIns="156754" rIns="235131" bIns="156754">
            <a:spAutoFit/>
          </a:bodyPr>
          <a:lstStyle/>
          <a:p>
            <a:pPr lvl="0" algn="just"/>
            <a:r>
              <a:rPr lang="en-US" sz="4114" b="1" dirty="0">
                <a:solidFill>
                  <a:srgbClr val="1F497D"/>
                </a:solidFill>
                <a:latin typeface="Calibri" pitchFamily="34" charset="0"/>
              </a:rPr>
              <a:t>HYPOTHESES</a:t>
            </a:r>
          </a:p>
          <a:p>
            <a:pPr lvl="0" algn="just"/>
            <a:endParaRPr lang="en-US" sz="857" b="1" dirty="0">
              <a:solidFill>
                <a:prstClr val="black"/>
              </a:solidFill>
              <a:latin typeface="Calibri" pitchFamily="34" charset="0"/>
            </a:endParaRPr>
          </a:p>
          <a:p>
            <a:pPr marL="979665" indent="-979665"/>
            <a:r>
              <a:rPr lang="en-US" sz="4114" dirty="0">
                <a:solidFill>
                  <a:prstClr val="black"/>
                </a:solidFill>
                <a:latin typeface="Calibri" pitchFamily="34" charset="0"/>
              </a:rPr>
              <a:t> </a:t>
            </a:r>
          </a:p>
          <a:p>
            <a:pPr marL="979665" indent="-979665"/>
            <a:endParaRPr lang="en-US" sz="4114" baseline="-25000" dirty="0">
              <a:solidFill>
                <a:prstClr val="black"/>
              </a:solidFill>
              <a:latin typeface="Calibri" pitchFamily="34" charset="0"/>
            </a:endParaRPr>
          </a:p>
          <a:p>
            <a:pPr marL="979665" indent="-979665"/>
            <a:endParaRPr lang="en-US" sz="4114" baseline="-25000" dirty="0">
              <a:solidFill>
                <a:prstClr val="black"/>
              </a:solidFill>
              <a:latin typeface="Calibri" pitchFamily="34" charset="0"/>
            </a:endParaRPr>
          </a:p>
          <a:p>
            <a:pPr marL="979665" indent="-979665"/>
            <a:endParaRPr lang="en-US" sz="4114" baseline="-25000" dirty="0">
              <a:solidFill>
                <a:prstClr val="black"/>
              </a:solidFill>
              <a:latin typeface="Calibri" pitchFamily="34" charset="0"/>
            </a:endParaRPr>
          </a:p>
          <a:p>
            <a:pPr marL="979665" indent="-979665"/>
            <a:endParaRPr lang="en-US" sz="4114" baseline="-25000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30" name="Rectangle 36"/>
          <p:cNvSpPr>
            <a:spLocks noChangeArrowheads="1"/>
          </p:cNvSpPr>
          <p:nvPr/>
        </p:nvSpPr>
        <p:spPr bwMode="auto">
          <a:xfrm>
            <a:off x="417740" y="4505259"/>
            <a:ext cx="14107886" cy="12611621"/>
          </a:xfrm>
          <a:prstGeom prst="roundRect">
            <a:avLst>
              <a:gd name="adj" fmla="val 8757"/>
            </a:avLst>
          </a:prstGeom>
          <a:solidFill>
            <a:schemeClr val="bg1"/>
          </a:solidFill>
          <a:ln w="76200" cap="sq" cmpd="sng">
            <a:solidFill>
              <a:schemeClr val="tx2"/>
            </a:solidFill>
            <a:miter lim="800000"/>
            <a:headEnd/>
            <a:tailEnd/>
          </a:ln>
          <a:effectLst>
            <a:innerShdw blurRad="635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 extrusionH="196850" contourW="25400" prstMaterial="dkEdge"/>
          <a:extLst/>
        </p:spPr>
        <p:txBody>
          <a:bodyPr lIns="235131" tIns="156754" rIns="235131" bIns="156754">
            <a:spAutoFit/>
          </a:bodyPr>
          <a:lstStyle/>
          <a:p>
            <a:pPr algn="just">
              <a:defRPr/>
            </a:pPr>
            <a:r>
              <a:rPr lang="en-US" sz="4114" b="1" dirty="0">
                <a:solidFill>
                  <a:schemeClr val="tx2"/>
                </a:solidFill>
                <a:latin typeface="+mj-lt"/>
                <a:ea typeface="ＭＳ Ｐゴシック" pitchFamily="-65" charset="-128"/>
              </a:rPr>
              <a:t>INTRODUCTION</a:t>
            </a: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686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  <a:p>
            <a:pPr algn="just">
              <a:defRPr/>
            </a:pPr>
            <a:endParaRPr lang="en-US" sz="4114" b="1" dirty="0">
              <a:solidFill>
                <a:schemeClr val="tx2"/>
              </a:solidFill>
              <a:latin typeface="+mj-lt"/>
              <a:ea typeface="ＭＳ Ｐゴシック" pitchFamily="-65" charset="-12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4C5F0D-927F-4CE8-9BEC-69B964690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00" b="90000" l="9825" r="89981">
                        <a14:foregroundMark x1="23346" y1="9200" x2="23346" y2="6200"/>
                        <a14:foregroundMark x1="23346" y1="11600" x2="23346" y2="10200"/>
                        <a14:foregroundMark x1="23346" y1="6200" x2="28113" y2="1400"/>
                        <a14:foregroundMark x1="28113" y1="1400" x2="33852" y2="800"/>
                        <a14:foregroundMark x1="33852" y1="800" x2="39008" y2="800"/>
                        <a14:foregroundMark x1="39008" y1="800" x2="61187" y2="600"/>
                        <a14:foregroundMark x1="61187" y1="600" x2="77529" y2="4600"/>
                        <a14:foregroundMark x1="77077" y1="10906" x2="27432" y2="11600"/>
                        <a14:foregroundMark x1="27432" y1="11600" x2="22179" y2="9200"/>
                        <a14:foregroundMark x1="75875" y1="4600" x2="75875" y2="200"/>
                        <a14:foregroundMark x1="75875" y1="200" x2="28405" y2="3700"/>
                        <a14:foregroundMark x1="28405" y1="3700" x2="22957" y2="5700"/>
                        <a14:foregroundMark x1="22957" y1="5700" x2="42510" y2="3800"/>
                        <a14:foregroundMark x1="42510" y1="3800" x2="65953" y2="5600"/>
                        <a14:foregroundMark x1="68872" y1="5600" x2="75777" y2="5600"/>
                        <a14:backgroundMark x1="77432" y1="4600" x2="77432" y2="10000"/>
                        <a14:backgroundMark x1="77432" y1="10000" x2="80739" y2="5600"/>
                        <a14:backgroundMark x1="80739" y1="5600" x2="77626" y2="4400"/>
                        <a14:backgroundMark x1="22374" y1="9200" x2="22374" y2="10200"/>
                        <a14:backgroundMark x1="22179" y1="11000" x2="21595" y2="108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118004" y="293144"/>
            <a:ext cx="4280352" cy="41637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DB8A3F3-DE2F-4C48-BE6E-073344D892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497" y="292113"/>
            <a:ext cx="4279763" cy="41648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71D9700-D346-4D48-A2AA-C5AFFF3AD2D1}"/>
              </a:ext>
            </a:extLst>
          </p:cNvPr>
          <p:cNvSpPr txBox="1"/>
          <p:nvPr/>
        </p:nvSpPr>
        <p:spPr>
          <a:xfrm>
            <a:off x="-104502" y="3124350"/>
            <a:ext cx="5411755" cy="1147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28" dirty="0">
                <a:solidFill>
                  <a:schemeClr val="bg1"/>
                </a:solidFill>
              </a:rPr>
              <a:t>College of Life Sciences and Agriculture</a:t>
            </a:r>
            <a:endParaRPr lang="en-US" sz="7542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F8ED593-84E7-416E-9184-39A6BB2CC14A}"/>
              </a:ext>
            </a:extLst>
          </p:cNvPr>
          <p:cNvSpPr txBox="1"/>
          <p:nvPr/>
        </p:nvSpPr>
        <p:spPr>
          <a:xfrm>
            <a:off x="38602774" y="3209712"/>
            <a:ext cx="5310815" cy="1147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28" dirty="0">
                <a:solidFill>
                  <a:schemeClr val="bg1"/>
                </a:solidFill>
              </a:rPr>
              <a:t>College of Health and Human Services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8AF9D25-C4B7-4F31-B5BD-0E23E997D34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2031" t="2790" r="28842"/>
          <a:stretch/>
        </p:blipFill>
        <p:spPr>
          <a:xfrm>
            <a:off x="21771521" y="5030971"/>
            <a:ext cx="5929795" cy="81446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B307A75-3F65-49DE-A862-416C6687DB3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9994" t="5431" r="31675" b="-436"/>
          <a:stretch/>
        </p:blipFill>
        <p:spPr>
          <a:xfrm>
            <a:off x="15452730" y="14956056"/>
            <a:ext cx="6007152" cy="81535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5ECD69F-67C7-46CE-93A4-88E94242DC5E}"/>
              </a:ext>
            </a:extLst>
          </p:cNvPr>
          <p:cNvSpPr txBox="1"/>
          <p:nvPr/>
        </p:nvSpPr>
        <p:spPr>
          <a:xfrm>
            <a:off x="15507350" y="23144199"/>
            <a:ext cx="59600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Figure 4. </a:t>
            </a:r>
            <a:r>
              <a:rPr lang="en-US" sz="2400" dirty="0"/>
              <a:t>Student “patient” mirroring external rotation of shoulder with Qualisys 3D marker overlay.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631BBD-97CB-483E-BAFC-B9FBA6C50461}"/>
              </a:ext>
            </a:extLst>
          </p:cNvPr>
          <p:cNvSpPr txBox="1"/>
          <p:nvPr/>
        </p:nvSpPr>
        <p:spPr>
          <a:xfrm>
            <a:off x="21741273" y="23144197"/>
            <a:ext cx="5902911" cy="125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Figure 5. </a:t>
            </a:r>
            <a:r>
              <a:rPr lang="en-US" sz="2400" dirty="0"/>
              <a:t>Visual3D skeletal model while student “therapist” demonstrated forward shoulder flexion</a:t>
            </a:r>
            <a:r>
              <a:rPr lang="en-US" sz="2743" dirty="0"/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D9E3B11-4DBA-4E44-B4F2-C00A105F52E9}"/>
              </a:ext>
            </a:extLst>
          </p:cNvPr>
          <p:cNvSpPr txBox="1"/>
          <p:nvPr/>
        </p:nvSpPr>
        <p:spPr>
          <a:xfrm>
            <a:off x="21771523" y="13235252"/>
            <a:ext cx="61272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Figure 3. </a:t>
            </a:r>
            <a:r>
              <a:rPr lang="en-US" sz="2400" dirty="0"/>
              <a:t>Student “therapist” demonstrating forward shoulder flexion while wearing reflective markers on anatomical landmarks.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058A76A-ADF5-44C8-84F9-3210A99528CC}"/>
              </a:ext>
            </a:extLst>
          </p:cNvPr>
          <p:cNvSpPr txBox="1"/>
          <p:nvPr/>
        </p:nvSpPr>
        <p:spPr>
          <a:xfrm>
            <a:off x="15484750" y="5560887"/>
            <a:ext cx="5902911" cy="10266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>
                <a:latin typeface="Arial" panose="020B0604020202020204" pitchFamily="34" charset="0"/>
                <a:cs typeface="Arial" panose="020B0604020202020204" pitchFamily="34" charset="0"/>
              </a:rPr>
              <a:t>Six 20-22 year old UNH students: one played role of therapist demonstrator and the remaining five played roles of patients</a:t>
            </a:r>
          </a:p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/>
              <a:t>Reflective markers were placed on anatomical landmarks based on the Helen Hayes upper body model</a:t>
            </a:r>
          </a:p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>
                <a:latin typeface="Arial" panose="020B0604020202020204" pitchFamily="34" charset="0"/>
                <a:cs typeface="Arial" panose="020B0604020202020204" pitchFamily="34" charset="0"/>
              </a:rPr>
              <a:t>A series of shoulder exercises were demonstrated by the student therapist and recorded using a 2D camera (figure 3)</a:t>
            </a:r>
          </a:p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>
                <a:latin typeface="Arial" panose="020B0604020202020204" pitchFamily="34" charset="0"/>
                <a:cs typeface="Arial" panose="020B0604020202020204" pitchFamily="34" charset="0"/>
              </a:rPr>
              <a:t>Student patients watched the video of the therapist and mirrored the exercises in order (figure 4)</a:t>
            </a:r>
          </a:p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/>
              <a:t>3D video motion capture (Qualisys) recorded </a:t>
            </a:r>
            <a:r>
              <a:rPr lang="en-US" sz="2571" dirty="0">
                <a:latin typeface="Arial" panose="020B0604020202020204" pitchFamily="34" charset="0"/>
                <a:cs typeface="Arial" panose="020B0604020202020204" pitchFamily="34" charset="0"/>
              </a:rPr>
              <a:t>joint angles in the x, y, and z planes</a:t>
            </a:r>
          </a:p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/>
              <a:t>3D skeletal model applied to marker data to obtain joint kinematics in Visual3D (figure 5)</a:t>
            </a:r>
          </a:p>
          <a:p>
            <a:pPr marL="391866" indent="-391866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1866" indent="-391866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1866" indent="-391866"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3B137A-3E16-438D-AB5D-58F50176DB51}"/>
              </a:ext>
            </a:extLst>
          </p:cNvPr>
          <p:cNvSpPr txBox="1"/>
          <p:nvPr/>
        </p:nvSpPr>
        <p:spPr>
          <a:xfrm>
            <a:off x="842983" y="5560887"/>
            <a:ext cx="13234898" cy="6796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/>
              <a:t>The current method for measuring range of motion in physical therapy practices is through the use of a goniometer, but this method can be inaccurate and limited to static measurement</a:t>
            </a:r>
          </a:p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/>
              <a:t>Research is being conducted on new technology, such as Inertial Measurement Units (IMU’s), which are shown to accurately track motion and could potentially be used in clinical settings as a more convenient way to measure range of motion dynamically</a:t>
            </a:r>
          </a:p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/>
              <a:t>There is a lack of research on the error that exists between a healthy individual attempting to mirror the movements of a therapist, which is essential for validating the use of motion tracking in clinical rehabilitation settings</a:t>
            </a:r>
          </a:p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/>
              <a:t>Once we know the margin of error that naturally occurs and the issues that arise in this analysis, software could potentially be upgraded to account for these differences and a practical technique of applying the technology in clinical settings could be developed</a:t>
            </a:r>
          </a:p>
          <a:p>
            <a:endParaRPr lang="en-US" sz="2571" dirty="0"/>
          </a:p>
          <a:p>
            <a:pPr marL="391866" indent="-391866">
              <a:buFont typeface="Arial" panose="020B0604020202020204" pitchFamily="34" charset="0"/>
              <a:buChar char="•"/>
            </a:pPr>
            <a:endParaRPr lang="en-US" sz="2571" dirty="0"/>
          </a:p>
          <a:p>
            <a:endParaRPr lang="en-US" sz="2571" dirty="0"/>
          </a:p>
        </p:txBody>
      </p:sp>
      <p:sp>
        <p:nvSpPr>
          <p:cNvPr id="60" name="Rectangle 36">
            <a:extLst>
              <a:ext uri="{FF2B5EF4-FFF2-40B4-BE49-F238E27FC236}">
                <a16:creationId xmlns:a16="http://schemas.microsoft.com/office/drawing/2014/main" id="{D96CBC19-02CD-4B05-92BB-DD2A45E77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67698" y="20601730"/>
            <a:ext cx="14830660" cy="4144843"/>
          </a:xfrm>
          <a:prstGeom prst="roundRect">
            <a:avLst>
              <a:gd name="adj" fmla="val 6673"/>
            </a:avLst>
          </a:prstGeom>
          <a:solidFill>
            <a:schemeClr val="bg1"/>
          </a:solidFill>
          <a:ln w="76200" cap="sq" cmpd="sng">
            <a:solidFill>
              <a:schemeClr val="tx2"/>
            </a:solidFill>
            <a:miter lim="800000"/>
            <a:headEnd/>
            <a:tailEnd/>
          </a:ln>
          <a:effectLst>
            <a:innerShdw blurRad="63500" dir="27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 extrusionH="196850" contourW="25400" prstMaterial="dkEdge"/>
          <a:extLst/>
        </p:spPr>
        <p:txBody>
          <a:bodyPr lIns="235131" tIns="156754" rIns="235131" bIns="156754">
            <a:noAutofit/>
          </a:bodyPr>
          <a:lstStyle/>
          <a:p>
            <a:pPr algn="just">
              <a:spcAft>
                <a:spcPts val="1029"/>
              </a:spcAft>
              <a:defRPr/>
            </a:pPr>
            <a:r>
              <a:rPr lang="en-US" sz="4114" b="1" dirty="0">
                <a:solidFill>
                  <a:srgbClr val="1F497D"/>
                </a:solidFill>
                <a:latin typeface="Calibri" pitchFamily="-65" charset="0"/>
                <a:ea typeface="ＭＳ Ｐゴシック" pitchFamily="-65" charset="-128"/>
              </a:rPr>
              <a:t>CONCLUSIONS</a:t>
            </a: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41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  <a:p>
            <a:pPr algn="just">
              <a:spcAft>
                <a:spcPts val="1029"/>
              </a:spcAft>
              <a:defRPr/>
            </a:pPr>
            <a:endParaRPr lang="en-US" sz="1714" b="1" dirty="0">
              <a:solidFill>
                <a:srgbClr val="1F497D"/>
              </a:solidFill>
              <a:latin typeface="Calibri" pitchFamily="-65" charset="0"/>
              <a:ea typeface="ＭＳ Ｐゴシック" pitchFamily="-65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19AD1E-7439-4AA4-9A2A-FC8FF341DF79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0652" r="4910"/>
          <a:stretch/>
        </p:blipFill>
        <p:spPr>
          <a:xfrm>
            <a:off x="809787" y="11089218"/>
            <a:ext cx="6490988" cy="4292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BE546B-EC51-49CE-9A66-C1069DB981D3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28000" b="4301"/>
          <a:stretch/>
        </p:blipFill>
        <p:spPr>
          <a:xfrm>
            <a:off x="7620089" y="11139664"/>
            <a:ext cx="6490988" cy="4292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87A9BE-FD7E-499F-8D48-07366608DBE9}"/>
              </a:ext>
            </a:extLst>
          </p:cNvPr>
          <p:cNvSpPr txBox="1"/>
          <p:nvPr/>
        </p:nvSpPr>
        <p:spPr>
          <a:xfrm>
            <a:off x="809787" y="15519851"/>
            <a:ext cx="64909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>
                <a:solidFill>
                  <a:prstClr val="black"/>
                </a:solidFill>
              </a:rPr>
              <a:t>Figure 1. </a:t>
            </a:r>
            <a:r>
              <a:rPr lang="en-US" sz="2400" dirty="0">
                <a:solidFill>
                  <a:prstClr val="black"/>
                </a:solidFill>
              </a:rPr>
              <a:t>Standard goniometer used by physical therapists to measure range of motion in patients.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A35FCC0-2A7B-49F4-A930-56CFD583495E}"/>
              </a:ext>
            </a:extLst>
          </p:cNvPr>
          <p:cNvSpPr txBox="1"/>
          <p:nvPr/>
        </p:nvSpPr>
        <p:spPr>
          <a:xfrm>
            <a:off x="7543517" y="15519850"/>
            <a:ext cx="6929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>
                <a:solidFill>
                  <a:prstClr val="black"/>
                </a:solidFill>
              </a:rPr>
              <a:t>Figure 2. </a:t>
            </a:r>
            <a:r>
              <a:rPr lang="en-US" sz="2400" dirty="0">
                <a:solidFill>
                  <a:prstClr val="black"/>
                </a:solidFill>
              </a:rPr>
              <a:t>Individuals wearing Inertial Measurement Units (IMU’s) as a way to measure movement and joint angles.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2D66EC-4559-4FD9-AE57-2DF931A8EF61}"/>
              </a:ext>
            </a:extLst>
          </p:cNvPr>
          <p:cNvSpPr txBox="1"/>
          <p:nvPr/>
        </p:nvSpPr>
        <p:spPr>
          <a:xfrm>
            <a:off x="28878304" y="21418796"/>
            <a:ext cx="14107886" cy="3246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/>
              <a:t>There is natural variability in movement when individuals attempt to mirror another individual’s exercise patterns</a:t>
            </a:r>
          </a:p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/>
              <a:t>Many technical and statistical issues involved in this technique of motion analysis, such as </a:t>
            </a:r>
            <a:r>
              <a:rPr lang="en-US" sz="257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lag in start time of the exercise, time taken to perform the exercise, and over or under extension of the patient relative to the therapist,</a:t>
            </a:r>
            <a:r>
              <a:rPr lang="en-US" sz="2571" dirty="0"/>
              <a:t> were identified when interpreting data</a:t>
            </a:r>
          </a:p>
          <a:p>
            <a:pPr marL="391866" indent="-391866">
              <a:buFont typeface="Arial" panose="020B0604020202020204" pitchFamily="34" charset="0"/>
              <a:buChar char="•"/>
            </a:pPr>
            <a:r>
              <a:rPr lang="en-US" sz="2571" dirty="0"/>
              <a:t>A movement agreement score that could account for the difference in time taken to execute the motion should be utilized to allow new technology in clinical settings to be utilized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5E1A7F-EB14-48D6-B4C0-0D05F6B29F0B}"/>
              </a:ext>
            </a:extLst>
          </p:cNvPr>
          <p:cNvSpPr txBox="1"/>
          <p:nvPr/>
        </p:nvSpPr>
        <p:spPr>
          <a:xfrm>
            <a:off x="842983" y="22080862"/>
            <a:ext cx="13171097" cy="2262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9665" indent="-979665">
              <a:spcAft>
                <a:spcPts val="1543"/>
              </a:spcAft>
            </a:pPr>
            <a:r>
              <a:rPr lang="en-US" sz="257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571" baseline="-25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57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Substantial variability will exist between the shoulder joint angles of a therapist and a healthy patient while performing the same shoulder exercises in real time</a:t>
            </a:r>
          </a:p>
          <a:p>
            <a:pPr marL="979665" indent="-979665"/>
            <a:r>
              <a:rPr lang="en-US" sz="257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</a:t>
            </a:r>
            <a:r>
              <a:rPr lang="en-US" sz="2571" baseline="-25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57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571" dirty="0"/>
              <a:t>Quantifying movement agreement will be difficult because of the inability of the patient to perform the same motion in the same time frame as the therapist,</a:t>
            </a:r>
            <a:r>
              <a:rPr lang="en-US" sz="2571" dirty="0">
                <a:latin typeface="Arial" panose="020B0604020202020204" pitchFamily="34" charset="0"/>
                <a:cs typeface="Arial" panose="020B0604020202020204" pitchFamily="34" charset="0"/>
              </a:rPr>
              <a:t> resulting in</a:t>
            </a:r>
            <a:r>
              <a:rPr lang="en-US" sz="2571" dirty="0"/>
              <a:t> different range of motion measurements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BA146C-D951-44B0-BD72-C64292B304B9}"/>
              </a:ext>
            </a:extLst>
          </p:cNvPr>
          <p:cNvSpPr txBox="1"/>
          <p:nvPr/>
        </p:nvSpPr>
        <p:spPr>
          <a:xfrm>
            <a:off x="29342137" y="13761566"/>
            <a:ext cx="6525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Figure 6. </a:t>
            </a:r>
            <a:r>
              <a:rPr lang="en-US" sz="2400" dirty="0"/>
              <a:t>Joint angles of therapist and 5 patients performing forward shoulder flexion.</a:t>
            </a:r>
            <a:endParaRPr lang="en-US" sz="2400" b="1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9D27AC9-4172-4C0A-92C7-F15E4D8352B5}"/>
              </a:ext>
            </a:extLst>
          </p:cNvPr>
          <p:cNvSpPr txBox="1"/>
          <p:nvPr/>
        </p:nvSpPr>
        <p:spPr>
          <a:xfrm>
            <a:off x="36328084" y="13761566"/>
            <a:ext cx="6525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Figure 8. </a:t>
            </a:r>
            <a:r>
              <a:rPr lang="en-US" sz="2400" dirty="0"/>
              <a:t>Shoulder internal/external rotation of therapist vs patient with time shift applied.</a:t>
            </a:r>
            <a:r>
              <a:rPr lang="en-US" sz="2400" b="1" dirty="0"/>
              <a:t>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8E93EF9-878F-4C74-9603-282809C7446B}"/>
              </a:ext>
            </a:extLst>
          </p:cNvPr>
          <p:cNvSpPr txBox="1"/>
          <p:nvPr/>
        </p:nvSpPr>
        <p:spPr>
          <a:xfrm>
            <a:off x="36332420" y="19002198"/>
            <a:ext cx="6525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Figure 9. </a:t>
            </a:r>
            <a:r>
              <a:rPr lang="en-US" sz="2400" dirty="0"/>
              <a:t>Shoulder internal/external rotation of therapist vs patient with time normalized.</a:t>
            </a:r>
            <a:endParaRPr lang="en-US" sz="2400" b="1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23ABB4C-A6A5-4C74-8B99-A1DC66419DE8}"/>
              </a:ext>
            </a:extLst>
          </p:cNvPr>
          <p:cNvSpPr txBox="1"/>
          <p:nvPr/>
        </p:nvSpPr>
        <p:spPr>
          <a:xfrm>
            <a:off x="29342139" y="19002199"/>
            <a:ext cx="64960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Figure 7. </a:t>
            </a:r>
            <a:r>
              <a:rPr lang="en-US" sz="2400" dirty="0"/>
              <a:t>Shoulder internal/external rotation of therapist vs patient without time shift applied.</a:t>
            </a:r>
            <a:r>
              <a:rPr lang="en-US" sz="2400" b="1" dirty="0"/>
              <a:t> 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4FD5241-A710-4BAF-89E2-41110ACD7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454289"/>
              </p:ext>
            </p:extLst>
          </p:nvPr>
        </p:nvGraphicFramePr>
        <p:xfrm>
          <a:off x="29342137" y="6658357"/>
          <a:ext cx="13180220" cy="24492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6799">
                  <a:extLst>
                    <a:ext uri="{9D8B030D-6E8A-4147-A177-3AD203B41FA5}">
                      <a16:colId xmlns:a16="http://schemas.microsoft.com/office/drawing/2014/main" val="565295761"/>
                    </a:ext>
                  </a:extLst>
                </a:gridCol>
                <a:gridCol w="3183311">
                  <a:extLst>
                    <a:ext uri="{9D8B030D-6E8A-4147-A177-3AD203B41FA5}">
                      <a16:colId xmlns:a16="http://schemas.microsoft.com/office/drawing/2014/main" val="2673704474"/>
                    </a:ext>
                  </a:extLst>
                </a:gridCol>
                <a:gridCol w="3295055">
                  <a:extLst>
                    <a:ext uri="{9D8B030D-6E8A-4147-A177-3AD203B41FA5}">
                      <a16:colId xmlns:a16="http://schemas.microsoft.com/office/drawing/2014/main" val="1252340482"/>
                    </a:ext>
                  </a:extLst>
                </a:gridCol>
                <a:gridCol w="3295055">
                  <a:extLst>
                    <a:ext uri="{9D8B030D-6E8A-4147-A177-3AD203B41FA5}">
                      <a16:colId xmlns:a16="http://schemas.microsoft.com/office/drawing/2014/main" val="4274696385"/>
                    </a:ext>
                  </a:extLst>
                </a:gridCol>
              </a:tblGrid>
              <a:tr h="1018903">
                <a:tc>
                  <a:txBody>
                    <a:bodyPr/>
                    <a:lstStyle/>
                    <a:p>
                      <a:pPr algn="ctr"/>
                      <a:r>
                        <a:rPr lang="en-US" sz="3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Correlation</a:t>
                      </a:r>
                    </a:p>
                  </a:txBody>
                  <a:tcPr marL="78377" marR="78377" marT="39189" marB="39189" anchor="ctr">
                    <a:solidFill>
                      <a:srgbClr val="A8B7D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Flexion</a:t>
                      </a:r>
                    </a:p>
                  </a:txBody>
                  <a:tcPr marL="78377" marR="78377" marT="39189" marB="39189" anchor="ctr">
                    <a:solidFill>
                      <a:srgbClr val="A8B7D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Abduction</a:t>
                      </a:r>
                    </a:p>
                  </a:txBody>
                  <a:tcPr marL="78377" marR="78377" marT="39189" marB="39189" anchor="ctr">
                    <a:solidFill>
                      <a:srgbClr val="A8B7D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Internal/External Rotation</a:t>
                      </a:r>
                    </a:p>
                  </a:txBody>
                  <a:tcPr marL="78377" marR="78377" marT="39189" marB="39189" anchor="ctr">
                    <a:solidFill>
                      <a:srgbClr val="A8B7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9467337"/>
                  </a:ext>
                </a:extLst>
              </a:tr>
              <a:tr h="734169"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Without Time Shift</a:t>
                      </a:r>
                    </a:p>
                  </a:txBody>
                  <a:tcPr marL="78377" marR="78377" marT="39189" marB="391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-0.128</a:t>
                      </a:r>
                    </a:p>
                  </a:txBody>
                  <a:tcPr marL="78377" marR="78377" marT="39189" marB="391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0.219</a:t>
                      </a:r>
                    </a:p>
                  </a:txBody>
                  <a:tcPr marL="78377" marR="78377" marT="39189" marB="391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0.007</a:t>
                      </a:r>
                    </a:p>
                  </a:txBody>
                  <a:tcPr marL="78377" marR="78377" marT="39189" marB="39189" anchor="ctr"/>
                </a:tc>
                <a:extLst>
                  <a:ext uri="{0D108BD9-81ED-4DB2-BD59-A6C34878D82A}">
                    <a16:rowId xmlns:a16="http://schemas.microsoft.com/office/drawing/2014/main" val="3604157070"/>
                  </a:ext>
                </a:extLst>
              </a:tr>
              <a:tr h="691846"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With Time Shift</a:t>
                      </a:r>
                    </a:p>
                  </a:txBody>
                  <a:tcPr marL="78377" marR="78377" marT="39189" marB="391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0.873</a:t>
                      </a:r>
                    </a:p>
                  </a:txBody>
                  <a:tcPr marL="78377" marR="78377" marT="39189" marB="391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0.843</a:t>
                      </a:r>
                    </a:p>
                  </a:txBody>
                  <a:tcPr marL="78377" marR="78377" marT="39189" marB="39189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0.150</a:t>
                      </a:r>
                    </a:p>
                  </a:txBody>
                  <a:tcPr marL="78377" marR="78377" marT="39189" marB="39189" anchor="ctr"/>
                </a:tc>
                <a:extLst>
                  <a:ext uri="{0D108BD9-81ED-4DB2-BD59-A6C34878D82A}">
                    <a16:rowId xmlns:a16="http://schemas.microsoft.com/office/drawing/2014/main" val="48653201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FE60E635-9912-4B52-AF85-C1963540802B}"/>
              </a:ext>
            </a:extLst>
          </p:cNvPr>
          <p:cNvSpPr txBox="1"/>
          <p:nvPr/>
        </p:nvSpPr>
        <p:spPr>
          <a:xfrm>
            <a:off x="29277544" y="5823169"/>
            <a:ext cx="131802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Table 1. </a:t>
            </a:r>
            <a:r>
              <a:rPr lang="en-US" sz="2400" dirty="0"/>
              <a:t>Correlation of joint angles of therapist vs patient 1 during shoulder flexion, abduction, and rotation with and without time shift manipulation of the data.</a:t>
            </a:r>
            <a:endParaRPr lang="en-US" sz="24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F7F63C-CE60-4E45-B579-2D3DC822849A}"/>
              </a:ext>
            </a:extLst>
          </p:cNvPr>
          <p:cNvSpPr txBox="1"/>
          <p:nvPr/>
        </p:nvSpPr>
        <p:spPr>
          <a:xfrm>
            <a:off x="842983" y="18482477"/>
            <a:ext cx="13018399" cy="1471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1866" indent="-391866">
              <a:spcAft>
                <a:spcPts val="1543"/>
              </a:spcAft>
              <a:buFont typeface="Arial" panose="020B0604020202020204" pitchFamily="34" charset="0"/>
              <a:buChar char="•"/>
            </a:pPr>
            <a:r>
              <a:rPr lang="en-US" sz="2571" dirty="0"/>
              <a:t>To test the ability of young, healthy individuals to mirror a demonstrated exercise</a:t>
            </a:r>
          </a:p>
          <a:p>
            <a:pPr marL="391866" indent="-391866">
              <a:buFont typeface="Arial" panose="020B0604020202020204" pitchFamily="34" charset="0"/>
              <a:buChar char="•"/>
            </a:pPr>
            <a:r>
              <a:rPr lang="en-US" sz="2571" dirty="0"/>
              <a:t>To develop a quantitative approach for evaluating movement agreement between therapist and patient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3EFE78D-27D9-4D65-BC2B-A5583D1215BE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6034" t="7187" r="8879" b="187"/>
          <a:stretch/>
        </p:blipFill>
        <p:spPr>
          <a:xfrm>
            <a:off x="21723239" y="14956056"/>
            <a:ext cx="5978079" cy="81535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CF5C07B-4FEF-480D-B794-C802E37E87F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351321" y="14691113"/>
            <a:ext cx="6189937" cy="432124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DE3B27D-5D17-44C1-A558-952DA2D36BD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332423" y="9381476"/>
            <a:ext cx="6189937" cy="431726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7790CC0-C70A-4B89-A280-C9800538EAF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332423" y="14691110"/>
            <a:ext cx="6189937" cy="4311086"/>
          </a:xfrm>
          <a:prstGeom prst="rect">
            <a:avLst/>
          </a:prstGeom>
        </p:spPr>
      </p:pic>
      <p:pic>
        <p:nvPicPr>
          <p:cNvPr id="2056" name="Picture 2055">
            <a:extLst>
              <a:ext uri="{FF2B5EF4-FFF2-40B4-BE49-F238E27FC236}">
                <a16:creationId xmlns:a16="http://schemas.microsoft.com/office/drawing/2014/main" id="{1EB5A0F8-89EF-489B-8855-9E267A8119D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9351321" y="9378116"/>
            <a:ext cx="6189937" cy="431726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8083</TotalTime>
  <Words>756</Words>
  <Application>Microsoft Office PowerPoint</Application>
  <PresentationFormat>Custom</PresentationFormat>
  <Paragraphs>149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Charcoal CY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Jay Francis</dc:creator>
  <cp:lastModifiedBy>Casey Poirier</cp:lastModifiedBy>
  <cp:revision>740</cp:revision>
  <cp:lastPrinted>2014-05-20T21:13:11Z</cp:lastPrinted>
  <dcterms:created xsi:type="dcterms:W3CDTF">2009-05-18T11:49:44Z</dcterms:created>
  <dcterms:modified xsi:type="dcterms:W3CDTF">2019-04-19T16:10:39Z</dcterms:modified>
</cp:coreProperties>
</file>