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0175200" cy="40233600"/>
  <p:notesSz cx="6858000" cy="9144000"/>
  <p:defaultTextStyle>
    <a:defPPr>
      <a:defRPr lang="en-US"/>
    </a:defPPr>
    <a:lvl1pPr marL="0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1pPr>
    <a:lvl2pPr marL="2011586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2pPr>
    <a:lvl3pPr marL="4023171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3pPr>
    <a:lvl4pPr marL="6034758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4pPr>
    <a:lvl5pPr marL="8046344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5pPr>
    <a:lvl6pPr marL="10057929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6pPr>
    <a:lvl7pPr marL="12069515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7pPr>
    <a:lvl8pPr marL="14081100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8pPr>
    <a:lvl9pPr marL="16092687" algn="l" defTabSz="201158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 snapToGrid="0" snapToObjects="1">
      <p:cViewPr>
        <p:scale>
          <a:sx n="33" d="100"/>
          <a:sy n="33" d="100"/>
        </p:scale>
        <p:origin x="-1880" y="3984"/>
      </p:cViewPr>
      <p:guideLst>
        <p:guide orient="horz" pos="12672"/>
        <p:guide pos="95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3140" y="12498496"/>
            <a:ext cx="25648920" cy="86241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26280" y="22799040"/>
            <a:ext cx="21122640" cy="102819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1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023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034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046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057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069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081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092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714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03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3633" y="25853816"/>
            <a:ext cx="25648920" cy="7990840"/>
          </a:xfrm>
        </p:spPr>
        <p:txBody>
          <a:bodyPr anchor="t"/>
          <a:lstStyle>
            <a:lvl1pPr algn="l">
              <a:defRPr sz="17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83633" y="17052719"/>
            <a:ext cx="25648920" cy="8801098"/>
          </a:xfrm>
        </p:spPr>
        <p:txBody>
          <a:bodyPr anchor="b"/>
          <a:lstStyle>
            <a:lvl1pPr marL="0" indent="0">
              <a:buNone/>
              <a:defRPr sz="8900">
                <a:solidFill>
                  <a:schemeClr val="tx1">
                    <a:tint val="75000"/>
                  </a:schemeClr>
                </a:solidFill>
              </a:defRPr>
            </a:lvl1pPr>
            <a:lvl2pPr marL="2011586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4023171" indent="0">
              <a:buNone/>
              <a:defRPr sz="7100">
                <a:solidFill>
                  <a:schemeClr val="tx1">
                    <a:tint val="75000"/>
                  </a:schemeClr>
                </a:solidFill>
              </a:defRPr>
            </a:lvl3pPr>
            <a:lvl4pPr marL="6034758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4pPr>
            <a:lvl5pPr marL="8046344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5pPr>
            <a:lvl6pPr marL="10057929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6pPr>
            <a:lvl7pPr marL="12069515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7pPr>
            <a:lvl8pPr marL="14081100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8pPr>
            <a:lvl9pPr marL="16092687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54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19980" y="45057907"/>
            <a:ext cx="32338802" cy="127452969"/>
          </a:xfrm>
        </p:spPr>
        <p:txBody>
          <a:bodyPr/>
          <a:lstStyle>
            <a:lvl1pPr>
              <a:defRPr sz="12300"/>
            </a:lvl1pPr>
            <a:lvl2pPr>
              <a:defRPr sz="105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61701" y="45057907"/>
            <a:ext cx="32338805" cy="127452969"/>
          </a:xfrm>
        </p:spPr>
        <p:txBody>
          <a:bodyPr/>
          <a:lstStyle>
            <a:lvl1pPr>
              <a:defRPr sz="12300"/>
            </a:lvl1pPr>
            <a:lvl2pPr>
              <a:defRPr sz="105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28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0" y="1611209"/>
            <a:ext cx="27157680" cy="670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8761" y="9005996"/>
            <a:ext cx="13332620" cy="3753271"/>
          </a:xfrm>
        </p:spPr>
        <p:txBody>
          <a:bodyPr anchor="b"/>
          <a:lstStyle>
            <a:lvl1pPr marL="0" indent="0">
              <a:buNone/>
              <a:defRPr sz="10500" b="1"/>
            </a:lvl1pPr>
            <a:lvl2pPr marL="2011586" indent="0">
              <a:buNone/>
              <a:defRPr sz="8900" b="1"/>
            </a:lvl2pPr>
            <a:lvl3pPr marL="4023171" indent="0">
              <a:buNone/>
              <a:defRPr sz="8000" b="1"/>
            </a:lvl3pPr>
            <a:lvl4pPr marL="6034758" indent="0">
              <a:buNone/>
              <a:defRPr sz="7100" b="1"/>
            </a:lvl4pPr>
            <a:lvl5pPr marL="8046344" indent="0">
              <a:buNone/>
              <a:defRPr sz="7100" b="1"/>
            </a:lvl5pPr>
            <a:lvl6pPr marL="10057929" indent="0">
              <a:buNone/>
              <a:defRPr sz="7100" b="1"/>
            </a:lvl6pPr>
            <a:lvl7pPr marL="12069515" indent="0">
              <a:buNone/>
              <a:defRPr sz="7100" b="1"/>
            </a:lvl7pPr>
            <a:lvl8pPr marL="14081100" indent="0">
              <a:buNone/>
              <a:defRPr sz="7100" b="1"/>
            </a:lvl8pPr>
            <a:lvl9pPr marL="16092687" indent="0">
              <a:buNone/>
              <a:defRPr sz="7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08761" y="12759267"/>
            <a:ext cx="13332620" cy="23180889"/>
          </a:xfrm>
        </p:spPr>
        <p:txBody>
          <a:bodyPr/>
          <a:lstStyle>
            <a:lvl1pPr>
              <a:defRPr sz="105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8584" y="9005996"/>
            <a:ext cx="13337858" cy="3753271"/>
          </a:xfrm>
        </p:spPr>
        <p:txBody>
          <a:bodyPr anchor="b"/>
          <a:lstStyle>
            <a:lvl1pPr marL="0" indent="0">
              <a:buNone/>
              <a:defRPr sz="10500" b="1"/>
            </a:lvl1pPr>
            <a:lvl2pPr marL="2011586" indent="0">
              <a:buNone/>
              <a:defRPr sz="8900" b="1"/>
            </a:lvl2pPr>
            <a:lvl3pPr marL="4023171" indent="0">
              <a:buNone/>
              <a:defRPr sz="8000" b="1"/>
            </a:lvl3pPr>
            <a:lvl4pPr marL="6034758" indent="0">
              <a:buNone/>
              <a:defRPr sz="7100" b="1"/>
            </a:lvl4pPr>
            <a:lvl5pPr marL="8046344" indent="0">
              <a:buNone/>
              <a:defRPr sz="7100" b="1"/>
            </a:lvl5pPr>
            <a:lvl6pPr marL="10057929" indent="0">
              <a:buNone/>
              <a:defRPr sz="7100" b="1"/>
            </a:lvl6pPr>
            <a:lvl7pPr marL="12069515" indent="0">
              <a:buNone/>
              <a:defRPr sz="7100" b="1"/>
            </a:lvl7pPr>
            <a:lvl8pPr marL="14081100" indent="0">
              <a:buNone/>
              <a:defRPr sz="7100" b="1"/>
            </a:lvl8pPr>
            <a:lvl9pPr marL="16092687" indent="0">
              <a:buNone/>
              <a:defRPr sz="7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8584" y="12759267"/>
            <a:ext cx="13337858" cy="23180889"/>
          </a:xfrm>
        </p:spPr>
        <p:txBody>
          <a:bodyPr/>
          <a:lstStyle>
            <a:lvl1pPr>
              <a:defRPr sz="105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22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37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45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2" y="1601893"/>
            <a:ext cx="9927433" cy="6817360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7665" y="1601897"/>
            <a:ext cx="16868775" cy="34338262"/>
          </a:xfrm>
        </p:spPr>
        <p:txBody>
          <a:bodyPr/>
          <a:lstStyle>
            <a:lvl1pPr>
              <a:defRPr sz="14100"/>
            </a:lvl1pPr>
            <a:lvl2pPr>
              <a:defRPr sz="12300"/>
            </a:lvl2pPr>
            <a:lvl3pPr>
              <a:defRPr sz="105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8762" y="8419257"/>
            <a:ext cx="9927433" cy="27520902"/>
          </a:xfrm>
        </p:spPr>
        <p:txBody>
          <a:bodyPr/>
          <a:lstStyle>
            <a:lvl1pPr marL="0" indent="0">
              <a:buNone/>
              <a:defRPr sz="6200"/>
            </a:lvl1pPr>
            <a:lvl2pPr marL="2011586" indent="0">
              <a:buNone/>
              <a:defRPr sz="5300"/>
            </a:lvl2pPr>
            <a:lvl3pPr marL="4023171" indent="0">
              <a:buNone/>
              <a:defRPr sz="4400"/>
            </a:lvl3pPr>
            <a:lvl4pPr marL="6034758" indent="0">
              <a:buNone/>
              <a:defRPr sz="4000"/>
            </a:lvl4pPr>
            <a:lvl5pPr marL="8046344" indent="0">
              <a:buNone/>
              <a:defRPr sz="4000"/>
            </a:lvl5pPr>
            <a:lvl6pPr marL="10057929" indent="0">
              <a:buNone/>
              <a:defRPr sz="4000"/>
            </a:lvl6pPr>
            <a:lvl7pPr marL="12069515" indent="0">
              <a:buNone/>
              <a:defRPr sz="4000"/>
            </a:lvl7pPr>
            <a:lvl8pPr marL="14081100" indent="0">
              <a:buNone/>
              <a:defRPr sz="4000"/>
            </a:lvl8pPr>
            <a:lvl9pPr marL="16092687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482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4550" y="28163520"/>
            <a:ext cx="18105120" cy="3324862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14550" y="3594947"/>
            <a:ext cx="18105120" cy="24140160"/>
          </a:xfrm>
        </p:spPr>
        <p:txBody>
          <a:bodyPr/>
          <a:lstStyle>
            <a:lvl1pPr marL="0" indent="0">
              <a:buNone/>
              <a:defRPr sz="14100"/>
            </a:lvl1pPr>
            <a:lvl2pPr marL="2011586" indent="0">
              <a:buNone/>
              <a:defRPr sz="12300"/>
            </a:lvl2pPr>
            <a:lvl3pPr marL="4023171" indent="0">
              <a:buNone/>
              <a:defRPr sz="10500"/>
            </a:lvl3pPr>
            <a:lvl4pPr marL="6034758" indent="0">
              <a:buNone/>
              <a:defRPr sz="8900"/>
            </a:lvl4pPr>
            <a:lvl5pPr marL="8046344" indent="0">
              <a:buNone/>
              <a:defRPr sz="8900"/>
            </a:lvl5pPr>
            <a:lvl6pPr marL="10057929" indent="0">
              <a:buNone/>
              <a:defRPr sz="8900"/>
            </a:lvl6pPr>
            <a:lvl7pPr marL="12069515" indent="0">
              <a:buNone/>
              <a:defRPr sz="8900"/>
            </a:lvl7pPr>
            <a:lvl8pPr marL="14081100" indent="0">
              <a:buNone/>
              <a:defRPr sz="8900"/>
            </a:lvl8pPr>
            <a:lvl9pPr marL="16092687" indent="0">
              <a:buNone/>
              <a:defRPr sz="89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14550" y="31488382"/>
            <a:ext cx="18105120" cy="4721858"/>
          </a:xfrm>
        </p:spPr>
        <p:txBody>
          <a:bodyPr/>
          <a:lstStyle>
            <a:lvl1pPr marL="0" indent="0">
              <a:buNone/>
              <a:defRPr sz="6200"/>
            </a:lvl1pPr>
            <a:lvl2pPr marL="2011586" indent="0">
              <a:buNone/>
              <a:defRPr sz="5300"/>
            </a:lvl2pPr>
            <a:lvl3pPr marL="4023171" indent="0">
              <a:buNone/>
              <a:defRPr sz="4400"/>
            </a:lvl3pPr>
            <a:lvl4pPr marL="6034758" indent="0">
              <a:buNone/>
              <a:defRPr sz="4000"/>
            </a:lvl4pPr>
            <a:lvl5pPr marL="8046344" indent="0">
              <a:buNone/>
              <a:defRPr sz="4000"/>
            </a:lvl5pPr>
            <a:lvl6pPr marL="10057929" indent="0">
              <a:buNone/>
              <a:defRPr sz="4000"/>
            </a:lvl6pPr>
            <a:lvl7pPr marL="12069515" indent="0">
              <a:buNone/>
              <a:defRPr sz="4000"/>
            </a:lvl7pPr>
            <a:lvl8pPr marL="14081100" indent="0">
              <a:buNone/>
              <a:defRPr sz="4000"/>
            </a:lvl8pPr>
            <a:lvl9pPr marL="16092687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221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379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507994" y="7730067"/>
            <a:ext cx="16292513" cy="16478080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19978" y="7730067"/>
            <a:ext cx="48385095" cy="16478080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20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08760" y="1611209"/>
            <a:ext cx="27157680" cy="6705600"/>
          </a:xfrm>
          <a:prstGeom prst="rect">
            <a:avLst/>
          </a:prstGeom>
        </p:spPr>
        <p:txBody>
          <a:bodyPr vert="horz" lIns="402317" tIns="201159" rIns="402317" bIns="20115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8760" y="9387844"/>
            <a:ext cx="27157680" cy="26552316"/>
          </a:xfrm>
          <a:prstGeom prst="rect">
            <a:avLst/>
          </a:prstGeom>
        </p:spPr>
        <p:txBody>
          <a:bodyPr vert="horz" lIns="402317" tIns="201159" rIns="402317" bIns="20115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08760" y="37290589"/>
            <a:ext cx="7040880" cy="2142067"/>
          </a:xfrm>
          <a:prstGeom prst="rect">
            <a:avLst/>
          </a:prstGeom>
        </p:spPr>
        <p:txBody>
          <a:bodyPr vert="horz" lIns="402317" tIns="201159" rIns="402317" bIns="201159" rtlCol="0" anchor="ctr"/>
          <a:lstStyle>
            <a:lvl1pPr algn="l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1C423-9FC3-C44D-B93F-AEB8710E3337}" type="datetimeFigureOut">
              <a:rPr lang="en-US" smtClean="0"/>
              <a:t>4/19/19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09860" y="37290589"/>
            <a:ext cx="9555480" cy="2142067"/>
          </a:xfrm>
          <a:prstGeom prst="rect">
            <a:avLst/>
          </a:prstGeom>
        </p:spPr>
        <p:txBody>
          <a:bodyPr vert="horz" lIns="402317" tIns="201159" rIns="402317" bIns="201159" rtlCol="0" anchor="ctr"/>
          <a:lstStyle>
            <a:lvl1pPr algn="ct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25560" y="37290589"/>
            <a:ext cx="7040880" cy="2142067"/>
          </a:xfrm>
          <a:prstGeom prst="rect">
            <a:avLst/>
          </a:prstGeom>
        </p:spPr>
        <p:txBody>
          <a:bodyPr vert="horz" lIns="402317" tIns="201159" rIns="402317" bIns="201159" rtlCol="0" anchor="ctr"/>
          <a:lstStyle>
            <a:lvl1pPr algn="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CF8E9-2B83-6945-9049-F08CB6E45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412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11586" rtl="0" eaLnBrk="1" latinLnBrk="0" hangingPunct="1">
        <a:spcBef>
          <a:spcPct val="0"/>
        </a:spcBef>
        <a:buNone/>
        <a:defRPr sz="19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08690" indent="-1508690" algn="l" defTabSz="2011586" rtl="0" eaLnBrk="1" latinLnBrk="0" hangingPunct="1">
        <a:spcBef>
          <a:spcPct val="20000"/>
        </a:spcBef>
        <a:buFont typeface="Arial"/>
        <a:buChar char="•"/>
        <a:defRPr sz="14100" kern="1200">
          <a:solidFill>
            <a:schemeClr val="tx1"/>
          </a:solidFill>
          <a:latin typeface="+mn-lt"/>
          <a:ea typeface="+mn-ea"/>
          <a:cs typeface="+mn-cs"/>
        </a:defRPr>
      </a:lvl1pPr>
      <a:lvl2pPr marL="3268827" indent="-1257241" algn="l" defTabSz="2011586" rtl="0" eaLnBrk="1" latinLnBrk="0" hangingPunct="1">
        <a:spcBef>
          <a:spcPct val="20000"/>
        </a:spcBef>
        <a:buFont typeface="Arial"/>
        <a:buChar char="–"/>
        <a:defRPr sz="12300" kern="1200">
          <a:solidFill>
            <a:schemeClr val="tx1"/>
          </a:solidFill>
          <a:latin typeface="+mn-lt"/>
          <a:ea typeface="+mn-ea"/>
          <a:cs typeface="+mn-cs"/>
        </a:defRPr>
      </a:lvl2pPr>
      <a:lvl3pPr marL="5028965" indent="-1005793" algn="l" defTabSz="201158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551" indent="-1005793" algn="l" defTabSz="2011586" rtl="0" eaLnBrk="1" latinLnBrk="0" hangingPunct="1">
        <a:spcBef>
          <a:spcPct val="20000"/>
        </a:spcBef>
        <a:buFont typeface="Arial"/>
        <a:buChar char="–"/>
        <a:defRPr sz="8900" kern="1200">
          <a:solidFill>
            <a:schemeClr val="tx1"/>
          </a:solidFill>
          <a:latin typeface="+mn-lt"/>
          <a:ea typeface="+mn-ea"/>
          <a:cs typeface="+mn-cs"/>
        </a:defRPr>
      </a:lvl4pPr>
      <a:lvl5pPr marL="9052136" indent="-1005793" algn="l" defTabSz="2011586" rtl="0" eaLnBrk="1" latinLnBrk="0" hangingPunct="1">
        <a:spcBef>
          <a:spcPct val="20000"/>
        </a:spcBef>
        <a:buFont typeface="Arial"/>
        <a:buChar char="»"/>
        <a:defRPr sz="8900" kern="1200">
          <a:solidFill>
            <a:schemeClr val="tx1"/>
          </a:solidFill>
          <a:latin typeface="+mn-lt"/>
          <a:ea typeface="+mn-ea"/>
          <a:cs typeface="+mn-cs"/>
        </a:defRPr>
      </a:lvl5pPr>
      <a:lvl6pPr marL="11063722" indent="-1005793" algn="l" defTabSz="2011586" rtl="0" eaLnBrk="1" latinLnBrk="0" hangingPunct="1">
        <a:spcBef>
          <a:spcPct val="20000"/>
        </a:spcBef>
        <a:buFont typeface="Arial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308" indent="-1005793" algn="l" defTabSz="2011586" rtl="0" eaLnBrk="1" latinLnBrk="0" hangingPunct="1">
        <a:spcBef>
          <a:spcPct val="20000"/>
        </a:spcBef>
        <a:buFont typeface="Arial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7pPr>
      <a:lvl8pPr marL="15086894" indent="-1005793" algn="l" defTabSz="2011586" rtl="0" eaLnBrk="1" latinLnBrk="0" hangingPunct="1">
        <a:spcBef>
          <a:spcPct val="20000"/>
        </a:spcBef>
        <a:buFont typeface="Arial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8pPr>
      <a:lvl9pPr marL="17098480" indent="-1005793" algn="l" defTabSz="2011586" rtl="0" eaLnBrk="1" latinLnBrk="0" hangingPunct="1">
        <a:spcBef>
          <a:spcPct val="20000"/>
        </a:spcBef>
        <a:buFont typeface="Arial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1pPr>
      <a:lvl2pPr marL="2011586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171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034758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046344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7929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2069515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100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6092687" algn="l" defTabSz="2011586" rtl="0" eaLnBrk="1" latinLnBrk="0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hyperlink" Target="mailto:Sonya.Smith@unh.edu;Harlan.Spence@" TargetMode="External"/><Relationship Id="rId13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emf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7095" y="478496"/>
            <a:ext cx="4275547" cy="3016094"/>
          </a:xfrm>
          <a:prstGeom prst="rect">
            <a:avLst/>
          </a:prstGeom>
        </p:spPr>
      </p:pic>
      <p:pic>
        <p:nvPicPr>
          <p:cNvPr id="5" name="Picture 4" descr="AEPEXconceptnew.pdf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" r="-1"/>
          <a:stretch/>
        </p:blipFill>
        <p:spPr>
          <a:xfrm>
            <a:off x="10526517" y="6986323"/>
            <a:ext cx="18590186" cy="9901855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85951" y="60738"/>
            <a:ext cx="26700161" cy="6435091"/>
          </a:xfrm>
          <a:prstGeom prst="rect">
            <a:avLst/>
          </a:prstGeom>
          <a:noFill/>
        </p:spPr>
        <p:txBody>
          <a:bodyPr wrap="square" lIns="117345" tIns="58672" rIns="117345" bIns="58672" rtlCol="0">
            <a:spAutoFit/>
          </a:bodyPr>
          <a:lstStyle/>
          <a:p>
            <a:pPr algn="ctr">
              <a:lnSpc>
                <a:spcPct val="114000"/>
              </a:lnSpc>
            </a:pPr>
            <a:endParaRPr lang="en-US" sz="2100" b="1" dirty="0"/>
          </a:p>
          <a:p>
            <a:pPr algn="ctr">
              <a:lnSpc>
                <a:spcPct val="114000"/>
              </a:lnSpc>
            </a:pPr>
            <a:r>
              <a:rPr lang="en-US" sz="9600" b="1" dirty="0">
                <a:ln w="1905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Summary of the AEPEX </a:t>
            </a:r>
            <a:r>
              <a:rPr lang="en-US" sz="9600" b="1" dirty="0" err="1" smtClean="0">
                <a:ln w="1905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CubeSat</a:t>
            </a:r>
            <a:r>
              <a:rPr lang="en-US" sz="9600" b="1" dirty="0" smtClean="0">
                <a:ln w="1905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mission</a:t>
            </a:r>
          </a:p>
          <a:p>
            <a:pPr algn="ctr">
              <a:lnSpc>
                <a:spcPct val="114000"/>
              </a:lnSpc>
            </a:pPr>
            <a:r>
              <a:rPr lang="en-US" sz="9600" b="1" dirty="0" smtClean="0">
                <a:ln w="1905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</a:t>
            </a:r>
            <a:r>
              <a:rPr lang="en-US" sz="9600" b="1" dirty="0">
                <a:ln w="1905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AFIRE instrument </a:t>
            </a:r>
          </a:p>
          <a:p>
            <a:pPr algn="ctr">
              <a:lnSpc>
                <a:spcPct val="114000"/>
              </a:lnSpc>
            </a:pPr>
            <a:r>
              <a:rPr lang="en-US" sz="5100" b="1" dirty="0">
                <a:solidFill>
                  <a:srgbClr val="008000"/>
                </a:solidFill>
              </a:rPr>
              <a:t>Sonya Smith</a:t>
            </a:r>
            <a:r>
              <a:rPr lang="en-US" sz="5100" b="1" baseline="30000" dirty="0">
                <a:solidFill>
                  <a:srgbClr val="008000"/>
                </a:solidFill>
              </a:rPr>
              <a:t>1</a:t>
            </a:r>
            <a:r>
              <a:rPr lang="en-US" sz="5100" b="1" dirty="0">
                <a:solidFill>
                  <a:srgbClr val="008000"/>
                </a:solidFill>
              </a:rPr>
              <a:t>, </a:t>
            </a:r>
            <a:r>
              <a:rPr lang="en-US" sz="5100" b="1" dirty="0">
                <a:solidFill>
                  <a:srgbClr val="008000"/>
                </a:solidFill>
              </a:rPr>
              <a:t>Harlan </a:t>
            </a:r>
            <a:r>
              <a:rPr lang="en-US" sz="5100" b="1" dirty="0">
                <a:solidFill>
                  <a:srgbClr val="008000"/>
                </a:solidFill>
              </a:rPr>
              <a:t>Spence</a:t>
            </a:r>
            <a:r>
              <a:rPr lang="en-US" sz="5100" b="1" baseline="30000" dirty="0">
                <a:solidFill>
                  <a:srgbClr val="008000"/>
                </a:solidFill>
              </a:rPr>
              <a:t>1</a:t>
            </a:r>
            <a:r>
              <a:rPr lang="en-US" sz="5100" b="1" dirty="0">
                <a:solidFill>
                  <a:srgbClr val="008000"/>
                </a:solidFill>
              </a:rPr>
              <a:t>, and Robert Marshall (AEPEX PI)</a:t>
            </a:r>
            <a:r>
              <a:rPr lang="en-US" sz="5100" b="1" baseline="30000" dirty="0">
                <a:solidFill>
                  <a:srgbClr val="008000"/>
                </a:solidFill>
              </a:rPr>
              <a:t>2</a:t>
            </a:r>
            <a:r>
              <a:rPr lang="en-US" sz="5100" b="1" dirty="0">
                <a:solidFill>
                  <a:srgbClr val="008000"/>
                </a:solidFill>
              </a:rPr>
              <a:t> </a:t>
            </a:r>
          </a:p>
          <a:p>
            <a:pPr algn="ctr">
              <a:lnSpc>
                <a:spcPct val="114000"/>
              </a:lnSpc>
            </a:pPr>
            <a:r>
              <a:rPr lang="en-US" sz="5100" b="1" dirty="0">
                <a:solidFill>
                  <a:srgbClr val="008000"/>
                </a:solidFill>
              </a:rPr>
              <a:t>on behalf of the entire AEPEX and AFIRE Team</a:t>
            </a:r>
            <a:r>
              <a:rPr lang="en-US" sz="5100" b="1" baseline="30000" dirty="0">
                <a:solidFill>
                  <a:srgbClr val="008000"/>
                </a:solidFill>
              </a:rPr>
              <a:t>    </a:t>
            </a:r>
            <a:endParaRPr lang="en-US" sz="5100" b="1" i="1" baseline="30000" dirty="0">
              <a:solidFill>
                <a:srgbClr val="008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US" sz="4600" i="1" baseline="30000" dirty="0"/>
              <a:t> 1</a:t>
            </a:r>
            <a:r>
              <a:rPr lang="en-US" sz="4600" i="1" dirty="0"/>
              <a:t>University of New Hampshire/Space Science Center, </a:t>
            </a:r>
            <a:r>
              <a:rPr lang="en-US" sz="4600" i="1" baseline="30000" dirty="0"/>
              <a:t>2</a:t>
            </a:r>
            <a:r>
              <a:rPr lang="en-US" sz="4600" i="1" dirty="0"/>
              <a:t>University of Colorado Boulder</a:t>
            </a:r>
            <a:endParaRPr lang="en-US" sz="4600" i="1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818260" y="7405108"/>
            <a:ext cx="8925815" cy="959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defRPr/>
            </a:pPr>
            <a:r>
              <a:rPr lang="en-US" sz="3100" b="1" u="sng" dirty="0">
                <a:latin typeface="Calibri body"/>
                <a:cs typeface="Calibri body"/>
              </a:rPr>
              <a:t>Mission Overview:</a:t>
            </a:r>
          </a:p>
          <a:p>
            <a:pPr algn="just" eaLnBrk="1" hangingPunct="1">
              <a:defRPr/>
            </a:pPr>
            <a:endParaRPr lang="en-US" sz="3100" b="1" dirty="0">
              <a:latin typeface="Calibri body"/>
              <a:cs typeface="Calibri body"/>
            </a:endParaRPr>
          </a:p>
          <a:p>
            <a:pPr algn="just" eaLnBrk="1" hangingPunct="1">
              <a:defRPr/>
            </a:pPr>
            <a:r>
              <a:rPr lang="en-US" sz="3100" b="1" dirty="0">
                <a:latin typeface="Calibri body"/>
                <a:cs typeface="Calibri body"/>
              </a:rPr>
              <a:t>AEPEX (Atmospheric </a:t>
            </a:r>
            <a:r>
              <a:rPr lang="en-US" sz="3100" b="1" dirty="0">
                <a:latin typeface="Calibri body"/>
                <a:cs typeface="Calibri body"/>
              </a:rPr>
              <a:t>Effects of Precipitation through Energetic X-</a:t>
            </a:r>
            <a:r>
              <a:rPr lang="en-US" sz="3100" b="1" dirty="0">
                <a:latin typeface="Calibri body"/>
                <a:cs typeface="Calibri body"/>
              </a:rPr>
              <a:t>rays) is a NASA H-</a:t>
            </a:r>
            <a:r>
              <a:rPr lang="en-US" sz="3100" b="1" dirty="0" err="1">
                <a:latin typeface="Calibri body"/>
                <a:cs typeface="Calibri body"/>
              </a:rPr>
              <a:t>TIDeS</a:t>
            </a:r>
            <a:r>
              <a:rPr lang="en-US" sz="3100" b="1" dirty="0">
                <a:latin typeface="Calibri body"/>
                <a:cs typeface="Calibri body"/>
              </a:rPr>
              <a:t> 6U </a:t>
            </a:r>
            <a:r>
              <a:rPr lang="en-US" sz="3100" b="1" dirty="0" err="1">
                <a:latin typeface="Calibri body"/>
                <a:cs typeface="Calibri body"/>
              </a:rPr>
              <a:t>CubeSat</a:t>
            </a:r>
            <a:r>
              <a:rPr lang="en-US" sz="3100" b="1" dirty="0">
                <a:latin typeface="Calibri body"/>
                <a:cs typeface="Calibri body"/>
              </a:rPr>
              <a:t> mission currently in Phase A.  We propose to launch AEPEX into a high-inclination, low </a:t>
            </a:r>
            <a:r>
              <a:rPr lang="en-US" sz="3100" b="1" dirty="0">
                <a:latin typeface="Calibri body"/>
                <a:cs typeface="Calibri body"/>
              </a:rPr>
              <a:t>E</a:t>
            </a:r>
            <a:r>
              <a:rPr lang="en-US" sz="3100" b="1" dirty="0">
                <a:latin typeface="Calibri body"/>
                <a:cs typeface="Calibri body"/>
              </a:rPr>
              <a:t>arth orbit in 2021</a:t>
            </a:r>
            <a:r>
              <a:rPr lang="en-US" sz="3100" b="1" dirty="0">
                <a:latin typeface="Calibri body"/>
                <a:cs typeface="Calibri body"/>
              </a:rPr>
              <a:t>. The overarching goal of </a:t>
            </a:r>
            <a:r>
              <a:rPr lang="en-US" sz="3100" b="1" dirty="0">
                <a:latin typeface="Calibri body"/>
                <a:cs typeface="Calibri body"/>
              </a:rPr>
              <a:t>AEPEX </a:t>
            </a:r>
            <a:r>
              <a:rPr lang="en-US" sz="3100" b="1" dirty="0">
                <a:latin typeface="Calibri body"/>
                <a:cs typeface="Calibri body"/>
              </a:rPr>
              <a:t>is to better understand the influence of the magnetosphere on the </a:t>
            </a:r>
            <a:r>
              <a:rPr lang="en-US" sz="3100" b="1" dirty="0">
                <a:latin typeface="Calibri body"/>
                <a:cs typeface="Calibri body"/>
              </a:rPr>
              <a:t>Earth’s atmosphere </a:t>
            </a:r>
            <a:r>
              <a:rPr lang="en-US" sz="3100" b="1" dirty="0">
                <a:latin typeface="Calibri body"/>
                <a:cs typeface="Calibri body"/>
              </a:rPr>
              <a:t>through energetic particle precipitation (EPP). One of the key uncertainties </a:t>
            </a:r>
            <a:r>
              <a:rPr lang="en-US" sz="3100" b="1" dirty="0">
                <a:latin typeface="Calibri body"/>
                <a:cs typeface="Calibri body"/>
              </a:rPr>
              <a:t>in reaching </a:t>
            </a:r>
            <a:r>
              <a:rPr lang="en-US" sz="3100" b="1" dirty="0">
                <a:latin typeface="Calibri body"/>
                <a:cs typeface="Calibri body"/>
              </a:rPr>
              <a:t>closure on how EPP impacts the atmosphere is the lack of knowledge regarding </a:t>
            </a:r>
            <a:r>
              <a:rPr lang="en-US" sz="3100" b="1" dirty="0">
                <a:latin typeface="Calibri body"/>
                <a:cs typeface="Calibri body"/>
              </a:rPr>
              <a:t>how much </a:t>
            </a:r>
            <a:r>
              <a:rPr lang="en-US" sz="3100" b="1" dirty="0">
                <a:latin typeface="Calibri body"/>
                <a:cs typeface="Calibri body"/>
              </a:rPr>
              <a:t>energy is actually input to the atmosphere via EPP. To address this uncertainty, the </a:t>
            </a:r>
            <a:r>
              <a:rPr lang="en-US" sz="3100" b="1" dirty="0">
                <a:latin typeface="Calibri body"/>
                <a:cs typeface="Calibri body"/>
              </a:rPr>
              <a:t>primary objective </a:t>
            </a:r>
            <a:r>
              <a:rPr lang="en-US" sz="3100" b="1" dirty="0">
                <a:latin typeface="Calibri body"/>
                <a:cs typeface="Calibri body"/>
              </a:rPr>
              <a:t>of AEPEX is to quantify the energy deposition to the atmosphere from energetic </a:t>
            </a:r>
            <a:r>
              <a:rPr lang="en-US" sz="3100" b="1" dirty="0">
                <a:latin typeface="Calibri body"/>
                <a:cs typeface="Calibri body"/>
              </a:rPr>
              <a:t>particles that </a:t>
            </a:r>
            <a:r>
              <a:rPr lang="en-US" sz="3100" b="1" dirty="0">
                <a:latin typeface="Calibri body"/>
                <a:cs typeface="Calibri body"/>
              </a:rPr>
              <a:t>precipitate from the radiation belts and other sources</a:t>
            </a:r>
            <a:r>
              <a:rPr lang="en-US" sz="3100" b="1" dirty="0">
                <a:latin typeface="Calibri body"/>
                <a:cs typeface="Calibri body"/>
              </a:rPr>
              <a:t>.</a:t>
            </a:r>
            <a:endParaRPr lang="en-US" sz="3100" b="1" dirty="0">
              <a:solidFill>
                <a:srgbClr val="008000"/>
              </a:solidFill>
              <a:latin typeface="Calibri body"/>
              <a:cs typeface="Calibri body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40792" y="16845309"/>
            <a:ext cx="18675909" cy="82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defRPr/>
            </a:pPr>
            <a:r>
              <a:rPr lang="en-US" sz="2300" b="1" dirty="0">
                <a:latin typeface="Calibri body"/>
                <a:cs typeface="Calibri body"/>
              </a:rPr>
              <a:t>Figure 1: AEPEX will image X-rays produced by bremsstrahlung </a:t>
            </a:r>
            <a:r>
              <a:rPr lang="en-US" sz="2300" b="1" dirty="0">
                <a:latin typeface="Calibri body"/>
                <a:cs typeface="Calibri body"/>
              </a:rPr>
              <a:t>in the </a:t>
            </a:r>
            <a:r>
              <a:rPr lang="en-US" sz="2300" b="1" dirty="0">
                <a:latin typeface="Calibri body"/>
                <a:cs typeface="Calibri body"/>
              </a:rPr>
              <a:t>upper atmosphere due to energetic particle precipitation. It will </a:t>
            </a:r>
            <a:r>
              <a:rPr lang="en-US" sz="2300" b="1" dirty="0">
                <a:latin typeface="Calibri body"/>
                <a:cs typeface="Calibri body"/>
              </a:rPr>
              <a:t>thus provide </a:t>
            </a:r>
            <a:r>
              <a:rPr lang="en-US" sz="2300" b="1" dirty="0">
                <a:latin typeface="Calibri body"/>
                <a:cs typeface="Calibri body"/>
              </a:rPr>
              <a:t>measurements of the energy deposited by the precipitation </a:t>
            </a:r>
            <a:r>
              <a:rPr lang="en-US" sz="2300" b="1" dirty="0">
                <a:latin typeface="Calibri body"/>
                <a:cs typeface="Calibri body"/>
              </a:rPr>
              <a:t>and the </a:t>
            </a:r>
            <a:r>
              <a:rPr lang="en-US" sz="2300" b="1" dirty="0">
                <a:latin typeface="Calibri body"/>
                <a:cs typeface="Calibri body"/>
              </a:rPr>
              <a:t>size of precipitation regions.</a:t>
            </a:r>
            <a:endParaRPr lang="en-US" sz="2300" b="1" dirty="0">
              <a:solidFill>
                <a:srgbClr val="008000"/>
              </a:solidFill>
              <a:latin typeface="Calibri body"/>
              <a:cs typeface="Calibri body"/>
            </a:endParaRPr>
          </a:p>
        </p:txBody>
      </p:sp>
      <p:pic>
        <p:nvPicPr>
          <p:cNvPr id="9" name="Picture 8" descr="EmblemBlueDigital_RGB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1655" y="478495"/>
            <a:ext cx="2545049" cy="3120368"/>
          </a:xfrm>
          <a:prstGeom prst="rect">
            <a:avLst/>
          </a:prstGeom>
        </p:spPr>
      </p:pic>
      <p:pic>
        <p:nvPicPr>
          <p:cNvPr id="10" name="Picture 9" descr="pAk5slyP0X0ecQZf7rqeZtattjLm5psAVb9X.png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1" t="6790" r="8726" b="6667"/>
          <a:stretch/>
        </p:blipFill>
        <p:spPr>
          <a:xfrm>
            <a:off x="25304307" y="3000968"/>
            <a:ext cx="3268980" cy="2893343"/>
          </a:xfrm>
          <a:prstGeom prst="rect">
            <a:avLst/>
          </a:prstGeom>
        </p:spPr>
      </p:pic>
      <p:pic>
        <p:nvPicPr>
          <p:cNvPr id="11" name="Picture 10" descr="nasa-logo-web-rgb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2" t="5916" r="25156" b="7785"/>
          <a:stretch/>
        </p:blipFill>
        <p:spPr>
          <a:xfrm>
            <a:off x="2173634" y="3494590"/>
            <a:ext cx="2997853" cy="2246575"/>
          </a:xfrm>
          <a:prstGeom prst="rect">
            <a:avLst/>
          </a:prstGeom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818260" y="17134751"/>
            <a:ext cx="15372917" cy="7786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defRPr/>
            </a:pPr>
            <a:r>
              <a:rPr lang="en-US" sz="3100" b="1" u="sng" dirty="0">
                <a:latin typeface="Calibri body"/>
                <a:cs typeface="Calibri body"/>
              </a:rPr>
              <a:t>Science Questions:</a:t>
            </a:r>
          </a:p>
          <a:p>
            <a:pPr algn="just" eaLnBrk="1" hangingPunct="1">
              <a:defRPr/>
            </a:pPr>
            <a:endParaRPr lang="en-US" sz="3100" b="1" dirty="0">
              <a:latin typeface="Calibri body"/>
              <a:cs typeface="Calibri body"/>
            </a:endParaRPr>
          </a:p>
          <a:p>
            <a:pPr algn="just" eaLnBrk="1" hangingPunct="1">
              <a:defRPr/>
            </a:pPr>
            <a:r>
              <a:rPr lang="en-US" sz="3100" b="1" dirty="0">
                <a:latin typeface="Calibri body"/>
                <a:cs typeface="Calibri body"/>
              </a:rPr>
              <a:t>The </a:t>
            </a:r>
            <a:r>
              <a:rPr lang="en-US" sz="3100" b="1" dirty="0">
                <a:latin typeface="Calibri body"/>
                <a:cs typeface="Calibri body"/>
              </a:rPr>
              <a:t>AEPEX mission will </a:t>
            </a:r>
            <a:r>
              <a:rPr lang="en-US" sz="3100" b="1" dirty="0">
                <a:latin typeface="Calibri body"/>
                <a:cs typeface="Calibri body"/>
              </a:rPr>
              <a:t>characterize the </a:t>
            </a:r>
            <a:r>
              <a:rPr lang="en-US" sz="3100" b="1" dirty="0">
                <a:latin typeface="Calibri body"/>
                <a:cs typeface="Calibri body"/>
              </a:rPr>
              <a:t>energy input into </a:t>
            </a:r>
            <a:r>
              <a:rPr lang="en-US" sz="3100" b="1" dirty="0">
                <a:latin typeface="Calibri body"/>
                <a:cs typeface="Calibri body"/>
              </a:rPr>
              <a:t>the atmosphere </a:t>
            </a:r>
            <a:r>
              <a:rPr lang="en-US" sz="3100" b="1" dirty="0">
                <a:latin typeface="Calibri body"/>
                <a:cs typeface="Calibri body"/>
              </a:rPr>
              <a:t>due to EPP </a:t>
            </a:r>
            <a:r>
              <a:rPr lang="en-US" sz="3100" b="1" dirty="0">
                <a:latin typeface="Calibri body"/>
                <a:cs typeface="Calibri body"/>
              </a:rPr>
              <a:t>during background </a:t>
            </a:r>
            <a:r>
              <a:rPr lang="en-US" sz="3100" b="1" dirty="0">
                <a:latin typeface="Calibri body"/>
                <a:cs typeface="Calibri body"/>
              </a:rPr>
              <a:t>conditions as well </a:t>
            </a:r>
            <a:r>
              <a:rPr lang="en-US" sz="3100" b="1" dirty="0">
                <a:latin typeface="Calibri body"/>
                <a:cs typeface="Calibri body"/>
              </a:rPr>
              <a:t>as geomagnetic </a:t>
            </a:r>
            <a:r>
              <a:rPr lang="en-US" sz="3100" b="1" dirty="0">
                <a:latin typeface="Calibri body"/>
                <a:cs typeface="Calibri body"/>
              </a:rPr>
              <a:t>storms, </a:t>
            </a:r>
            <a:r>
              <a:rPr lang="en-US" sz="3100" b="1" dirty="0" err="1">
                <a:latin typeface="Calibri body"/>
                <a:cs typeface="Calibri body"/>
              </a:rPr>
              <a:t>substorms</a:t>
            </a:r>
            <a:r>
              <a:rPr lang="en-US" sz="3100" b="1" dirty="0">
                <a:latin typeface="Calibri body"/>
                <a:cs typeface="Calibri body"/>
              </a:rPr>
              <a:t>, and </a:t>
            </a:r>
            <a:r>
              <a:rPr lang="en-US" sz="3100" b="1" dirty="0">
                <a:latin typeface="Calibri body"/>
                <a:cs typeface="Calibri body"/>
              </a:rPr>
              <a:t>other events. It will </a:t>
            </a:r>
            <a:r>
              <a:rPr lang="en-US" sz="3100" b="1" dirty="0">
                <a:latin typeface="Calibri body"/>
                <a:cs typeface="Calibri body"/>
              </a:rPr>
              <a:t>accomplish this </a:t>
            </a:r>
            <a:r>
              <a:rPr lang="en-US" sz="3100" b="1" dirty="0">
                <a:latin typeface="Calibri body"/>
                <a:cs typeface="Calibri body"/>
              </a:rPr>
              <a:t>by a) measuring the </a:t>
            </a:r>
            <a:r>
              <a:rPr lang="en-US" sz="3100" b="1" dirty="0">
                <a:latin typeface="Calibri body"/>
                <a:cs typeface="Calibri body"/>
              </a:rPr>
              <a:t>X-ray flux </a:t>
            </a:r>
            <a:r>
              <a:rPr lang="en-US" sz="3100" b="1" dirty="0">
                <a:latin typeface="Calibri body"/>
                <a:cs typeface="Calibri body"/>
              </a:rPr>
              <a:t>emitted by the </a:t>
            </a:r>
            <a:r>
              <a:rPr lang="en-US" sz="3100" b="1" dirty="0">
                <a:latin typeface="Calibri body"/>
                <a:cs typeface="Calibri body"/>
              </a:rPr>
              <a:t>atmosphere and </a:t>
            </a:r>
            <a:r>
              <a:rPr lang="en-US" sz="3100" b="1" dirty="0">
                <a:latin typeface="Calibri body"/>
                <a:cs typeface="Calibri body"/>
              </a:rPr>
              <a:t>the precipitating electron distribution</a:t>
            </a:r>
            <a:r>
              <a:rPr lang="en-US" sz="3100" b="1" dirty="0">
                <a:latin typeface="Calibri body"/>
                <a:cs typeface="Calibri body"/>
              </a:rPr>
              <a:t>, and </a:t>
            </a:r>
            <a:r>
              <a:rPr lang="en-US" sz="3100" b="1" dirty="0">
                <a:latin typeface="Calibri body"/>
                <a:cs typeface="Calibri body"/>
              </a:rPr>
              <a:t>using these </a:t>
            </a:r>
            <a:r>
              <a:rPr lang="en-US" sz="3100" b="1" dirty="0">
                <a:latin typeface="Calibri body"/>
                <a:cs typeface="Calibri body"/>
              </a:rPr>
              <a:t>measurements to </a:t>
            </a:r>
            <a:r>
              <a:rPr lang="en-US" sz="3100" b="1" dirty="0">
                <a:latin typeface="Calibri body"/>
                <a:cs typeface="Calibri body"/>
              </a:rPr>
              <a:t>determine the </a:t>
            </a:r>
            <a:r>
              <a:rPr lang="en-US" sz="3100" b="1" dirty="0">
                <a:latin typeface="Calibri body"/>
                <a:cs typeface="Calibri body"/>
              </a:rPr>
              <a:t>precipitating flux </a:t>
            </a:r>
            <a:r>
              <a:rPr lang="en-US" sz="3100" b="1" dirty="0">
                <a:latin typeface="Calibri body"/>
                <a:cs typeface="Calibri body"/>
              </a:rPr>
              <a:t>and energy deposition; and b</a:t>
            </a:r>
            <a:r>
              <a:rPr lang="en-US" sz="3100" b="1" dirty="0">
                <a:latin typeface="Calibri body"/>
                <a:cs typeface="Calibri body"/>
              </a:rPr>
              <a:t>) imaging </a:t>
            </a:r>
            <a:r>
              <a:rPr lang="en-US" sz="3100" b="1" dirty="0">
                <a:latin typeface="Calibri body"/>
                <a:cs typeface="Calibri body"/>
              </a:rPr>
              <a:t>the X-ray emitting region </a:t>
            </a:r>
            <a:r>
              <a:rPr lang="en-US" sz="3100" b="1" dirty="0">
                <a:latin typeface="Calibri body"/>
                <a:cs typeface="Calibri body"/>
              </a:rPr>
              <a:t>to measure </a:t>
            </a:r>
            <a:r>
              <a:rPr lang="en-US" sz="3100" b="1" dirty="0">
                <a:latin typeface="Calibri body"/>
                <a:cs typeface="Calibri body"/>
              </a:rPr>
              <a:t>the spatial extent of </a:t>
            </a:r>
            <a:r>
              <a:rPr lang="en-US" sz="3100" b="1" dirty="0">
                <a:latin typeface="Calibri body"/>
                <a:cs typeface="Calibri body"/>
              </a:rPr>
              <a:t>precipitation events</a:t>
            </a:r>
            <a:r>
              <a:rPr lang="en-US" sz="3100" b="1" dirty="0">
                <a:latin typeface="Calibri body"/>
                <a:cs typeface="Calibri body"/>
              </a:rPr>
              <a:t>. Using these measurements</a:t>
            </a:r>
            <a:r>
              <a:rPr lang="en-US" sz="3100" b="1" dirty="0">
                <a:latin typeface="Calibri body"/>
                <a:cs typeface="Calibri body"/>
              </a:rPr>
              <a:t>, the </a:t>
            </a:r>
            <a:r>
              <a:rPr lang="en-US" sz="3100" b="1" dirty="0">
                <a:latin typeface="Calibri body"/>
                <a:cs typeface="Calibri body"/>
              </a:rPr>
              <a:t>AEPEX </a:t>
            </a:r>
            <a:r>
              <a:rPr lang="en-US" sz="3100" b="1" dirty="0" err="1">
                <a:latin typeface="Calibri body"/>
                <a:cs typeface="Calibri body"/>
              </a:rPr>
              <a:t>CubeSat</a:t>
            </a:r>
            <a:r>
              <a:rPr lang="en-US" sz="3100" b="1" dirty="0">
                <a:latin typeface="Calibri body"/>
                <a:cs typeface="Calibri body"/>
              </a:rPr>
              <a:t> </a:t>
            </a:r>
            <a:r>
              <a:rPr lang="en-US" sz="3100" b="1" dirty="0">
                <a:latin typeface="Calibri body"/>
                <a:cs typeface="Calibri body"/>
              </a:rPr>
              <a:t>mission will </a:t>
            </a:r>
            <a:r>
              <a:rPr lang="en-US" sz="3100" b="1" dirty="0">
                <a:latin typeface="Calibri body"/>
                <a:cs typeface="Calibri body"/>
              </a:rPr>
              <a:t>address </a:t>
            </a:r>
            <a:r>
              <a:rPr lang="en-US" sz="3100" b="1" dirty="0">
                <a:latin typeface="Calibri body"/>
                <a:cs typeface="Calibri body"/>
              </a:rPr>
              <a:t>two science </a:t>
            </a:r>
            <a:r>
              <a:rPr lang="en-US" sz="3100" b="1" dirty="0">
                <a:latin typeface="Calibri body"/>
                <a:cs typeface="Calibri body"/>
              </a:rPr>
              <a:t>questions</a:t>
            </a:r>
            <a:r>
              <a:rPr lang="en-US" sz="3100" b="1" dirty="0">
                <a:latin typeface="Calibri body"/>
                <a:cs typeface="Calibri body"/>
              </a:rPr>
              <a:t>:</a:t>
            </a:r>
            <a:endParaRPr lang="en-US" sz="3100" b="1" dirty="0">
              <a:solidFill>
                <a:srgbClr val="0000FF"/>
              </a:solidFill>
              <a:latin typeface="Calibri body"/>
              <a:cs typeface="Calibri body"/>
            </a:endParaRPr>
          </a:p>
          <a:p>
            <a:pPr marL="440044" indent="-440044" algn="just" eaLnBrk="1" hangingPunct="1">
              <a:buFont typeface="Arial"/>
              <a:buChar char="•"/>
              <a:defRPr/>
            </a:pPr>
            <a:r>
              <a:rPr lang="en-US" sz="3100" b="1" i="1" dirty="0">
                <a:solidFill>
                  <a:srgbClr val="0000FF"/>
                </a:solidFill>
                <a:latin typeface="Calibri body"/>
                <a:cs typeface="Calibri body"/>
              </a:rPr>
              <a:t>SQ1. How much energy is deposited into the upper atmosphere through EPP?</a:t>
            </a:r>
            <a:r>
              <a:rPr lang="en-US" sz="3100" i="1" dirty="0">
                <a:solidFill>
                  <a:srgbClr val="0000FF"/>
                </a:solidFill>
                <a:latin typeface="Calibri body"/>
                <a:cs typeface="Calibri body"/>
              </a:rPr>
              <a:t> How is it </a:t>
            </a:r>
            <a:r>
              <a:rPr lang="en-US" sz="3100" i="1" dirty="0">
                <a:solidFill>
                  <a:srgbClr val="0000FF"/>
                </a:solidFill>
                <a:latin typeface="Calibri body"/>
                <a:cs typeface="Calibri body"/>
              </a:rPr>
              <a:t>related to geomagnetic storm and </a:t>
            </a:r>
            <a:r>
              <a:rPr lang="en-US" sz="3100" i="1" dirty="0" err="1">
                <a:solidFill>
                  <a:srgbClr val="0000FF"/>
                </a:solidFill>
                <a:latin typeface="Calibri body"/>
                <a:cs typeface="Calibri body"/>
              </a:rPr>
              <a:t>substorm</a:t>
            </a:r>
            <a:r>
              <a:rPr lang="en-US" sz="3100" i="1" dirty="0">
                <a:solidFill>
                  <a:srgbClr val="0000FF"/>
                </a:solidFill>
                <a:latin typeface="Calibri body"/>
                <a:cs typeface="Calibri body"/>
              </a:rPr>
              <a:t> activity? How does it vary over seasons, latitudes, and magnetic local time?</a:t>
            </a:r>
          </a:p>
          <a:p>
            <a:pPr marL="440044" indent="-440044" algn="just" eaLnBrk="1" hangingPunct="1">
              <a:buFont typeface="Arial"/>
              <a:buChar char="•"/>
              <a:defRPr/>
            </a:pPr>
            <a:r>
              <a:rPr lang="en-US" sz="3100" b="1" i="1" dirty="0">
                <a:solidFill>
                  <a:srgbClr val="0000FF"/>
                </a:solidFill>
                <a:latin typeface="Calibri body"/>
                <a:cs typeface="Calibri body"/>
              </a:rPr>
              <a:t>SQ2. What is the spatial scale of precipitating regions during EPP events? </a:t>
            </a:r>
            <a:r>
              <a:rPr lang="en-US" sz="3100" i="1" dirty="0">
                <a:solidFill>
                  <a:srgbClr val="0000FF"/>
                </a:solidFill>
                <a:latin typeface="Calibri body"/>
                <a:cs typeface="Calibri body"/>
              </a:rPr>
              <a:t>What does this tell us about the total particle and energy flux removed from the radiation belts and deposited in the atmosphere?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818260" y="28560373"/>
            <a:ext cx="12383390" cy="868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defRPr/>
            </a:pPr>
            <a:r>
              <a:rPr lang="en-US" sz="3100" b="1" u="sng" dirty="0">
                <a:latin typeface="Calibri body"/>
                <a:cs typeface="Calibri body"/>
              </a:rPr>
              <a:t>AFIRE Instrument Summary:</a:t>
            </a:r>
          </a:p>
          <a:p>
            <a:pPr algn="just" eaLnBrk="1" hangingPunct="1">
              <a:defRPr/>
            </a:pPr>
            <a:endParaRPr lang="en-US" sz="3100" b="1" dirty="0">
              <a:latin typeface="Calibri body"/>
              <a:cs typeface="Calibri body"/>
            </a:endParaRPr>
          </a:p>
          <a:p>
            <a:pPr algn="just" eaLnBrk="1" hangingPunct="1">
              <a:defRPr/>
            </a:pPr>
            <a:r>
              <a:rPr lang="en-US" sz="3100" b="1" dirty="0">
                <a:latin typeface="Calibri body"/>
                <a:cs typeface="Calibri body"/>
              </a:rPr>
              <a:t>The AEPEX FIREBIRD Instrument for Relativistic Electrons (AFIRE) is a copy of the </a:t>
            </a:r>
            <a:r>
              <a:rPr lang="en-US" sz="3100" b="1" dirty="0">
                <a:latin typeface="Calibri body"/>
                <a:cs typeface="Calibri body"/>
              </a:rPr>
              <a:t>successful FIRE </a:t>
            </a:r>
            <a:r>
              <a:rPr lang="en-US" sz="3100" b="1" dirty="0">
                <a:latin typeface="Calibri body"/>
                <a:cs typeface="Calibri body"/>
              </a:rPr>
              <a:t>payload from the </a:t>
            </a:r>
            <a:r>
              <a:rPr lang="en-US" sz="3100" b="1" dirty="0">
                <a:latin typeface="Calibri body"/>
                <a:cs typeface="Calibri body"/>
              </a:rPr>
              <a:t>two NSF-funded dual-</a:t>
            </a:r>
            <a:r>
              <a:rPr lang="en-US" sz="3100" b="1" dirty="0" err="1">
                <a:latin typeface="Calibri body"/>
                <a:cs typeface="Calibri body"/>
              </a:rPr>
              <a:t>CubeSat</a:t>
            </a:r>
            <a:r>
              <a:rPr lang="en-US" sz="3100" b="1" dirty="0">
                <a:latin typeface="Calibri body"/>
                <a:cs typeface="Calibri body"/>
              </a:rPr>
              <a:t> FIREBIRD missions [Spence et al., 2012</a:t>
            </a:r>
            <a:r>
              <a:rPr lang="en-US" sz="3100" b="1" dirty="0">
                <a:latin typeface="Calibri body"/>
                <a:cs typeface="Calibri body"/>
              </a:rPr>
              <a:t>; </a:t>
            </a:r>
            <a:r>
              <a:rPr lang="en-US" sz="3100" b="1" dirty="0" err="1">
                <a:latin typeface="Calibri body"/>
                <a:cs typeface="Calibri body"/>
              </a:rPr>
              <a:t>Klumpar</a:t>
            </a:r>
            <a:r>
              <a:rPr lang="en-US" sz="3100" b="1" dirty="0">
                <a:latin typeface="Calibri body"/>
                <a:cs typeface="Calibri body"/>
              </a:rPr>
              <a:t> et al., 2015; Crew et al., 2016]. The </a:t>
            </a:r>
            <a:r>
              <a:rPr lang="en-US" sz="3100" b="1" dirty="0">
                <a:latin typeface="Calibri body"/>
                <a:cs typeface="Calibri body"/>
              </a:rPr>
              <a:t>instrument</a:t>
            </a:r>
            <a:r>
              <a:rPr lang="en-US" sz="3100" b="1" dirty="0">
                <a:latin typeface="Calibri body"/>
                <a:cs typeface="Calibri body"/>
              </a:rPr>
              <a:t> </a:t>
            </a:r>
            <a:r>
              <a:rPr lang="en-US" sz="3100" b="1" dirty="0">
                <a:latin typeface="Calibri body"/>
                <a:cs typeface="Calibri body"/>
              </a:rPr>
              <a:t>includes </a:t>
            </a:r>
            <a:r>
              <a:rPr lang="en-US" sz="3100" b="1" dirty="0">
                <a:latin typeface="Calibri body"/>
                <a:cs typeface="Calibri body"/>
              </a:rPr>
              <a:t>two solid-state detectors, one with a </a:t>
            </a:r>
            <a:r>
              <a:rPr lang="en-US" sz="3100" b="1" dirty="0">
                <a:latin typeface="Calibri body"/>
                <a:cs typeface="Calibri body"/>
              </a:rPr>
              <a:t>180°field</a:t>
            </a:r>
            <a:r>
              <a:rPr lang="en-US" sz="3100" b="1" dirty="0">
                <a:latin typeface="Calibri body"/>
                <a:cs typeface="Calibri body"/>
              </a:rPr>
              <a:t>-of-view and one with a </a:t>
            </a:r>
            <a:r>
              <a:rPr lang="en-US" sz="3100" b="1" dirty="0">
                <a:latin typeface="Calibri body"/>
                <a:cs typeface="Calibri body"/>
              </a:rPr>
              <a:t>45</a:t>
            </a:r>
            <a:r>
              <a:rPr lang="en-US" sz="3100" b="1" dirty="0">
                <a:latin typeface="Calibri body"/>
                <a:cs typeface="Calibri body"/>
              </a:rPr>
              <a:t>°</a:t>
            </a:r>
            <a:r>
              <a:rPr lang="en-US" sz="3100" b="1" dirty="0">
                <a:latin typeface="Calibri body"/>
                <a:cs typeface="Calibri body"/>
              </a:rPr>
              <a:t>field</a:t>
            </a:r>
            <a:r>
              <a:rPr lang="en-US" sz="3100" b="1" dirty="0">
                <a:latin typeface="Calibri body"/>
                <a:cs typeface="Calibri body"/>
              </a:rPr>
              <a:t>-of-view, i.e. within the </a:t>
            </a:r>
            <a:r>
              <a:rPr lang="en-US" sz="3100" b="1" dirty="0">
                <a:latin typeface="Calibri body"/>
                <a:cs typeface="Calibri body"/>
              </a:rPr>
              <a:t>atmospheric loss </a:t>
            </a:r>
            <a:r>
              <a:rPr lang="en-US" sz="3100" b="1" dirty="0">
                <a:latin typeface="Calibri body"/>
                <a:cs typeface="Calibri body"/>
              </a:rPr>
              <a:t>cone. Both </a:t>
            </a:r>
            <a:r>
              <a:rPr lang="en-US" sz="3100" b="1" dirty="0">
                <a:latin typeface="Calibri body"/>
                <a:cs typeface="Calibri body"/>
              </a:rPr>
              <a:t>detectors measure electrons from </a:t>
            </a:r>
            <a:r>
              <a:rPr lang="en-US" sz="3100" b="1" dirty="0">
                <a:latin typeface="Calibri body"/>
                <a:cs typeface="Calibri body"/>
              </a:rPr>
              <a:t>200 </a:t>
            </a:r>
            <a:r>
              <a:rPr lang="en-US" sz="3100" b="1" dirty="0" err="1">
                <a:latin typeface="Calibri body"/>
                <a:cs typeface="Calibri body"/>
              </a:rPr>
              <a:t>keV</a:t>
            </a:r>
            <a:r>
              <a:rPr lang="en-US" sz="3100" b="1" dirty="0">
                <a:latin typeface="Calibri body"/>
                <a:cs typeface="Calibri body"/>
              </a:rPr>
              <a:t> to 1 MeV in 16 energy channels, along with an integral channel for </a:t>
            </a:r>
            <a:r>
              <a:rPr lang="en-US" sz="3100" b="1" dirty="0">
                <a:latin typeface="Calibri body"/>
                <a:cs typeface="Calibri body"/>
              </a:rPr>
              <a:t>electrons with E </a:t>
            </a:r>
            <a:r>
              <a:rPr lang="en-US" sz="3100" b="1" dirty="0">
                <a:latin typeface="Calibri body"/>
                <a:cs typeface="Calibri body"/>
              </a:rPr>
              <a:t>&gt; 1 MeV (FIRE used only six energy </a:t>
            </a:r>
            <a:r>
              <a:rPr lang="en-US" sz="3100" b="1" dirty="0">
                <a:latin typeface="Calibri body"/>
                <a:cs typeface="Calibri body"/>
              </a:rPr>
              <a:t>channels in </a:t>
            </a:r>
            <a:r>
              <a:rPr lang="en-US" sz="3100" b="1" dirty="0">
                <a:latin typeface="Calibri body"/>
                <a:cs typeface="Calibri body"/>
              </a:rPr>
              <a:t>order to reduce data volume, but it is </a:t>
            </a:r>
            <a:r>
              <a:rPr lang="en-US" sz="3100" b="1" dirty="0">
                <a:latin typeface="Calibri body"/>
                <a:cs typeface="Calibri body"/>
              </a:rPr>
              <a:t>capable of </a:t>
            </a:r>
            <a:r>
              <a:rPr lang="en-US" sz="3100" b="1" dirty="0">
                <a:latin typeface="Calibri body"/>
                <a:cs typeface="Calibri body"/>
              </a:rPr>
              <a:t>10 </a:t>
            </a:r>
            <a:r>
              <a:rPr lang="en-US" sz="3100" b="1" dirty="0" err="1">
                <a:latin typeface="Calibri body"/>
                <a:cs typeface="Calibri body"/>
              </a:rPr>
              <a:t>keV</a:t>
            </a:r>
            <a:r>
              <a:rPr lang="en-US" sz="3100" b="1" dirty="0">
                <a:latin typeface="Calibri body"/>
                <a:cs typeface="Calibri body"/>
              </a:rPr>
              <a:t> energy resolution). The two </a:t>
            </a:r>
            <a:r>
              <a:rPr lang="en-US" sz="3100" b="1" dirty="0">
                <a:latin typeface="Calibri body"/>
                <a:cs typeface="Calibri body"/>
              </a:rPr>
              <a:t>detectors have </a:t>
            </a:r>
            <a:r>
              <a:rPr lang="en-US" sz="3100" b="1" dirty="0">
                <a:latin typeface="Calibri body"/>
                <a:cs typeface="Calibri body"/>
              </a:rPr>
              <a:t>geometric factors of 9 (loss cone) </a:t>
            </a:r>
            <a:r>
              <a:rPr lang="en-US" sz="3100" b="1" dirty="0">
                <a:latin typeface="Calibri body"/>
                <a:cs typeface="Calibri body"/>
              </a:rPr>
              <a:t>and 23 </a:t>
            </a:r>
            <a:r>
              <a:rPr lang="en-US" sz="3100" b="1" dirty="0">
                <a:latin typeface="Calibri body"/>
                <a:cs typeface="Calibri body"/>
              </a:rPr>
              <a:t>(omnidirectional) cm</a:t>
            </a:r>
            <a:r>
              <a:rPr lang="en-US" sz="3100" b="1" baseline="30000" dirty="0">
                <a:latin typeface="Calibri body"/>
                <a:cs typeface="Calibri body"/>
              </a:rPr>
              <a:t>2</a:t>
            </a:r>
            <a:r>
              <a:rPr lang="en-US" sz="3100" b="1" dirty="0">
                <a:latin typeface="Calibri body"/>
                <a:cs typeface="Calibri body"/>
              </a:rPr>
              <a:t>-str and time resolution </a:t>
            </a:r>
            <a:r>
              <a:rPr lang="en-US" sz="3100" b="1" dirty="0">
                <a:latin typeface="Calibri body"/>
                <a:cs typeface="Calibri body"/>
              </a:rPr>
              <a:t>of 20 </a:t>
            </a:r>
            <a:r>
              <a:rPr lang="en-US" sz="3100" b="1" dirty="0" err="1">
                <a:latin typeface="Calibri body"/>
                <a:cs typeface="Calibri body"/>
              </a:rPr>
              <a:t>ms</a:t>
            </a:r>
            <a:r>
              <a:rPr lang="en-US" sz="3100" b="1" dirty="0">
                <a:latin typeface="Calibri body"/>
                <a:cs typeface="Calibri body"/>
              </a:rPr>
              <a:t>; for AEPEX, data will be binned in time </a:t>
            </a:r>
            <a:r>
              <a:rPr lang="en-US" sz="3100" b="1" dirty="0">
                <a:latin typeface="Calibri body"/>
                <a:cs typeface="Calibri body"/>
              </a:rPr>
              <a:t>to reduce </a:t>
            </a:r>
            <a:r>
              <a:rPr lang="en-US" sz="3100" b="1" dirty="0">
                <a:latin typeface="Calibri body"/>
                <a:cs typeface="Calibri body"/>
              </a:rPr>
              <a:t>the data volume. The instrument uses </a:t>
            </a:r>
            <a:r>
              <a:rPr lang="en-US" sz="3100" b="1" dirty="0">
                <a:latin typeface="Calibri body"/>
                <a:cs typeface="Calibri body"/>
              </a:rPr>
              <a:t>less than </a:t>
            </a:r>
            <a:r>
              <a:rPr lang="en-US" sz="3100" b="1" dirty="0">
                <a:latin typeface="Calibri body"/>
                <a:cs typeface="Calibri body"/>
              </a:rPr>
              <a:t>0.5U volume, weighs 252 grams, and </a:t>
            </a:r>
            <a:r>
              <a:rPr lang="en-US" sz="3100" b="1" dirty="0">
                <a:latin typeface="Calibri body"/>
                <a:cs typeface="Calibri body"/>
              </a:rPr>
              <a:t>consumes 117 </a:t>
            </a:r>
            <a:r>
              <a:rPr lang="en-US" sz="3100" b="1" dirty="0" err="1">
                <a:latin typeface="Calibri body"/>
                <a:cs typeface="Calibri body"/>
              </a:rPr>
              <a:t>mW</a:t>
            </a:r>
            <a:r>
              <a:rPr lang="en-US" sz="3100" b="1" dirty="0">
                <a:latin typeface="Calibri body"/>
                <a:cs typeface="Calibri body"/>
              </a:rPr>
              <a:t> of power during continuous operation</a:t>
            </a:r>
            <a:r>
              <a:rPr lang="en-US" sz="3100" b="1" dirty="0">
                <a:latin typeface="Calibri body"/>
                <a:cs typeface="Calibri body"/>
              </a:rPr>
              <a:t>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70137" y="20101278"/>
            <a:ext cx="17463" cy="155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70137" y="20101278"/>
            <a:ext cx="17463" cy="15522"/>
          </a:xfrm>
          <a:prstGeom prst="rect">
            <a:avLst/>
          </a:prstGeom>
        </p:spPr>
      </p:pic>
      <p:pic>
        <p:nvPicPr>
          <p:cNvPr id="18" name="Picture 17" descr="firebird_hires.psd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627" y="28837988"/>
            <a:ext cx="5089077" cy="2880041"/>
          </a:xfrm>
          <a:prstGeom prst="rect">
            <a:avLst/>
          </a:prstGeom>
        </p:spPr>
      </p:pic>
      <p:pic>
        <p:nvPicPr>
          <p:cNvPr id="21" name="Picture 20" descr="PastedGraphic-1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790" y="28560372"/>
            <a:ext cx="4677104" cy="31216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00884" y="32471997"/>
            <a:ext cx="13772876" cy="78125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893434" y="27966393"/>
            <a:ext cx="5045743" cy="4703479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8859171" y="31682038"/>
            <a:ext cx="4946706" cy="826376"/>
          </a:xfrm>
          <a:prstGeom prst="rect">
            <a:avLst/>
          </a:prstGeom>
        </p:spPr>
        <p:txBody>
          <a:bodyPr wrap="square" lIns="117345" tIns="58672" rIns="117345" bIns="58672">
            <a:spAutoFit/>
          </a:bodyPr>
          <a:lstStyle/>
          <a:p>
            <a:pPr algn="ctr"/>
            <a:r>
              <a:rPr lang="en-US" sz="2300" b="1" dirty="0"/>
              <a:t> </a:t>
            </a:r>
            <a:r>
              <a:rPr lang="en-US" sz="2300" b="1" dirty="0"/>
              <a:t>FIRE </a:t>
            </a:r>
            <a:r>
              <a:rPr lang="en-US" sz="2300" b="1" dirty="0"/>
              <a:t>instrument model (left) and </a:t>
            </a:r>
            <a:r>
              <a:rPr lang="en-US" sz="2300" b="1" dirty="0"/>
              <a:t>engineering unit </a:t>
            </a:r>
            <a:r>
              <a:rPr lang="en-US" sz="2300" b="1" dirty="0"/>
              <a:t>(right</a:t>
            </a:r>
            <a:r>
              <a:rPr lang="en-US" sz="2300" b="1" dirty="0"/>
              <a:t>) = AFIRE.</a:t>
            </a:r>
            <a:endParaRPr lang="en-US" sz="2300" b="1" dirty="0"/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18260" y="37249928"/>
            <a:ext cx="12383390" cy="25960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  <a:extLst/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2600" b="1" u="sng" dirty="0">
                <a:latin typeface="Calibri body"/>
                <a:cs typeface="Calibri body"/>
              </a:rPr>
              <a:t>For more information:</a:t>
            </a:r>
          </a:p>
          <a:p>
            <a:pPr algn="ctr" eaLnBrk="1" hangingPunct="1">
              <a:defRPr/>
            </a:pPr>
            <a:endParaRPr lang="en-US" sz="2600" b="1" dirty="0">
              <a:latin typeface="Calibri body"/>
              <a:cs typeface="Calibri body"/>
            </a:endParaRPr>
          </a:p>
          <a:p>
            <a:pPr eaLnBrk="1" hangingPunct="1">
              <a:defRPr/>
            </a:pPr>
            <a:r>
              <a:rPr lang="en-US" sz="2600" b="1" dirty="0">
                <a:latin typeface="Calibri body"/>
                <a:cs typeface="Calibri body"/>
              </a:rPr>
              <a:t>Mission Website:      http</a:t>
            </a:r>
            <a:r>
              <a:rPr lang="en-US" sz="2600" b="1" dirty="0">
                <a:latin typeface="Calibri body"/>
                <a:cs typeface="Calibri body"/>
              </a:rPr>
              <a:t>://culair.weebly.com/small-</a:t>
            </a:r>
            <a:r>
              <a:rPr lang="en-US" sz="2600" b="1" dirty="0">
                <a:latin typeface="Calibri body"/>
                <a:cs typeface="Calibri body"/>
              </a:rPr>
              <a:t>satellites.html</a:t>
            </a:r>
          </a:p>
          <a:p>
            <a:pPr eaLnBrk="1" hangingPunct="1">
              <a:defRPr/>
            </a:pPr>
            <a:r>
              <a:rPr lang="en-US" sz="2600" b="1" dirty="0">
                <a:latin typeface="Calibri body"/>
                <a:cs typeface="Calibri body"/>
              </a:rPr>
              <a:t>AEPEX questions:    </a:t>
            </a:r>
            <a:r>
              <a:rPr lang="en-US" sz="2600" b="1" dirty="0" err="1">
                <a:latin typeface="Calibri body"/>
                <a:cs typeface="Calibri body"/>
              </a:rPr>
              <a:t>Robert.Marshall@colorado.edu</a:t>
            </a:r>
            <a:endParaRPr lang="en-US" sz="2600" b="1" dirty="0">
              <a:latin typeface="Calibri body"/>
              <a:cs typeface="Calibri body"/>
            </a:endParaRPr>
          </a:p>
          <a:p>
            <a:pPr eaLnBrk="1" hangingPunct="1">
              <a:defRPr/>
            </a:pPr>
            <a:r>
              <a:rPr lang="en-US" sz="2600" b="1" dirty="0">
                <a:latin typeface="Calibri body"/>
                <a:cs typeface="Calibri body"/>
              </a:rPr>
              <a:t>AFIRE questions:     </a:t>
            </a:r>
            <a:r>
              <a:rPr lang="en-US" sz="2600" b="1" dirty="0">
                <a:latin typeface="Calibri body"/>
                <a:cs typeface="Calibri body"/>
                <a:hlinkClick r:id="rId12"/>
              </a:rPr>
              <a:t>Sonya.Smith@unh.edu; </a:t>
            </a:r>
            <a:r>
              <a:rPr lang="en-US" sz="2600" b="1" dirty="0" err="1">
                <a:latin typeface="Calibri body"/>
                <a:cs typeface="Calibri body"/>
                <a:hlinkClick r:id="rId12"/>
              </a:rPr>
              <a:t>Harlan.Spence@</a:t>
            </a:r>
            <a:r>
              <a:rPr lang="en-US" sz="2600" b="1" dirty="0" err="1">
                <a:latin typeface="Calibri body"/>
                <a:cs typeface="Calibri body"/>
              </a:rPr>
              <a:t>unh.edu</a:t>
            </a:r>
            <a:endParaRPr lang="en-US" sz="2600" b="1" dirty="0">
              <a:latin typeface="Calibri body"/>
              <a:cs typeface="Calibri body"/>
            </a:endParaRPr>
          </a:p>
          <a:p>
            <a:pPr algn="ctr" eaLnBrk="1" hangingPunct="1">
              <a:defRPr/>
            </a:pPr>
            <a:endParaRPr lang="en-US" sz="3100" b="1" dirty="0">
              <a:latin typeface="Calibri body"/>
              <a:cs typeface="Calibri body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3"/>
          <a:srcRect l="2259" r="1959"/>
          <a:stretch/>
        </p:blipFill>
        <p:spPr>
          <a:xfrm>
            <a:off x="16169030" y="17973822"/>
            <a:ext cx="13878074" cy="6947675"/>
          </a:xfrm>
          <a:prstGeom prst="rect">
            <a:avLst/>
          </a:prstGeom>
        </p:spPr>
      </p:pic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818260" y="25000185"/>
            <a:ext cx="29020074" cy="298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7345" tIns="58672" rIns="117345" bIns="58672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defRPr/>
            </a:pPr>
            <a:r>
              <a:rPr lang="en-US" sz="3100" b="1" dirty="0">
                <a:latin typeface="Calibri body"/>
                <a:cs typeface="Calibri body"/>
              </a:rPr>
              <a:t>AEPEX </a:t>
            </a:r>
            <a:r>
              <a:rPr lang="en-US" sz="3100" b="1" dirty="0">
                <a:latin typeface="Calibri body"/>
                <a:cs typeface="Calibri body"/>
              </a:rPr>
              <a:t>will accomplish these goals using a novel X-ray imaging </a:t>
            </a:r>
            <a:r>
              <a:rPr lang="en-US" sz="3100" b="1" dirty="0">
                <a:latin typeface="Calibri body"/>
                <a:cs typeface="Calibri body"/>
              </a:rPr>
              <a:t>instrument (AXIS), </a:t>
            </a:r>
            <a:r>
              <a:rPr lang="en-US" sz="3100" b="1" dirty="0">
                <a:latin typeface="Calibri body"/>
                <a:cs typeface="Calibri body"/>
              </a:rPr>
              <a:t>for the first </a:t>
            </a:r>
            <a:r>
              <a:rPr lang="en-US" sz="3100" b="1" dirty="0">
                <a:latin typeface="Calibri body"/>
                <a:cs typeface="Calibri body"/>
              </a:rPr>
              <a:t>time providing </a:t>
            </a:r>
            <a:r>
              <a:rPr lang="en-US" sz="3100" b="1" dirty="0">
                <a:latin typeface="Calibri body"/>
                <a:cs typeface="Calibri body"/>
              </a:rPr>
              <a:t>direct spatial measurements of energetic particle precipitation, together with a loss-</a:t>
            </a:r>
            <a:r>
              <a:rPr lang="en-US" sz="3100" b="1" dirty="0">
                <a:latin typeface="Calibri body"/>
                <a:cs typeface="Calibri body"/>
              </a:rPr>
              <a:t>cone particle detector (AFIRE) </a:t>
            </a:r>
            <a:r>
              <a:rPr lang="en-US" sz="3100" b="1" dirty="0">
                <a:latin typeface="Calibri body"/>
                <a:cs typeface="Calibri body"/>
              </a:rPr>
              <a:t>to measure the precipitating electron spectrum. Histograms of X-ray counts </a:t>
            </a:r>
            <a:r>
              <a:rPr lang="en-US" sz="3100" b="1" dirty="0">
                <a:latin typeface="Calibri body"/>
                <a:cs typeface="Calibri body"/>
              </a:rPr>
              <a:t>will be </a:t>
            </a:r>
            <a:r>
              <a:rPr lang="en-US" sz="3100" b="1" dirty="0">
                <a:latin typeface="Calibri body"/>
                <a:cs typeface="Calibri body"/>
              </a:rPr>
              <a:t>measured with 10 second time resolution and 50–100 km spatial resolution, covering </a:t>
            </a:r>
            <a:r>
              <a:rPr lang="en-US" sz="3100" b="1" dirty="0">
                <a:latin typeface="Calibri body"/>
                <a:cs typeface="Calibri body"/>
              </a:rPr>
              <a:t>the high</a:t>
            </a:r>
            <a:r>
              <a:rPr lang="en-US" sz="3100" b="1" dirty="0">
                <a:latin typeface="Calibri body"/>
                <a:cs typeface="Calibri body"/>
              </a:rPr>
              <a:t>-latitude regions of the Earth’s atmosphere, i.e. the radiation belts and ring current regions </a:t>
            </a:r>
            <a:r>
              <a:rPr lang="en-US" sz="3100" b="1" dirty="0">
                <a:latin typeface="Calibri body"/>
                <a:cs typeface="Calibri body"/>
              </a:rPr>
              <a:t>in LEO</a:t>
            </a:r>
            <a:r>
              <a:rPr lang="en-US" sz="3100" b="1" dirty="0">
                <a:latin typeface="Calibri body"/>
                <a:cs typeface="Calibri body"/>
              </a:rPr>
              <a:t>. These measurements will provide maps of X-ray emissions and their parent EPP fluxes </a:t>
            </a:r>
            <a:r>
              <a:rPr lang="en-US" sz="3100" b="1" dirty="0">
                <a:latin typeface="Calibri body"/>
                <a:cs typeface="Calibri body"/>
              </a:rPr>
              <a:t>on short </a:t>
            </a:r>
            <a:r>
              <a:rPr lang="en-US" sz="3100" b="1" dirty="0">
                <a:latin typeface="Calibri body"/>
                <a:cs typeface="Calibri body"/>
              </a:rPr>
              <a:t>timescales, as well as longer-term integrated emissions over the duration of </a:t>
            </a:r>
            <a:r>
              <a:rPr lang="en-US" sz="3100" b="1" dirty="0" err="1">
                <a:latin typeface="Calibri body"/>
                <a:cs typeface="Calibri body"/>
              </a:rPr>
              <a:t>substorms</a:t>
            </a:r>
            <a:r>
              <a:rPr lang="en-US" sz="3100" b="1" dirty="0">
                <a:latin typeface="Calibri body"/>
                <a:cs typeface="Calibri body"/>
              </a:rPr>
              <a:t> </a:t>
            </a:r>
            <a:r>
              <a:rPr lang="en-US" sz="3100" b="1" dirty="0">
                <a:latin typeface="Calibri body"/>
                <a:cs typeface="Calibri body"/>
              </a:rPr>
              <a:t>and geomagnetic </a:t>
            </a:r>
            <a:r>
              <a:rPr lang="en-US" sz="3100" b="1" dirty="0">
                <a:latin typeface="Calibri body"/>
                <a:cs typeface="Calibri body"/>
              </a:rPr>
              <a:t>storms, and very-long-term seasonal and MLT integrations. Integrated emissions </a:t>
            </a:r>
            <a:r>
              <a:rPr lang="en-US" sz="3100" b="1" dirty="0">
                <a:latin typeface="Calibri body"/>
                <a:cs typeface="Calibri body"/>
              </a:rPr>
              <a:t>will be </a:t>
            </a:r>
            <a:r>
              <a:rPr lang="en-US" sz="3100" b="1" dirty="0">
                <a:latin typeface="Calibri body"/>
                <a:cs typeface="Calibri body"/>
              </a:rPr>
              <a:t>used to determine the total precipitating energy over the duration of these events</a:t>
            </a:r>
            <a:r>
              <a:rPr lang="en-US" sz="3100" b="1" dirty="0">
                <a:latin typeface="Calibri body"/>
                <a:cs typeface="Calibri body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239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818</Words>
  <Application>Microsoft Macintosh PowerPoint</Application>
  <PresentationFormat>Custom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UNH/EOS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Harlan Spence</dc:creator>
  <cp:lastModifiedBy>Sonya Smith</cp:lastModifiedBy>
  <cp:revision>14</cp:revision>
  <dcterms:created xsi:type="dcterms:W3CDTF">2019-04-19T14:04:48Z</dcterms:created>
  <dcterms:modified xsi:type="dcterms:W3CDTF">2019-04-19T16:44:15Z</dcterms:modified>
</cp:coreProperties>
</file>