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6" r:id="rId3"/>
  </p:sldIdLst>
  <p:sldSz cx="402336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23" d="100"/>
          <a:sy n="23" d="100"/>
        </p:scale>
        <p:origin x="121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5387342"/>
            <a:ext cx="34198560" cy="11460480"/>
          </a:xfrm>
        </p:spPr>
        <p:txBody>
          <a:bodyPr anchor="b"/>
          <a:lstStyle>
            <a:lvl1pPr algn="ctr">
              <a:defRPr sz="2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29200" y="17289782"/>
            <a:ext cx="30175200" cy="7947658"/>
          </a:xfrm>
        </p:spPr>
        <p:txBody>
          <a:bodyPr/>
          <a:lstStyle>
            <a:lvl1pPr marL="0" indent="0" algn="ctr">
              <a:buNone/>
              <a:defRPr sz="10560"/>
            </a:lvl1pPr>
            <a:lvl2pPr marL="2011680" indent="0" algn="ctr">
              <a:buNone/>
              <a:defRPr sz="8800"/>
            </a:lvl2pPr>
            <a:lvl3pPr marL="4023360" indent="0" algn="ctr">
              <a:buNone/>
              <a:defRPr sz="7920"/>
            </a:lvl3pPr>
            <a:lvl4pPr marL="6035040" indent="0" algn="ctr">
              <a:buNone/>
              <a:defRPr sz="7040"/>
            </a:lvl4pPr>
            <a:lvl5pPr marL="8046720" indent="0" algn="ctr">
              <a:buNone/>
              <a:defRPr sz="7040"/>
            </a:lvl5pPr>
            <a:lvl6pPr marL="10058400" indent="0" algn="ctr">
              <a:buNone/>
              <a:defRPr sz="7040"/>
            </a:lvl6pPr>
            <a:lvl7pPr marL="12070080" indent="0" algn="ctr">
              <a:buNone/>
              <a:defRPr sz="7040"/>
            </a:lvl7pPr>
            <a:lvl8pPr marL="14081760" indent="0" algn="ctr">
              <a:buNone/>
              <a:defRPr sz="7040"/>
            </a:lvl8pPr>
            <a:lvl9pPr marL="16093440" indent="0" algn="ctr">
              <a:buNone/>
              <a:defRPr sz="704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F3E5-A0AA-4EFC-9365-85AD4617ADB1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35A7-C16F-44B0-9BB7-17B6EF9F8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932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F3E5-A0AA-4EFC-9365-85AD4617ADB1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35A7-C16F-44B0-9BB7-17B6EF9F8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032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107" y="8206749"/>
            <a:ext cx="34701480" cy="13693138"/>
          </a:xfrm>
        </p:spPr>
        <p:txBody>
          <a:bodyPr anchor="b"/>
          <a:lstStyle>
            <a:lvl1pPr>
              <a:defRPr sz="2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5107" y="22029429"/>
            <a:ext cx="34701480" cy="7200898"/>
          </a:xfrm>
        </p:spPr>
        <p:txBody>
          <a:bodyPr/>
          <a:lstStyle>
            <a:lvl1pPr marL="0" indent="0">
              <a:buNone/>
              <a:defRPr sz="10560">
                <a:solidFill>
                  <a:schemeClr val="tx1"/>
                </a:solidFill>
              </a:defRPr>
            </a:lvl1pPr>
            <a:lvl2pPr marL="2011680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2pPr>
            <a:lvl3pPr marL="4023360" indent="0">
              <a:buNone/>
              <a:defRPr sz="7920">
                <a:solidFill>
                  <a:schemeClr val="tx1">
                    <a:tint val="75000"/>
                  </a:schemeClr>
                </a:solidFill>
              </a:defRPr>
            </a:lvl3pPr>
            <a:lvl4pPr marL="60350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4pPr>
            <a:lvl5pPr marL="804672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5pPr>
            <a:lvl6pPr marL="1005840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6pPr>
            <a:lvl7pPr marL="1207008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7pPr>
            <a:lvl8pPr marL="1408176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8pPr>
            <a:lvl9pPr marL="160934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F3E5-A0AA-4EFC-9365-85AD4617ADB1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35A7-C16F-44B0-9BB7-17B6EF9F8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088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66060" y="8763000"/>
            <a:ext cx="17099280" cy="208864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368260" y="8763000"/>
            <a:ext cx="17099280" cy="208864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F3E5-A0AA-4EFC-9365-85AD4617ADB1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35A7-C16F-44B0-9BB7-17B6EF9F8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874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0" y="1752607"/>
            <a:ext cx="3470148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1305" y="8069582"/>
            <a:ext cx="17020696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71305" y="12024360"/>
            <a:ext cx="17020696" cy="176860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368262" y="8069582"/>
            <a:ext cx="17104520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368262" y="12024360"/>
            <a:ext cx="17104520" cy="176860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F3E5-A0AA-4EFC-9365-85AD4617ADB1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35A7-C16F-44B0-9BB7-17B6EF9F8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95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F3E5-A0AA-4EFC-9365-85AD4617ADB1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35A7-C16F-44B0-9BB7-17B6EF9F8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145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F3E5-A0AA-4EFC-9365-85AD4617ADB1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35A7-C16F-44B0-9BB7-17B6EF9F8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901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04520" y="4739647"/>
            <a:ext cx="20368260" cy="23393400"/>
          </a:xfrm>
        </p:spPr>
        <p:txBody>
          <a:bodyPr/>
          <a:lstStyle>
            <a:lvl1pPr>
              <a:defRPr sz="14080"/>
            </a:lvl1pPr>
            <a:lvl2pPr>
              <a:defRPr sz="12320"/>
            </a:lvl2pPr>
            <a:lvl3pPr>
              <a:defRPr sz="1056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F3E5-A0AA-4EFC-9365-85AD4617ADB1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35A7-C16F-44B0-9BB7-17B6EF9F8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50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04520" y="4739647"/>
            <a:ext cx="20368260" cy="23393400"/>
          </a:xfrm>
        </p:spPr>
        <p:txBody>
          <a:bodyPr anchor="t"/>
          <a:lstStyle>
            <a:lvl1pPr marL="0" indent="0">
              <a:buNone/>
              <a:defRPr sz="14080"/>
            </a:lvl1pPr>
            <a:lvl2pPr marL="2011680" indent="0">
              <a:buNone/>
              <a:defRPr sz="12320"/>
            </a:lvl2pPr>
            <a:lvl3pPr marL="4023360" indent="0">
              <a:buNone/>
              <a:defRPr sz="10560"/>
            </a:lvl3pPr>
            <a:lvl4pPr marL="6035040" indent="0">
              <a:buNone/>
              <a:defRPr sz="8800"/>
            </a:lvl4pPr>
            <a:lvl5pPr marL="8046720" indent="0">
              <a:buNone/>
              <a:defRPr sz="8800"/>
            </a:lvl5pPr>
            <a:lvl6pPr marL="10058400" indent="0">
              <a:buNone/>
              <a:defRPr sz="8800"/>
            </a:lvl6pPr>
            <a:lvl7pPr marL="12070080" indent="0">
              <a:buNone/>
              <a:defRPr sz="8800"/>
            </a:lvl7pPr>
            <a:lvl8pPr marL="14081760" indent="0">
              <a:buNone/>
              <a:defRPr sz="8800"/>
            </a:lvl8pPr>
            <a:lvl9pPr marL="16093440" indent="0">
              <a:buNone/>
              <a:defRPr sz="8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F3E5-A0AA-4EFC-9365-85AD4617ADB1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35A7-C16F-44B0-9BB7-17B6EF9F8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007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F3E5-A0AA-4EFC-9365-85AD4617ADB1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35A7-C16F-44B0-9BB7-17B6EF9F8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120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792172" y="1752600"/>
            <a:ext cx="867537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66062" y="1752600"/>
            <a:ext cx="25523190" cy="2789682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F3E5-A0AA-4EFC-9365-85AD4617ADB1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235A7-C16F-44B0-9BB7-17B6EF9F8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746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6060" y="1752607"/>
            <a:ext cx="3470148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6060" y="8763000"/>
            <a:ext cx="347014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606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7F3E5-A0AA-4EFC-9365-85AD4617ADB1}" type="datetimeFigureOut">
              <a:rPr lang="en-US" smtClean="0"/>
              <a:t>4/19/2019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327380" y="30510487"/>
            <a:ext cx="135788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41498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235A7-C16F-44B0-9BB7-17B6EF9F8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630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023360" rtl="0" eaLnBrk="1" latinLnBrk="0" hangingPunct="1">
        <a:lnSpc>
          <a:spcPct val="90000"/>
        </a:lnSpc>
        <a:spcBef>
          <a:spcPct val="0"/>
        </a:spcBef>
        <a:buNone/>
        <a:defRPr sz="193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5840" indent="-1005840" algn="l" defTabSz="4023360" rtl="0" eaLnBrk="1" latinLnBrk="0" hangingPunct="1">
        <a:lnSpc>
          <a:spcPct val="90000"/>
        </a:lnSpc>
        <a:spcBef>
          <a:spcPts val="4400"/>
        </a:spcBef>
        <a:buFont typeface="Arial" panose="020B0604020202020204" pitchFamily="34" charset="0"/>
        <a:buChar char="•"/>
        <a:defRPr sz="12320" kern="1200">
          <a:solidFill>
            <a:schemeClr val="tx1"/>
          </a:solidFill>
          <a:latin typeface="+mn-lt"/>
          <a:ea typeface="+mn-ea"/>
          <a:cs typeface="+mn-cs"/>
        </a:defRPr>
      </a:lvl1pPr>
      <a:lvl2pPr marL="30175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10560" kern="1200">
          <a:solidFill>
            <a:schemeClr val="tx1"/>
          </a:solidFill>
          <a:latin typeface="+mn-lt"/>
          <a:ea typeface="+mn-ea"/>
          <a:cs typeface="+mn-cs"/>
        </a:defRPr>
      </a:lvl2pPr>
      <a:lvl3pPr marL="50292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70408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905256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106424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30759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50876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70992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1pPr>
      <a:lvl2pPr marL="20116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3pPr>
      <a:lvl4pPr marL="60350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804672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20700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40817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60934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36618" y="3699164"/>
            <a:ext cx="37906037" cy="1925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600" dirty="0" smtClean="0"/>
              <a:t>Yining Zhang</a:t>
            </a:r>
          </a:p>
          <a:p>
            <a:pPr>
              <a:lnSpc>
                <a:spcPct val="150000"/>
              </a:lnSpc>
            </a:pPr>
            <a:r>
              <a:rPr lang="en-US" sz="16600" dirty="0" smtClean="0"/>
              <a:t>Political Science – COLA</a:t>
            </a:r>
          </a:p>
          <a:p>
            <a:pPr>
              <a:lnSpc>
                <a:spcPct val="150000"/>
              </a:lnSpc>
            </a:pPr>
            <a:r>
              <a:rPr lang="en-US" sz="16600" dirty="0" smtClean="0"/>
              <a:t>Subject: The Willingness to Have Children</a:t>
            </a:r>
          </a:p>
          <a:p>
            <a:pPr>
              <a:lnSpc>
                <a:spcPct val="150000"/>
              </a:lnSpc>
            </a:pPr>
            <a:r>
              <a:rPr lang="en-US" sz="16600" dirty="0" smtClean="0"/>
              <a:t>Date of presentation: 4/26/2019</a:t>
            </a:r>
          </a:p>
          <a:p>
            <a:pPr>
              <a:lnSpc>
                <a:spcPct val="150000"/>
              </a:lnSpc>
            </a:pPr>
            <a:r>
              <a:rPr lang="en-US" sz="16600" dirty="0" smtClean="0"/>
              <a:t>Please don’t print this page. Thank you.</a:t>
            </a:r>
            <a:endParaRPr lang="en-US" sz="16600" dirty="0"/>
          </a:p>
        </p:txBody>
      </p:sp>
    </p:spTree>
    <p:extLst>
      <p:ext uri="{BB962C8B-B14F-4D97-AF65-F5344CB8AC3E}">
        <p14:creationId xmlns:p14="http://schemas.microsoft.com/office/powerpoint/2010/main" val="1583940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303466" y="35248"/>
            <a:ext cx="20451255" cy="6604027"/>
          </a:xfrm>
          <a:prstGeom prst="rect">
            <a:avLst/>
          </a:prstGeom>
          <a:noFill/>
        </p:spPr>
        <p:txBody>
          <a:bodyPr wrap="square" lIns="261279" tIns="130639" rIns="261279" bIns="130639">
            <a:spAutoFit/>
          </a:bodyPr>
          <a:lstStyle/>
          <a:p>
            <a:pPr algn="ctr"/>
            <a:r>
              <a:rPr lang="en-US" sz="20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Willingness to </a:t>
            </a:r>
            <a:endParaRPr lang="en-US" sz="20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n-US" sz="20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Have </a:t>
            </a:r>
            <a:r>
              <a:rPr lang="en-US" sz="20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Children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87" y="380620"/>
            <a:ext cx="10989202" cy="559767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5498" y="7509853"/>
            <a:ext cx="11244792" cy="47459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816502" indent="-816502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As the living standard increases, people’s willingness to have children has been declining these years. </a:t>
            </a:r>
          </a:p>
          <a:p>
            <a:pPr marL="816502" indent="-816502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A large number of researchers say that income is a significant factor in determining willingness to have children.</a:t>
            </a:r>
          </a:p>
          <a:p>
            <a:pPr marL="816502" indent="-816502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Are there other factors?</a:t>
            </a:r>
          </a:p>
        </p:txBody>
      </p:sp>
      <p:sp>
        <p:nvSpPr>
          <p:cNvPr id="8" name="Rectangle 7"/>
          <p:cNvSpPr/>
          <p:nvPr/>
        </p:nvSpPr>
        <p:spPr>
          <a:xfrm>
            <a:off x="469692" y="6046957"/>
            <a:ext cx="8266123" cy="1741157"/>
          </a:xfrm>
          <a:prstGeom prst="rect">
            <a:avLst/>
          </a:prstGeom>
          <a:noFill/>
        </p:spPr>
        <p:txBody>
          <a:bodyPr wrap="square" lIns="261279" tIns="130639" rIns="261279" bIns="130639">
            <a:spAutoFit/>
          </a:bodyPr>
          <a:lstStyle/>
          <a:p>
            <a:r>
              <a:rPr lang="en-US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Introduction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55811" y="22132521"/>
            <a:ext cx="7418586" cy="1741157"/>
          </a:xfrm>
          <a:prstGeom prst="rect">
            <a:avLst/>
          </a:prstGeom>
          <a:noFill/>
        </p:spPr>
        <p:txBody>
          <a:bodyPr wrap="none" lIns="261279" tIns="130639" rIns="261279" bIns="130639">
            <a:spAutoFit/>
          </a:bodyPr>
          <a:lstStyle/>
          <a:p>
            <a:r>
              <a:rPr lang="en-US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Methodology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5811" y="24004214"/>
            <a:ext cx="11739206" cy="40811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816502" indent="-816502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Quantitative Statistics are from </a:t>
            </a:r>
            <a:r>
              <a:rPr lang="en-US" sz="3600" dirty="0">
                <a:solidFill>
                  <a:srgbClr val="CC33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GSS database. 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(The 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General Social Survey (GSS) collects information and keeps 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a record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 of the concerns, experiences, 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attitudes and practices of 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residents of the United States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.)</a:t>
            </a:r>
            <a:endParaRPr lang="en-US" sz="3600" dirty="0"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  <a:p>
            <a:pPr marL="816502" indent="-816502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Data Analysis: </a:t>
            </a:r>
            <a:r>
              <a:rPr lang="en-US" sz="3600" dirty="0" err="1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RStudio</a:t>
            </a:r>
            <a:endParaRPr lang="en-US" sz="3600" dirty="0"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8516" y="28163261"/>
            <a:ext cx="6202291" cy="1741157"/>
          </a:xfrm>
          <a:prstGeom prst="rect">
            <a:avLst/>
          </a:prstGeom>
          <a:noFill/>
        </p:spPr>
        <p:txBody>
          <a:bodyPr wrap="none" lIns="261279" tIns="130639" rIns="261279" bIns="130639">
            <a:spAutoFit/>
          </a:bodyPr>
          <a:lstStyle/>
          <a:p>
            <a:r>
              <a:rPr lang="en-US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Hypothesis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5811" y="29890515"/>
            <a:ext cx="11739206" cy="226324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000" dirty="0">
                <a:latin typeface="Adobe Gothic Std B" panose="020B0800000000000000" pitchFamily="34" charset="-128"/>
                <a:ea typeface="Adobe Gothic Std B" panose="020B0800000000000000" pitchFamily="34" charset="-128"/>
                <a:cs typeface="Times New Roman" panose="02020603050405020304" pitchFamily="18" charset="0"/>
              </a:rPr>
              <a:t>In comparison of individuals, people with </a:t>
            </a:r>
            <a:r>
              <a:rPr lang="en-US" sz="4000" dirty="0">
                <a:solidFill>
                  <a:srgbClr val="CC33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  <a:cs typeface="Times New Roman" panose="02020603050405020304" pitchFamily="18" charset="0"/>
              </a:rPr>
              <a:t>higher</a:t>
            </a:r>
            <a:r>
              <a:rPr lang="en-US" sz="4000" dirty="0">
                <a:latin typeface="Adobe Gothic Std B" panose="020B0800000000000000" pitchFamily="34" charset="-128"/>
                <a:ea typeface="Adobe Gothic Std B" panose="020B0800000000000000" pitchFamily="34" charset="-128"/>
                <a:cs typeface="Times New Roman" panose="02020603050405020304" pitchFamily="18" charset="0"/>
              </a:rPr>
              <a:t> incomes are </a:t>
            </a:r>
            <a:r>
              <a:rPr lang="en-US" sz="4000" dirty="0">
                <a:solidFill>
                  <a:srgbClr val="CC33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  <a:cs typeface="Times New Roman" panose="02020603050405020304" pitchFamily="18" charset="0"/>
              </a:rPr>
              <a:t>more</a:t>
            </a:r>
            <a:r>
              <a:rPr lang="en-US" sz="4000" dirty="0">
                <a:latin typeface="Adobe Gothic Std B" panose="020B0800000000000000" pitchFamily="34" charset="-128"/>
                <a:ea typeface="Adobe Gothic Std B" panose="020B0800000000000000" pitchFamily="34" charset="-128"/>
                <a:cs typeface="Times New Roman" panose="02020603050405020304" pitchFamily="18" charset="0"/>
              </a:rPr>
              <a:t> willing to have children than those  with lower incomes.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474398" y="16673365"/>
            <a:ext cx="6096493" cy="1741157"/>
          </a:xfrm>
          <a:prstGeom prst="rect">
            <a:avLst/>
          </a:prstGeom>
          <a:noFill/>
        </p:spPr>
        <p:txBody>
          <a:bodyPr wrap="none" lIns="261279" tIns="130639" rIns="261279" bIns="130639">
            <a:spAutoFit/>
          </a:bodyPr>
          <a:lstStyle/>
          <a:p>
            <a:r>
              <a:rPr lang="en-US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Conclusion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504250" y="18111850"/>
            <a:ext cx="10404107" cy="89562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The working hypothesis is false.</a:t>
            </a:r>
          </a:p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Under most circumstances, people with </a:t>
            </a:r>
            <a:r>
              <a:rPr lang="en-US" sz="40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middle</a:t>
            </a:r>
            <a:r>
              <a:rPr lang="en-US" sz="40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incomes are </a:t>
            </a:r>
            <a:r>
              <a:rPr lang="en-US" sz="40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less</a:t>
            </a:r>
            <a:r>
              <a:rPr lang="en-US" sz="40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willing to  have children, while people with </a:t>
            </a:r>
            <a:r>
              <a:rPr lang="en-US" sz="40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low and high</a:t>
            </a:r>
            <a:r>
              <a:rPr lang="en-US" sz="40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incomes are </a:t>
            </a:r>
            <a:r>
              <a:rPr lang="en-US" sz="4000" dirty="0">
                <a:solidFill>
                  <a:srgbClr val="FF00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more</a:t>
            </a:r>
            <a:r>
              <a:rPr lang="en-US" sz="40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willing to have children.</a:t>
            </a:r>
          </a:p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Education, religious affiliation and confidence in education are having significant impacts on willingness to have children</a:t>
            </a:r>
            <a:r>
              <a:rPr lang="en-US" sz="4000" dirty="0" smtClean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. They even change the original pattern under some circumstances.</a:t>
            </a:r>
            <a:endParaRPr lang="en-US" sz="4000" dirty="0"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9359240" y="26795465"/>
            <a:ext cx="6131696" cy="1741157"/>
          </a:xfrm>
          <a:prstGeom prst="rect">
            <a:avLst/>
          </a:prstGeom>
          <a:noFill/>
        </p:spPr>
        <p:txBody>
          <a:bodyPr wrap="none" lIns="261279" tIns="130639" rIns="261279" bIns="130639">
            <a:spAutoFit/>
          </a:bodyPr>
          <a:lstStyle/>
          <a:p>
            <a:r>
              <a:rPr lang="en-US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References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9518653" y="28344890"/>
            <a:ext cx="10389704" cy="40811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indent="-1306403">
              <a:lnSpc>
                <a:spcPct val="120000"/>
              </a:lnSpc>
            </a:pP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  <a:cs typeface="Times New Roman" panose="02020603050405020304" pitchFamily="18" charset="0"/>
              </a:rPr>
              <a:t>        </a:t>
            </a:r>
            <a:r>
              <a:rPr lang="en-US" sz="3600" dirty="0" err="1">
                <a:latin typeface="Adobe Gothic Std B" panose="020B0800000000000000" pitchFamily="34" charset="-128"/>
                <a:ea typeface="Adobe Gothic Std B" panose="020B0800000000000000" pitchFamily="34" charset="-128"/>
                <a:cs typeface="Times New Roman" panose="02020603050405020304" pitchFamily="18" charset="0"/>
              </a:rPr>
              <a:t>Notestein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  <a:cs typeface="Times New Roman" panose="02020603050405020304" pitchFamily="18" charset="0"/>
              </a:rPr>
              <a:t>, F. W. (1967). The population crisis: Reason for hope. Foreign Affairs (Pre-1986), 46(000001), 167.    </a:t>
            </a:r>
          </a:p>
          <a:p>
            <a:pPr indent="-1306403">
              <a:lnSpc>
                <a:spcPct val="120000"/>
              </a:lnSpc>
            </a:pP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  <a:cs typeface="Times New Roman" panose="02020603050405020304" pitchFamily="18" charset="0"/>
              </a:rPr>
              <a:t>        Feng, Y., </a:t>
            </a:r>
            <a:r>
              <a:rPr lang="en-US" sz="3600" dirty="0" err="1">
                <a:latin typeface="Adobe Gothic Std B" panose="020B0800000000000000" pitchFamily="34" charset="-128"/>
                <a:ea typeface="Adobe Gothic Std B" panose="020B0800000000000000" pitchFamily="34" charset="-128"/>
                <a:cs typeface="Times New Roman" panose="02020603050405020304" pitchFamily="18" charset="0"/>
              </a:rPr>
              <a:t>Kugler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  <a:cs typeface="Times New Roman" panose="02020603050405020304" pitchFamily="18" charset="0"/>
              </a:rPr>
              <a:t>, J., &amp; Zak, P. J. (2000). The politics of fertility and economic development. International Studies Quarterly, 44(4), 667-693. </a:t>
            </a:r>
            <a:endParaRPr lang="en-US" sz="3200" dirty="0">
              <a:latin typeface="Adobe Gothic Std B" panose="020B0800000000000000" pitchFamily="34" charset="-128"/>
              <a:ea typeface="Adobe Gothic Std B" panose="020B0800000000000000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55811" y="12318839"/>
            <a:ext cx="9504862" cy="1741157"/>
          </a:xfrm>
          <a:prstGeom prst="rect">
            <a:avLst/>
          </a:prstGeom>
          <a:noFill/>
        </p:spPr>
        <p:txBody>
          <a:bodyPr wrap="none" lIns="261279" tIns="130639" rIns="261279" bIns="130639">
            <a:spAutoFit/>
          </a:bodyPr>
          <a:lstStyle/>
          <a:p>
            <a:r>
              <a:rPr lang="en-US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Literature Review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4292819" y="5978296"/>
            <a:ext cx="10120774" cy="1741157"/>
          </a:xfrm>
          <a:prstGeom prst="rect">
            <a:avLst/>
          </a:prstGeom>
          <a:noFill/>
        </p:spPr>
        <p:txBody>
          <a:bodyPr wrap="square" lIns="261279" tIns="130639" rIns="261279" bIns="130639">
            <a:spAutoFit/>
          </a:bodyPr>
          <a:lstStyle/>
          <a:p>
            <a:r>
              <a:rPr lang="en-US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Data Analysis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69692" y="14225063"/>
            <a:ext cx="11631986" cy="79600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816502" indent="-816502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After 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World War II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, in about two-thirds of the developed countries, fertility rates are now close to or below replacement levels (Barber 1979).</a:t>
            </a:r>
          </a:p>
          <a:p>
            <a:pPr marL="816502" indent="-816502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When incomes are higher than 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people’s expectation of the amount of money they need to have a decent life, birth 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rates would 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rise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(Easterlin 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1966</a:t>
            </a: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). This is about the influence of relative incomes on willingness to have kids.</a:t>
            </a:r>
            <a:endParaRPr lang="en-US" sz="3600" dirty="0"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  <a:p>
            <a:pPr marL="816502" indent="-816502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While a number of researches talked about relative incomes, my research focuses more on absolute income.</a:t>
            </a:r>
            <a:endParaRPr lang="en-US" sz="3600" dirty="0"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311700" y="388467"/>
            <a:ext cx="11687716" cy="4541924"/>
          </a:xfrm>
          <a:prstGeom prst="rect">
            <a:avLst/>
          </a:prstGeom>
          <a:noFill/>
        </p:spPr>
        <p:txBody>
          <a:bodyPr wrap="square" lIns="261279" tIns="130639" rIns="261279" bIns="130639">
            <a:spAutoFit/>
          </a:bodyPr>
          <a:lstStyle/>
          <a:p>
            <a:pPr algn="r"/>
            <a:r>
              <a:rPr lang="en-US" sz="8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Yining </a:t>
            </a:r>
            <a:r>
              <a:rPr lang="en-US" sz="8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Zhang</a:t>
            </a:r>
          </a:p>
          <a:p>
            <a:pPr algn="r"/>
            <a:r>
              <a:rPr lang="en-US" sz="6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Department </a:t>
            </a:r>
            <a:r>
              <a:rPr lang="en-US" sz="6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of Political Science</a:t>
            </a:r>
          </a:p>
          <a:p>
            <a:pPr algn="r"/>
            <a:r>
              <a:rPr lang="en-US" sz="6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University of New Hampshire   Durham NH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215686" y="7509853"/>
            <a:ext cx="5894655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4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Figure1:</a:t>
            </a:r>
          </a:p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4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The Chi-square shows us the P-value is 0.07. </a:t>
            </a:r>
          </a:p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4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As a result, the relationship shown in this chart may be resulted from random sampling error.</a:t>
            </a:r>
            <a:endParaRPr lang="en-US" sz="4400" dirty="0"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41902" y="14623212"/>
            <a:ext cx="51045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P-value: 0.07</a:t>
            </a:r>
            <a:endParaRPr lang="en-US" sz="4800" dirty="0"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12742724" y="7749711"/>
            <a:ext cx="10479622" cy="7977777"/>
            <a:chOff x="14571524" y="7749710"/>
            <a:chExt cx="10684146" cy="797777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71524" y="7749710"/>
              <a:ext cx="10472961" cy="7977777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23302179" y="15037939"/>
              <a:ext cx="195349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/>
                <a:t>Figure 1</a:t>
              </a:r>
              <a:endParaRPr lang="en-US" sz="3600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2754637" y="16287383"/>
            <a:ext cx="10442475" cy="7716830"/>
            <a:chOff x="14583436" y="16287383"/>
            <a:chExt cx="10672233" cy="7716830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83436" y="16287383"/>
              <a:ext cx="10461049" cy="7716830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23302178" y="23238643"/>
              <a:ext cx="195349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/>
                <a:t>Figure 2</a:t>
              </a:r>
              <a:endParaRPr lang="en-US" sz="3600" dirty="0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12742723" y="24564110"/>
            <a:ext cx="10454388" cy="7695641"/>
            <a:chOff x="14571523" y="24564109"/>
            <a:chExt cx="10561862" cy="7695641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71523" y="24564109"/>
              <a:ext cx="10461049" cy="7695641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23179894" y="31445496"/>
              <a:ext cx="195349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/>
                <a:t>Figure 3</a:t>
              </a:r>
              <a:endParaRPr lang="en-US" sz="3600" dirty="0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23203773" y="16250608"/>
            <a:ext cx="5954729" cy="740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4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Figure2:</a:t>
            </a:r>
          </a:p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4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When people have less than high school education, their willingness to have children goes all the way down from low income to high income.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3197111" y="24609822"/>
            <a:ext cx="6141160" cy="4967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4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Figure3:</a:t>
            </a:r>
          </a:p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4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When people have strong religious affiliation, the pattern in Figure1 is reversed.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29158502" y="5512468"/>
            <a:ext cx="10889075" cy="7213636"/>
            <a:chOff x="31457375" y="5469200"/>
            <a:chExt cx="11854621" cy="8314022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57375" y="5469200"/>
              <a:ext cx="11703056" cy="8314022"/>
            </a:xfrm>
            <a:prstGeom prst="rect">
              <a:avLst/>
            </a:prstGeom>
          </p:spPr>
        </p:pic>
        <p:sp>
          <p:nvSpPr>
            <p:cNvPr id="32" name="TextBox 31"/>
            <p:cNvSpPr txBox="1"/>
            <p:nvPr/>
          </p:nvSpPr>
          <p:spPr>
            <a:xfrm>
              <a:off x="41358505" y="13106301"/>
              <a:ext cx="195349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/>
                <a:t>Figure 4</a:t>
              </a:r>
              <a:endParaRPr lang="en-US" sz="3600" dirty="0"/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29427593" y="12752628"/>
            <a:ext cx="104807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44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Figure4:</a:t>
            </a:r>
          </a:p>
          <a:p>
            <a:pPr marL="571500" indent="-5715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4400" dirty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When people have hardly any confidence in education, their willingness to have children goes up from low income to high income.</a:t>
            </a:r>
            <a:endParaRPr lang="en-US" sz="4400" dirty="0"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8078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304</TotalTime>
  <Words>403</Words>
  <Application>Microsoft Office PowerPoint</Application>
  <PresentationFormat>Custom</PresentationFormat>
  <Paragraphs>45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Adobe Gothic Std B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Zhang, Yining</dc:creator>
  <cp:lastModifiedBy>Zhang, Yining</cp:lastModifiedBy>
  <cp:revision>38</cp:revision>
  <dcterms:created xsi:type="dcterms:W3CDTF">2019-04-01T20:57:22Z</dcterms:created>
  <dcterms:modified xsi:type="dcterms:W3CDTF">2019-04-19T17:45:04Z</dcterms:modified>
</cp:coreProperties>
</file>