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99"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3686466" rtl="0" eaLnBrk="1" latinLnBrk="0" hangingPunct="1">
      <a:defRPr sz="7200" kern="1200">
        <a:solidFill>
          <a:schemeClr val="tx1"/>
        </a:solidFill>
        <a:latin typeface="+mn-lt"/>
        <a:ea typeface="+mn-ea"/>
        <a:cs typeface="+mn-cs"/>
      </a:defRPr>
    </a:lvl1pPr>
    <a:lvl2pPr marL="1843233" algn="l" defTabSz="3686466" rtl="0" eaLnBrk="1" latinLnBrk="0" hangingPunct="1">
      <a:defRPr sz="7200" kern="1200">
        <a:solidFill>
          <a:schemeClr val="tx1"/>
        </a:solidFill>
        <a:latin typeface="+mn-lt"/>
        <a:ea typeface="+mn-ea"/>
        <a:cs typeface="+mn-cs"/>
      </a:defRPr>
    </a:lvl2pPr>
    <a:lvl3pPr marL="3686466" algn="l" defTabSz="3686466" rtl="0" eaLnBrk="1" latinLnBrk="0" hangingPunct="1">
      <a:defRPr sz="7200" kern="1200">
        <a:solidFill>
          <a:schemeClr val="tx1"/>
        </a:solidFill>
        <a:latin typeface="+mn-lt"/>
        <a:ea typeface="+mn-ea"/>
        <a:cs typeface="+mn-cs"/>
      </a:defRPr>
    </a:lvl3pPr>
    <a:lvl4pPr marL="5529698" algn="l" defTabSz="3686466" rtl="0" eaLnBrk="1" latinLnBrk="0" hangingPunct="1">
      <a:defRPr sz="7200" kern="1200">
        <a:solidFill>
          <a:schemeClr val="tx1"/>
        </a:solidFill>
        <a:latin typeface="+mn-lt"/>
        <a:ea typeface="+mn-ea"/>
        <a:cs typeface="+mn-cs"/>
      </a:defRPr>
    </a:lvl4pPr>
    <a:lvl5pPr marL="7372932" algn="l" defTabSz="3686466" rtl="0" eaLnBrk="1" latinLnBrk="0" hangingPunct="1">
      <a:defRPr sz="7200" kern="1200">
        <a:solidFill>
          <a:schemeClr val="tx1"/>
        </a:solidFill>
        <a:latin typeface="+mn-lt"/>
        <a:ea typeface="+mn-ea"/>
        <a:cs typeface="+mn-cs"/>
      </a:defRPr>
    </a:lvl5pPr>
    <a:lvl6pPr marL="9216164" algn="l" defTabSz="3686466" rtl="0" eaLnBrk="1" latinLnBrk="0" hangingPunct="1">
      <a:defRPr sz="7200" kern="1200">
        <a:solidFill>
          <a:schemeClr val="tx1"/>
        </a:solidFill>
        <a:latin typeface="+mn-lt"/>
        <a:ea typeface="+mn-ea"/>
        <a:cs typeface="+mn-cs"/>
      </a:defRPr>
    </a:lvl6pPr>
    <a:lvl7pPr marL="11059397" algn="l" defTabSz="3686466" rtl="0" eaLnBrk="1" latinLnBrk="0" hangingPunct="1">
      <a:defRPr sz="7200" kern="1200">
        <a:solidFill>
          <a:schemeClr val="tx1"/>
        </a:solidFill>
        <a:latin typeface="+mn-lt"/>
        <a:ea typeface="+mn-ea"/>
        <a:cs typeface="+mn-cs"/>
      </a:defRPr>
    </a:lvl7pPr>
    <a:lvl8pPr marL="12902631" algn="l" defTabSz="3686466" rtl="0" eaLnBrk="1" latinLnBrk="0" hangingPunct="1">
      <a:defRPr sz="7200" kern="1200">
        <a:solidFill>
          <a:schemeClr val="tx1"/>
        </a:solidFill>
        <a:latin typeface="+mn-lt"/>
        <a:ea typeface="+mn-ea"/>
        <a:cs typeface="+mn-cs"/>
      </a:defRPr>
    </a:lvl8pPr>
    <a:lvl9pPr marL="14745862" algn="l" defTabSz="3686466"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tacy Kenney" initials="" lastIdx="0" clrIdx="6"/>
  <p:cmAuthor id="1" name="Microsoft Office User" initials="MOU" lastIdx="10" clrIdx="0">
    <p:extLst/>
  </p:cmAuthor>
  <p:cmAuthor id="2" name="Kayla Hansen" initials="" lastIdx="0" clrIdx="1"/>
  <p:cmAuthor id="3" name="Ramage, Amy" initials="RA" lastIdx="1" clrIdx="2">
    <p:extLst/>
  </p:cmAuthor>
  <p:cmAuthor id="4" name="Ramage, Amy" initials="RA [2]" lastIdx="1" clrIdx="3">
    <p:extLst/>
  </p:cmAuthor>
  <p:cmAuthor id="5" name="Ramage, Amy" initials="RA [3]" lastIdx="1" clrIdx="4">
    <p:extLst/>
  </p:cmAuthor>
  <p:cmAuthor id="6" name="Amy E. Ramage" initials="AER" lastIdx="4"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72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781" autoAdjust="0"/>
    <p:restoredTop sz="50000" autoAdjust="0"/>
  </p:normalViewPr>
  <p:slideViewPr>
    <p:cSldViewPr snapToGrid="0">
      <p:cViewPr>
        <p:scale>
          <a:sx n="28" d="100"/>
          <a:sy n="28" d="100"/>
        </p:scale>
        <p:origin x="736" y="-288"/>
      </p:cViewPr>
      <p:guideLst>
        <p:guide orient="horz" pos="10368"/>
        <p:guide pos="13824"/>
      </p:guideLst>
    </p:cSldViewPr>
  </p:slideViewPr>
  <p:outlineViewPr>
    <p:cViewPr>
      <p:scale>
        <a:sx n="33" d="100"/>
        <a:sy n="33" d="100"/>
      </p:scale>
      <p:origin x="0" y="4992"/>
    </p:cViewPr>
  </p:outlin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sarahwildes/Desktop/Honors%20Thesis-%20Spring/Charts:Graphs/Master%20Study%20Spreadshee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sarahwildes/Desktop/Honors%20Thesis-%20Spring/Charts:Graphs/Master%20Study%20Spreadsheet.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sarahwildes/Desktop/Honors%20Thesis-%20Spring/Charts:Graphs/Master%20Study%20Spreadsheet.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r>
              <a:rPr lang="en-US" dirty="0"/>
              <a:t>Distribution Across Themes</a:t>
            </a:r>
          </a:p>
        </c:rich>
      </c:tx>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Graphs!$B$1</c:f>
              <c:strCache>
                <c:ptCount val="1"/>
                <c:pt idx="0">
                  <c:v>Pro</c:v>
                </c:pt>
              </c:strCache>
            </c:strRef>
          </c:tx>
          <c:spPr>
            <a:solidFill>
              <a:schemeClr val="accent2"/>
            </a:solidFill>
            <a:ln>
              <a:noFill/>
            </a:ln>
            <a:effectLst/>
          </c:spPr>
          <c:invertIfNegative val="0"/>
          <c:cat>
            <c:strRef>
              <c:f>Graphs!$A$2:$A$7</c:f>
              <c:strCache>
                <c:ptCount val="6"/>
                <c:pt idx="0">
                  <c:v>MA</c:v>
                </c:pt>
                <c:pt idx="1">
                  <c:v>C</c:v>
                </c:pt>
                <c:pt idx="2">
                  <c:v>AI</c:v>
                </c:pt>
                <c:pt idx="3">
                  <c:v>SS/R</c:v>
                </c:pt>
                <c:pt idx="4">
                  <c:v>M</c:v>
                </c:pt>
                <c:pt idx="5">
                  <c:v>ES</c:v>
                </c:pt>
              </c:strCache>
            </c:strRef>
          </c:cat>
          <c:val>
            <c:numRef>
              <c:f>Graphs!$B$2:$B$7</c:f>
              <c:numCache>
                <c:formatCode>General</c:formatCode>
                <c:ptCount val="6"/>
                <c:pt idx="0">
                  <c:v>6</c:v>
                </c:pt>
                <c:pt idx="1">
                  <c:v>4</c:v>
                </c:pt>
                <c:pt idx="2">
                  <c:v>0</c:v>
                </c:pt>
                <c:pt idx="3">
                  <c:v>9</c:v>
                </c:pt>
                <c:pt idx="4">
                  <c:v>1</c:v>
                </c:pt>
                <c:pt idx="5">
                  <c:v>4</c:v>
                </c:pt>
              </c:numCache>
            </c:numRef>
          </c:val>
          <c:extLst>
            <c:ext xmlns:c16="http://schemas.microsoft.com/office/drawing/2014/chart" uri="{C3380CC4-5D6E-409C-BE32-E72D297353CC}">
              <c16:uniqueId val="{00000000-7D6B-3A43-80B2-719547CD78CB}"/>
            </c:ext>
          </c:extLst>
        </c:ser>
        <c:ser>
          <c:idx val="1"/>
          <c:order val="1"/>
          <c:tx>
            <c:strRef>
              <c:f>Graphs!$C$1</c:f>
              <c:strCache>
                <c:ptCount val="1"/>
                <c:pt idx="0">
                  <c:v>Con</c:v>
                </c:pt>
              </c:strCache>
            </c:strRef>
          </c:tx>
          <c:spPr>
            <a:solidFill>
              <a:schemeClr val="accent6"/>
            </a:solidFill>
            <a:ln>
              <a:noFill/>
            </a:ln>
            <a:effectLst/>
          </c:spPr>
          <c:invertIfNegative val="0"/>
          <c:cat>
            <c:strRef>
              <c:f>Graphs!$A$2:$A$7</c:f>
              <c:strCache>
                <c:ptCount val="6"/>
                <c:pt idx="0">
                  <c:v>MA</c:v>
                </c:pt>
                <c:pt idx="1">
                  <c:v>C</c:v>
                </c:pt>
                <c:pt idx="2">
                  <c:v>AI</c:v>
                </c:pt>
                <c:pt idx="3">
                  <c:v>SS/R</c:v>
                </c:pt>
                <c:pt idx="4">
                  <c:v>M</c:v>
                </c:pt>
                <c:pt idx="5">
                  <c:v>ES</c:v>
                </c:pt>
              </c:strCache>
            </c:strRef>
          </c:cat>
          <c:val>
            <c:numRef>
              <c:f>Graphs!$C$2:$C$7</c:f>
              <c:numCache>
                <c:formatCode>General</c:formatCode>
                <c:ptCount val="6"/>
                <c:pt idx="0">
                  <c:v>3</c:v>
                </c:pt>
                <c:pt idx="1">
                  <c:v>14</c:v>
                </c:pt>
                <c:pt idx="2">
                  <c:v>4</c:v>
                </c:pt>
                <c:pt idx="3">
                  <c:v>9</c:v>
                </c:pt>
                <c:pt idx="4">
                  <c:v>10</c:v>
                </c:pt>
                <c:pt idx="5">
                  <c:v>6</c:v>
                </c:pt>
              </c:numCache>
            </c:numRef>
          </c:val>
          <c:extLst>
            <c:ext xmlns:c16="http://schemas.microsoft.com/office/drawing/2014/chart" uri="{C3380CC4-5D6E-409C-BE32-E72D297353CC}">
              <c16:uniqueId val="{00000001-7D6B-3A43-80B2-719547CD78CB}"/>
            </c:ext>
          </c:extLst>
        </c:ser>
        <c:ser>
          <c:idx val="2"/>
          <c:order val="2"/>
          <c:tx>
            <c:strRef>
              <c:f>Graphs!$D$1</c:f>
              <c:strCache>
                <c:ptCount val="1"/>
                <c:pt idx="0">
                  <c:v>Uncategorized</c:v>
                </c:pt>
              </c:strCache>
            </c:strRef>
          </c:tx>
          <c:spPr>
            <a:solidFill>
              <a:schemeClr val="accent4"/>
            </a:solidFill>
            <a:ln>
              <a:noFill/>
            </a:ln>
            <a:effectLst/>
          </c:spPr>
          <c:invertIfNegative val="0"/>
          <c:cat>
            <c:strRef>
              <c:f>Graphs!$A$2:$A$7</c:f>
              <c:strCache>
                <c:ptCount val="6"/>
                <c:pt idx="0">
                  <c:v>MA</c:v>
                </c:pt>
                <c:pt idx="1">
                  <c:v>C</c:v>
                </c:pt>
                <c:pt idx="2">
                  <c:v>AI</c:v>
                </c:pt>
                <c:pt idx="3">
                  <c:v>SS/R</c:v>
                </c:pt>
                <c:pt idx="4">
                  <c:v>M</c:v>
                </c:pt>
                <c:pt idx="5">
                  <c:v>ES</c:v>
                </c:pt>
              </c:strCache>
            </c:strRef>
          </c:cat>
          <c:val>
            <c:numRef>
              <c:f>Graphs!$D$2:$D$7</c:f>
              <c:numCache>
                <c:formatCode>General</c:formatCode>
                <c:ptCount val="6"/>
                <c:pt idx="0">
                  <c:v>1</c:v>
                </c:pt>
                <c:pt idx="1">
                  <c:v>5</c:v>
                </c:pt>
                <c:pt idx="2">
                  <c:v>0</c:v>
                </c:pt>
                <c:pt idx="3">
                  <c:v>3</c:v>
                </c:pt>
                <c:pt idx="4">
                  <c:v>0</c:v>
                </c:pt>
                <c:pt idx="5">
                  <c:v>0</c:v>
                </c:pt>
              </c:numCache>
            </c:numRef>
          </c:val>
          <c:extLst>
            <c:ext xmlns:c16="http://schemas.microsoft.com/office/drawing/2014/chart" uri="{C3380CC4-5D6E-409C-BE32-E72D297353CC}">
              <c16:uniqueId val="{00000002-7D6B-3A43-80B2-719547CD78CB}"/>
            </c:ext>
          </c:extLst>
        </c:ser>
        <c:dLbls>
          <c:showLegendKey val="0"/>
          <c:showVal val="0"/>
          <c:showCatName val="0"/>
          <c:showSerName val="0"/>
          <c:showPercent val="0"/>
          <c:showBubbleSize val="0"/>
        </c:dLbls>
        <c:gapWidth val="219"/>
        <c:overlap val="-27"/>
        <c:axId val="41955791"/>
        <c:axId val="23671983"/>
      </c:barChart>
      <c:catAx>
        <c:axId val="41955791"/>
        <c:scaling>
          <c:orientation val="minMax"/>
        </c:scaling>
        <c:delete val="0"/>
        <c:axPos val="b"/>
        <c:title>
          <c:tx>
            <c:rich>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dirty="0"/>
                  <a:t>Theme</a:t>
                </a:r>
              </a:p>
            </c:rich>
          </c:tx>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23671983"/>
        <c:crosses val="autoZero"/>
        <c:auto val="1"/>
        <c:lblAlgn val="ctr"/>
        <c:lblOffset val="100"/>
        <c:noMultiLvlLbl val="0"/>
      </c:catAx>
      <c:valAx>
        <c:axId val="2367198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r>
                  <a:rPr lang="en-US" dirty="0"/>
                  <a:t>Number of Articles</a:t>
                </a:r>
              </a:p>
            </c:rich>
          </c:tx>
          <c:overlay val="0"/>
          <c:spPr>
            <a:noFill/>
            <a:ln>
              <a:noFill/>
            </a:ln>
            <a:effectLst/>
          </c:spPr>
          <c:txPr>
            <a:bodyPr rot="-54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crossAx val="41955791"/>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0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r>
              <a:rPr lang="en-US" dirty="0"/>
              <a:t>Distribution of Articles Across Themes</a:t>
            </a:r>
          </a:p>
        </c:rich>
      </c:tx>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Graphs!$B$33</c:f>
              <c:strCache>
                <c:ptCount val="1"/>
                <c:pt idx="0">
                  <c:v>Total</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49E-6842-9974-483AF0F6192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49E-6842-9974-483AF0F6192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49E-6842-9974-483AF0F6192F}"/>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49E-6842-9974-483AF0F6192F}"/>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049E-6842-9974-483AF0F6192F}"/>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049E-6842-9974-483AF0F6192F}"/>
              </c:ext>
            </c:extLst>
          </c:dPt>
          <c:dLbls>
            <c:spPr>
              <a:noFill/>
              <a:ln>
                <a:noFill/>
              </a:ln>
              <a:effectLst/>
            </c:spPr>
            <c:txPr>
              <a:bodyPr rot="0" spcFirstLastPara="1" vertOverflow="ellipsis" vert="horz" wrap="square" anchor="ctr" anchorCtr="1"/>
              <a:lstStyle/>
              <a:p>
                <a:pPr>
                  <a:defRPr sz="30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Graphs!$A$34:$A$39</c:f>
              <c:strCache>
                <c:ptCount val="6"/>
                <c:pt idx="0">
                  <c:v>MA</c:v>
                </c:pt>
                <c:pt idx="1">
                  <c:v>C</c:v>
                </c:pt>
                <c:pt idx="2">
                  <c:v>AI</c:v>
                </c:pt>
                <c:pt idx="3">
                  <c:v>SS/R</c:v>
                </c:pt>
                <c:pt idx="4">
                  <c:v>M</c:v>
                </c:pt>
                <c:pt idx="5">
                  <c:v>ES</c:v>
                </c:pt>
              </c:strCache>
            </c:strRef>
          </c:cat>
          <c:val>
            <c:numRef>
              <c:f>Graphs!$B$34:$B$39</c:f>
              <c:numCache>
                <c:formatCode>General</c:formatCode>
                <c:ptCount val="6"/>
                <c:pt idx="0">
                  <c:v>11</c:v>
                </c:pt>
                <c:pt idx="1">
                  <c:v>24</c:v>
                </c:pt>
                <c:pt idx="2">
                  <c:v>4</c:v>
                </c:pt>
                <c:pt idx="3">
                  <c:v>21</c:v>
                </c:pt>
                <c:pt idx="4">
                  <c:v>11</c:v>
                </c:pt>
                <c:pt idx="5">
                  <c:v>10</c:v>
                </c:pt>
              </c:numCache>
            </c:numRef>
          </c:val>
          <c:extLst>
            <c:ext xmlns:c16="http://schemas.microsoft.com/office/drawing/2014/chart" uri="{C3380CC4-5D6E-409C-BE32-E72D297353CC}">
              <c16:uniqueId val="{0000000C-049E-6842-9974-483AF0F6192F}"/>
            </c:ext>
          </c:extLst>
        </c:ser>
        <c:dLbls>
          <c:dLblPos val="inEnd"/>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0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Graphs!$H$1</c:f>
              <c:strCache>
                <c:ptCount val="1"/>
                <c:pt idx="0">
                  <c:v>Number of Articles</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2D44-3A4F-BC10-9D59DBDD86FF}"/>
              </c:ext>
            </c:extLst>
          </c:dPt>
          <c:dPt>
            <c:idx val="1"/>
            <c:bubble3D val="0"/>
            <c:spPr>
              <a:solidFill>
                <a:schemeClr val="accent6"/>
              </a:solidFill>
              <a:ln w="19050">
                <a:solidFill>
                  <a:schemeClr val="lt1"/>
                </a:solidFill>
              </a:ln>
              <a:effectLst/>
            </c:spPr>
            <c:extLst>
              <c:ext xmlns:c16="http://schemas.microsoft.com/office/drawing/2014/chart" uri="{C3380CC4-5D6E-409C-BE32-E72D297353CC}">
                <c16:uniqueId val="{00000003-2D44-3A4F-BC10-9D59DBDD86FF}"/>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2D44-3A4F-BC10-9D59DBDD86FF}"/>
              </c:ext>
            </c:extLst>
          </c:dPt>
          <c:dLbls>
            <c:spPr>
              <a:noFill/>
              <a:ln>
                <a:noFill/>
              </a:ln>
              <a:effectLst/>
            </c:spPr>
            <c:txPr>
              <a:bodyPr rot="0" spcFirstLastPara="1" vertOverflow="ellipsis" vert="horz" wrap="square" anchor="ctr" anchorCtr="1"/>
              <a:lstStyle/>
              <a:p>
                <a:pPr>
                  <a:defRPr sz="3000"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Graphs!$G$2:$G$4</c:f>
              <c:strCache>
                <c:ptCount val="3"/>
                <c:pt idx="0">
                  <c:v>Positive</c:v>
                </c:pt>
                <c:pt idx="1">
                  <c:v>Negative</c:v>
                </c:pt>
                <c:pt idx="2">
                  <c:v>Uncategorized</c:v>
                </c:pt>
              </c:strCache>
            </c:strRef>
          </c:cat>
          <c:val>
            <c:numRef>
              <c:f>Graphs!$H$2:$H$4</c:f>
              <c:numCache>
                <c:formatCode>General</c:formatCode>
                <c:ptCount val="3"/>
                <c:pt idx="0">
                  <c:v>21</c:v>
                </c:pt>
                <c:pt idx="1">
                  <c:v>38</c:v>
                </c:pt>
                <c:pt idx="2">
                  <c:v>11</c:v>
                </c:pt>
              </c:numCache>
            </c:numRef>
          </c:val>
          <c:extLst>
            <c:ext xmlns:c16="http://schemas.microsoft.com/office/drawing/2014/chart" uri="{C3380CC4-5D6E-409C-BE32-E72D297353CC}">
              <c16:uniqueId val="{00000006-2D44-3A4F-BC10-9D59DBDD86FF}"/>
            </c:ext>
          </c:extLst>
        </c:ser>
        <c:dLbls>
          <c:dLblPos val="inEnd"/>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3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0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9B557F-873C-224F-BDB8-6B88472F9240}" type="doc">
      <dgm:prSet loTypeId="urn:microsoft.com/office/officeart/2005/8/layout/venn1" loCatId="" qsTypeId="urn:microsoft.com/office/officeart/2005/8/quickstyle/simple1" qsCatId="simple" csTypeId="urn:microsoft.com/office/officeart/2005/8/colors/accent1_2" csCatId="accent1" phldr="1"/>
      <dgm:spPr/>
    </dgm:pt>
    <dgm:pt modelId="{A4135A67-85D1-E645-8EBF-A02953D27416}">
      <dgm:prSet phldrT="[Text]" custT="1"/>
      <dgm:spPr/>
      <dgm:t>
        <a:bodyPr/>
        <a:lstStyle/>
        <a:p>
          <a:r>
            <a:rPr lang="en-US" sz="3000" dirty="0"/>
            <a:t>Concussion Education</a:t>
          </a:r>
        </a:p>
      </dgm:t>
    </dgm:pt>
    <dgm:pt modelId="{ED0BD8E0-E10C-8846-AE90-35EAF40958B2}" type="parTrans" cxnId="{399432C2-038E-564B-AE02-031A55530554}">
      <dgm:prSet/>
      <dgm:spPr/>
      <dgm:t>
        <a:bodyPr/>
        <a:lstStyle/>
        <a:p>
          <a:endParaRPr lang="en-US" sz="3000"/>
        </a:p>
      </dgm:t>
    </dgm:pt>
    <dgm:pt modelId="{737A4215-ED5A-A444-9E73-74CB8B766F25}" type="sibTrans" cxnId="{399432C2-038E-564B-AE02-031A55530554}">
      <dgm:prSet/>
      <dgm:spPr/>
      <dgm:t>
        <a:bodyPr/>
        <a:lstStyle/>
        <a:p>
          <a:endParaRPr lang="en-US" sz="3000"/>
        </a:p>
      </dgm:t>
    </dgm:pt>
    <dgm:pt modelId="{8CA64140-741F-B243-8AAF-4A94A0928D35}">
      <dgm:prSet phldrT="[Text]" custT="1"/>
      <dgm:spPr/>
      <dgm:t>
        <a:bodyPr/>
        <a:lstStyle/>
        <a:p>
          <a:r>
            <a:rPr lang="en-US" sz="3000" dirty="0"/>
            <a:t>Moral Atmosphere</a:t>
          </a:r>
        </a:p>
      </dgm:t>
    </dgm:pt>
    <dgm:pt modelId="{9E630247-7881-844E-A790-9BE70E6940CE}" type="parTrans" cxnId="{1B5AF09B-8EEE-054A-A73A-DB7AEEE5F845}">
      <dgm:prSet/>
      <dgm:spPr/>
      <dgm:t>
        <a:bodyPr/>
        <a:lstStyle/>
        <a:p>
          <a:endParaRPr lang="en-US" sz="3000"/>
        </a:p>
      </dgm:t>
    </dgm:pt>
    <dgm:pt modelId="{675EA0A6-B4D8-EA49-A809-E70EF4651DAD}" type="sibTrans" cxnId="{1B5AF09B-8EEE-054A-A73A-DB7AEEE5F845}">
      <dgm:prSet/>
      <dgm:spPr/>
      <dgm:t>
        <a:bodyPr/>
        <a:lstStyle/>
        <a:p>
          <a:endParaRPr lang="en-US" sz="3000"/>
        </a:p>
      </dgm:t>
    </dgm:pt>
    <dgm:pt modelId="{35E14862-BFBD-844A-A02E-BC582B2B2785}">
      <dgm:prSet phldrT="[Text]" custT="1"/>
      <dgm:spPr/>
      <dgm:t>
        <a:bodyPr/>
        <a:lstStyle/>
        <a:p>
          <a:r>
            <a:rPr lang="en-US" sz="3000" dirty="0"/>
            <a:t>Emotional Status</a:t>
          </a:r>
        </a:p>
        <a:p>
          <a:r>
            <a:rPr lang="en-US" sz="3000" dirty="0"/>
            <a:t>• Conflicting results</a:t>
          </a:r>
        </a:p>
        <a:p>
          <a:r>
            <a:rPr lang="en-US" sz="3000" dirty="0"/>
            <a:t>• Preexisting emotional wellbeing</a:t>
          </a:r>
        </a:p>
      </dgm:t>
    </dgm:pt>
    <dgm:pt modelId="{1010BD68-8A25-E544-92CA-2828C8D9E463}" type="parTrans" cxnId="{7F77EC06-CBAA-D644-B69E-D80F8FAA7D78}">
      <dgm:prSet/>
      <dgm:spPr/>
      <dgm:t>
        <a:bodyPr/>
        <a:lstStyle/>
        <a:p>
          <a:endParaRPr lang="en-US" sz="3000"/>
        </a:p>
      </dgm:t>
    </dgm:pt>
    <dgm:pt modelId="{7F2B9C14-8275-E444-AFB2-2FC31258BBC7}" type="sibTrans" cxnId="{7F77EC06-CBAA-D644-B69E-D80F8FAA7D78}">
      <dgm:prSet/>
      <dgm:spPr/>
      <dgm:t>
        <a:bodyPr/>
        <a:lstStyle/>
        <a:p>
          <a:endParaRPr lang="en-US" sz="3000"/>
        </a:p>
      </dgm:t>
    </dgm:pt>
    <dgm:pt modelId="{FB2F60F6-76F9-6440-A0B0-ADA4D38EC048}">
      <dgm:prSet custT="1"/>
      <dgm:spPr/>
      <dgm:t>
        <a:bodyPr/>
        <a:lstStyle/>
        <a:p>
          <a:r>
            <a:rPr lang="en-US" sz="3000" dirty="0"/>
            <a:t>Athlete Identity</a:t>
          </a:r>
        </a:p>
      </dgm:t>
    </dgm:pt>
    <dgm:pt modelId="{A5578A07-A9D6-2143-A77C-50A8D926CD73}" type="parTrans" cxnId="{C046DCCC-4806-2641-9A3E-FFF24BC01E22}">
      <dgm:prSet/>
      <dgm:spPr/>
      <dgm:t>
        <a:bodyPr/>
        <a:lstStyle/>
        <a:p>
          <a:endParaRPr lang="en-US" sz="3000"/>
        </a:p>
      </dgm:t>
    </dgm:pt>
    <dgm:pt modelId="{D2E9A232-03F6-A647-9179-2AB612ECF521}" type="sibTrans" cxnId="{C046DCCC-4806-2641-9A3E-FFF24BC01E22}">
      <dgm:prSet/>
      <dgm:spPr/>
      <dgm:t>
        <a:bodyPr/>
        <a:lstStyle/>
        <a:p>
          <a:endParaRPr lang="en-US" sz="3000"/>
        </a:p>
      </dgm:t>
    </dgm:pt>
    <dgm:pt modelId="{9B4EDDEC-61B6-D442-BC1A-79A356A758DB}">
      <dgm:prSet custT="1"/>
      <dgm:spPr/>
      <dgm:t>
        <a:bodyPr/>
        <a:lstStyle/>
        <a:p>
          <a:r>
            <a:rPr lang="en-US" sz="3000" dirty="0"/>
            <a:t>Social Support/</a:t>
          </a:r>
        </a:p>
        <a:p>
          <a:r>
            <a:rPr lang="en-US" sz="3000" dirty="0"/>
            <a:t>Relationships</a:t>
          </a:r>
        </a:p>
      </dgm:t>
    </dgm:pt>
    <dgm:pt modelId="{94851816-3B42-CE47-A9E7-6E041CB31095}" type="parTrans" cxnId="{A15906C1-9E50-E440-BE52-4A58D187060E}">
      <dgm:prSet/>
      <dgm:spPr/>
      <dgm:t>
        <a:bodyPr/>
        <a:lstStyle/>
        <a:p>
          <a:endParaRPr lang="en-US" sz="3000"/>
        </a:p>
      </dgm:t>
    </dgm:pt>
    <dgm:pt modelId="{809C0D91-A228-B749-AAE1-C73FE722FB51}" type="sibTrans" cxnId="{A15906C1-9E50-E440-BE52-4A58D187060E}">
      <dgm:prSet/>
      <dgm:spPr/>
      <dgm:t>
        <a:bodyPr/>
        <a:lstStyle/>
        <a:p>
          <a:endParaRPr lang="en-US" sz="3000"/>
        </a:p>
      </dgm:t>
    </dgm:pt>
    <dgm:pt modelId="{DCD7BDE8-91B5-9146-91A4-8BC3FFF303E2}">
      <dgm:prSet custT="1"/>
      <dgm:spPr/>
      <dgm:t>
        <a:bodyPr/>
        <a:lstStyle/>
        <a:p>
          <a:r>
            <a:rPr lang="en-US" sz="3000" dirty="0"/>
            <a:t>Masculinity</a:t>
          </a:r>
        </a:p>
      </dgm:t>
    </dgm:pt>
    <dgm:pt modelId="{0F0D3DF5-FDD7-1D44-A23A-DAEA3EAF522C}" type="parTrans" cxnId="{790E4F67-13D7-1D44-89D1-A102813F4889}">
      <dgm:prSet/>
      <dgm:spPr/>
      <dgm:t>
        <a:bodyPr/>
        <a:lstStyle/>
        <a:p>
          <a:endParaRPr lang="en-US" sz="3000"/>
        </a:p>
      </dgm:t>
    </dgm:pt>
    <dgm:pt modelId="{2AF0188C-7229-2447-815F-7E1AC1A6CE63}" type="sibTrans" cxnId="{790E4F67-13D7-1D44-89D1-A102813F4889}">
      <dgm:prSet/>
      <dgm:spPr/>
      <dgm:t>
        <a:bodyPr/>
        <a:lstStyle/>
        <a:p>
          <a:endParaRPr lang="en-US" sz="3000"/>
        </a:p>
      </dgm:t>
    </dgm:pt>
    <dgm:pt modelId="{1206E60B-3087-9549-92D1-7EA11FB97952}">
      <dgm:prSet phldrT="[Text]" custT="1"/>
      <dgm:spPr/>
      <dgm:t>
        <a:bodyPr/>
        <a:lstStyle/>
        <a:p>
          <a:r>
            <a:rPr lang="en-US" sz="3000" dirty="0"/>
            <a:t>Four Stakeholders: professionals, parents, coaches, and athletes</a:t>
          </a:r>
        </a:p>
      </dgm:t>
    </dgm:pt>
    <dgm:pt modelId="{358D1A96-894C-4545-B028-E48D5886B397}" type="parTrans" cxnId="{665F9B16-5D22-9D48-A945-9399C4EBEB59}">
      <dgm:prSet/>
      <dgm:spPr/>
      <dgm:t>
        <a:bodyPr/>
        <a:lstStyle/>
        <a:p>
          <a:endParaRPr lang="en-US" sz="3000"/>
        </a:p>
      </dgm:t>
    </dgm:pt>
    <dgm:pt modelId="{215C6558-06AC-A84B-91C8-7A723C8F1EBB}" type="sibTrans" cxnId="{665F9B16-5D22-9D48-A945-9399C4EBEB59}">
      <dgm:prSet/>
      <dgm:spPr/>
      <dgm:t>
        <a:bodyPr/>
        <a:lstStyle/>
        <a:p>
          <a:endParaRPr lang="en-US" sz="3000"/>
        </a:p>
      </dgm:t>
    </dgm:pt>
    <dgm:pt modelId="{0D904A5B-1125-574E-A4A5-6A1E3B055820}">
      <dgm:prSet custT="1"/>
      <dgm:spPr/>
      <dgm:t>
        <a:bodyPr/>
        <a:lstStyle/>
        <a:p>
          <a:r>
            <a:rPr lang="en-US" sz="3000" dirty="0"/>
            <a:t>Warrior Mentality</a:t>
          </a:r>
        </a:p>
      </dgm:t>
    </dgm:pt>
    <dgm:pt modelId="{A122A1D0-2473-1B42-AAF5-5688AAEB5FEE}" type="parTrans" cxnId="{19E2900A-FC6C-AC4B-B61E-4809D05F19BB}">
      <dgm:prSet/>
      <dgm:spPr/>
      <dgm:t>
        <a:bodyPr/>
        <a:lstStyle/>
        <a:p>
          <a:endParaRPr lang="en-US" sz="3000"/>
        </a:p>
      </dgm:t>
    </dgm:pt>
    <dgm:pt modelId="{3A8A135E-1029-524A-8570-12B8570F8DF2}" type="sibTrans" cxnId="{19E2900A-FC6C-AC4B-B61E-4809D05F19BB}">
      <dgm:prSet/>
      <dgm:spPr/>
      <dgm:t>
        <a:bodyPr/>
        <a:lstStyle/>
        <a:p>
          <a:endParaRPr lang="en-US" sz="3000"/>
        </a:p>
      </dgm:t>
    </dgm:pt>
    <dgm:pt modelId="{31ECEC58-D00F-8C48-B2B0-157242E9CD1D}">
      <dgm:prSet custT="1"/>
      <dgm:spPr/>
      <dgm:t>
        <a:bodyPr/>
        <a:lstStyle/>
        <a:p>
          <a:r>
            <a:rPr lang="en-US" sz="3000" dirty="0"/>
            <a:t>Influences Reporting</a:t>
          </a:r>
        </a:p>
      </dgm:t>
    </dgm:pt>
    <dgm:pt modelId="{AD1F3A3C-453E-FD40-BF61-ACC34738078F}" type="parTrans" cxnId="{919AA0B1-9765-1047-9E64-300196B954CB}">
      <dgm:prSet/>
      <dgm:spPr/>
      <dgm:t>
        <a:bodyPr/>
        <a:lstStyle/>
        <a:p>
          <a:endParaRPr lang="en-US" sz="3000"/>
        </a:p>
      </dgm:t>
    </dgm:pt>
    <dgm:pt modelId="{107BB7E4-1BC4-8041-BB1E-C628A907CEEF}" type="sibTrans" cxnId="{919AA0B1-9765-1047-9E64-300196B954CB}">
      <dgm:prSet/>
      <dgm:spPr/>
      <dgm:t>
        <a:bodyPr/>
        <a:lstStyle/>
        <a:p>
          <a:endParaRPr lang="en-US" sz="3000"/>
        </a:p>
      </dgm:t>
    </dgm:pt>
    <dgm:pt modelId="{EDFC80A1-C218-2A47-A406-30DF244375AC}">
      <dgm:prSet custT="1"/>
      <dgm:spPr/>
      <dgm:t>
        <a:bodyPr/>
        <a:lstStyle/>
        <a:p>
          <a:r>
            <a:rPr lang="en-US" sz="3000" dirty="0"/>
            <a:t>Violence &amp; Aggression</a:t>
          </a:r>
        </a:p>
      </dgm:t>
    </dgm:pt>
    <dgm:pt modelId="{88E7ABE2-4668-7144-827A-162B41A2E7FF}" type="parTrans" cxnId="{0E29D463-5BBF-7140-9DB8-648BE6B45EAF}">
      <dgm:prSet/>
      <dgm:spPr/>
      <dgm:t>
        <a:bodyPr/>
        <a:lstStyle/>
        <a:p>
          <a:endParaRPr lang="en-US" sz="3000"/>
        </a:p>
      </dgm:t>
    </dgm:pt>
    <dgm:pt modelId="{2A65E440-7487-844D-914A-30C1D7683466}" type="sibTrans" cxnId="{0E29D463-5BBF-7140-9DB8-648BE6B45EAF}">
      <dgm:prSet/>
      <dgm:spPr/>
      <dgm:t>
        <a:bodyPr/>
        <a:lstStyle/>
        <a:p>
          <a:endParaRPr lang="en-US" sz="3000"/>
        </a:p>
      </dgm:t>
    </dgm:pt>
    <dgm:pt modelId="{B8D25C48-E775-CA4F-B11A-6D914865279C}">
      <dgm:prSet custT="1"/>
      <dgm:spPr/>
      <dgm:t>
        <a:bodyPr/>
        <a:lstStyle/>
        <a:p>
          <a:r>
            <a:rPr lang="en-US" sz="3000" dirty="0"/>
            <a:t>Servant leadership</a:t>
          </a:r>
        </a:p>
      </dgm:t>
    </dgm:pt>
    <dgm:pt modelId="{6D62DD83-E88B-504F-B043-E635C85905DD}" type="parTrans" cxnId="{9F610DD6-3A31-684E-9D0F-D2009E68F6DB}">
      <dgm:prSet/>
      <dgm:spPr/>
      <dgm:t>
        <a:bodyPr/>
        <a:lstStyle/>
        <a:p>
          <a:endParaRPr lang="en-US" sz="3000"/>
        </a:p>
      </dgm:t>
    </dgm:pt>
    <dgm:pt modelId="{C2D84F14-EF03-8046-A28F-D262AA0FDAC5}" type="sibTrans" cxnId="{9F610DD6-3A31-684E-9D0F-D2009E68F6DB}">
      <dgm:prSet/>
      <dgm:spPr/>
      <dgm:t>
        <a:bodyPr/>
        <a:lstStyle/>
        <a:p>
          <a:endParaRPr lang="en-US" sz="3000"/>
        </a:p>
      </dgm:t>
    </dgm:pt>
    <dgm:pt modelId="{2F0A23EE-467A-B94F-83D5-39858E57FC61}">
      <dgm:prSet custT="1"/>
      <dgm:spPr/>
      <dgm:t>
        <a:bodyPr/>
        <a:lstStyle/>
        <a:p>
          <a:r>
            <a:rPr lang="en-US" sz="3000" dirty="0"/>
            <a:t>Autocratic v. Democratic style</a:t>
          </a:r>
        </a:p>
      </dgm:t>
    </dgm:pt>
    <dgm:pt modelId="{30BA0B60-A82D-6C4A-94DD-72DBDAC483BC}" type="parTrans" cxnId="{68C1FCBD-BC45-7E49-9EF3-F7918C62506F}">
      <dgm:prSet/>
      <dgm:spPr/>
      <dgm:t>
        <a:bodyPr/>
        <a:lstStyle/>
        <a:p>
          <a:endParaRPr lang="en-US" sz="3000"/>
        </a:p>
      </dgm:t>
    </dgm:pt>
    <dgm:pt modelId="{77FE31B4-4C5F-4845-A8D1-3E3B63ED21DB}" type="sibTrans" cxnId="{68C1FCBD-BC45-7E49-9EF3-F7918C62506F}">
      <dgm:prSet/>
      <dgm:spPr/>
      <dgm:t>
        <a:bodyPr/>
        <a:lstStyle/>
        <a:p>
          <a:endParaRPr lang="en-US" sz="3000"/>
        </a:p>
      </dgm:t>
    </dgm:pt>
    <dgm:pt modelId="{DCF2D09A-D87B-6A46-A2BB-A73C0FEA7A35}">
      <dgm:prSet phldrT="[Text]" custT="1"/>
      <dgm:spPr/>
      <dgm:t>
        <a:bodyPr/>
        <a:lstStyle/>
        <a:p>
          <a:endParaRPr lang="en-US" sz="3000" dirty="0"/>
        </a:p>
      </dgm:t>
    </dgm:pt>
    <dgm:pt modelId="{03DE4460-54C3-9943-AE9B-1C7C03219A38}" type="sibTrans" cxnId="{D2069344-7B30-1A4E-9C0C-5B5307D84E03}">
      <dgm:prSet/>
      <dgm:spPr/>
      <dgm:t>
        <a:bodyPr/>
        <a:lstStyle/>
        <a:p>
          <a:endParaRPr lang="en-US" sz="3000"/>
        </a:p>
      </dgm:t>
    </dgm:pt>
    <dgm:pt modelId="{38C957BB-043E-B84F-9010-CFA5C3837A2C}" type="parTrans" cxnId="{D2069344-7B30-1A4E-9C0C-5B5307D84E03}">
      <dgm:prSet/>
      <dgm:spPr/>
      <dgm:t>
        <a:bodyPr/>
        <a:lstStyle/>
        <a:p>
          <a:endParaRPr lang="en-US" sz="3000"/>
        </a:p>
      </dgm:t>
    </dgm:pt>
    <dgm:pt modelId="{4F2D844E-8380-7347-9C09-923636859777}">
      <dgm:prSet custT="1"/>
      <dgm:spPr/>
      <dgm:t>
        <a:bodyPr/>
        <a:lstStyle/>
        <a:p>
          <a:r>
            <a:rPr lang="en-US" sz="3000" dirty="0"/>
            <a:t>Initial Pressure</a:t>
          </a:r>
        </a:p>
      </dgm:t>
    </dgm:pt>
    <dgm:pt modelId="{47F9B4BE-D35F-914C-9B79-D60D03AAF449}" type="parTrans" cxnId="{1B31AB37-C33B-B14A-8335-6A2B2D87866E}">
      <dgm:prSet/>
      <dgm:spPr/>
      <dgm:t>
        <a:bodyPr/>
        <a:lstStyle/>
        <a:p>
          <a:endParaRPr lang="en-US" sz="3000"/>
        </a:p>
      </dgm:t>
    </dgm:pt>
    <dgm:pt modelId="{45A14171-0C75-6847-9A2B-37F260F21102}" type="sibTrans" cxnId="{1B31AB37-C33B-B14A-8335-6A2B2D87866E}">
      <dgm:prSet/>
      <dgm:spPr/>
      <dgm:t>
        <a:bodyPr/>
        <a:lstStyle/>
        <a:p>
          <a:endParaRPr lang="en-US" sz="3000"/>
        </a:p>
      </dgm:t>
    </dgm:pt>
    <dgm:pt modelId="{09157EAC-47A8-F148-A28A-B110AC7D5D03}" type="pres">
      <dgm:prSet presAssocID="{4B9B557F-873C-224F-BDB8-6B88472F9240}" presName="compositeShape" presStyleCnt="0">
        <dgm:presLayoutVars>
          <dgm:chMax val="7"/>
          <dgm:dir/>
          <dgm:resizeHandles val="exact"/>
        </dgm:presLayoutVars>
      </dgm:prSet>
      <dgm:spPr/>
    </dgm:pt>
    <dgm:pt modelId="{B976E06E-096E-0C48-9814-749CA82D685C}" type="pres">
      <dgm:prSet presAssocID="{A4135A67-85D1-E645-8EBF-A02953D27416}" presName="circ1" presStyleLbl="vennNode1" presStyleIdx="0" presStyleCnt="6" custScaleX="123247" custScaleY="126224"/>
      <dgm:spPr/>
    </dgm:pt>
    <dgm:pt modelId="{480D5184-4EAA-DA46-B712-6CF8E790C29B}" type="pres">
      <dgm:prSet presAssocID="{A4135A67-85D1-E645-8EBF-A02953D27416}" presName="circ1Tx" presStyleLbl="revTx" presStyleIdx="0" presStyleCnt="0">
        <dgm:presLayoutVars>
          <dgm:chMax val="0"/>
          <dgm:chPref val="0"/>
          <dgm:bulletEnabled val="1"/>
        </dgm:presLayoutVars>
      </dgm:prSet>
      <dgm:spPr/>
    </dgm:pt>
    <dgm:pt modelId="{C2A16A30-D7CC-C646-A3AF-A92C0EB5F712}" type="pres">
      <dgm:prSet presAssocID="{FB2F60F6-76F9-6440-A0B0-ADA4D38EC048}" presName="circ2" presStyleLbl="vennNode1" presStyleIdx="1" presStyleCnt="6"/>
      <dgm:spPr/>
    </dgm:pt>
    <dgm:pt modelId="{8281BDA9-9F26-A44B-BE7C-DEFCAAB6363C}" type="pres">
      <dgm:prSet presAssocID="{FB2F60F6-76F9-6440-A0B0-ADA4D38EC048}" presName="circ2Tx" presStyleLbl="revTx" presStyleIdx="0" presStyleCnt="0">
        <dgm:presLayoutVars>
          <dgm:chMax val="0"/>
          <dgm:chPref val="0"/>
          <dgm:bulletEnabled val="1"/>
        </dgm:presLayoutVars>
      </dgm:prSet>
      <dgm:spPr/>
    </dgm:pt>
    <dgm:pt modelId="{3CCC9D3C-C1CD-FD48-A489-A885AD7B3F70}" type="pres">
      <dgm:prSet presAssocID="{9B4EDDEC-61B6-D442-BC1A-79A356A758DB}" presName="circ3" presStyleLbl="vennNode1" presStyleIdx="2" presStyleCnt="6"/>
      <dgm:spPr/>
    </dgm:pt>
    <dgm:pt modelId="{4701B4C8-56E6-6C43-A8EA-8BDE62F8935F}" type="pres">
      <dgm:prSet presAssocID="{9B4EDDEC-61B6-D442-BC1A-79A356A758DB}" presName="circ3Tx" presStyleLbl="revTx" presStyleIdx="0" presStyleCnt="0">
        <dgm:presLayoutVars>
          <dgm:chMax val="0"/>
          <dgm:chPref val="0"/>
          <dgm:bulletEnabled val="1"/>
        </dgm:presLayoutVars>
      </dgm:prSet>
      <dgm:spPr/>
    </dgm:pt>
    <dgm:pt modelId="{0C453014-8B7E-5A43-8AFE-C9E9BB37D2D2}" type="pres">
      <dgm:prSet presAssocID="{DCD7BDE8-91B5-9146-91A4-8BC3FFF303E2}" presName="circ4" presStyleLbl="vennNode1" presStyleIdx="3" presStyleCnt="6"/>
      <dgm:spPr/>
    </dgm:pt>
    <dgm:pt modelId="{FBBC66E9-E0DA-D14F-96FD-D6592AA9E602}" type="pres">
      <dgm:prSet presAssocID="{DCD7BDE8-91B5-9146-91A4-8BC3FFF303E2}" presName="circ4Tx" presStyleLbl="revTx" presStyleIdx="0" presStyleCnt="0" custLinFactNeighborX="5137" custLinFactNeighborY="-24909">
        <dgm:presLayoutVars>
          <dgm:chMax val="0"/>
          <dgm:chPref val="0"/>
          <dgm:bulletEnabled val="1"/>
        </dgm:presLayoutVars>
      </dgm:prSet>
      <dgm:spPr/>
    </dgm:pt>
    <dgm:pt modelId="{A0FF2B7F-9C7B-464B-AAA5-34C405A10588}" type="pres">
      <dgm:prSet presAssocID="{8CA64140-741F-B243-8AAF-4A94A0928D35}" presName="circ5" presStyleLbl="vennNode1" presStyleIdx="4" presStyleCnt="6"/>
      <dgm:spPr/>
    </dgm:pt>
    <dgm:pt modelId="{BC2ACADE-4F16-C245-A736-714370DD1976}" type="pres">
      <dgm:prSet presAssocID="{8CA64140-741F-B243-8AAF-4A94A0928D35}" presName="circ5Tx" presStyleLbl="revTx" presStyleIdx="0" presStyleCnt="0">
        <dgm:presLayoutVars>
          <dgm:chMax val="0"/>
          <dgm:chPref val="0"/>
          <dgm:bulletEnabled val="1"/>
        </dgm:presLayoutVars>
      </dgm:prSet>
      <dgm:spPr/>
    </dgm:pt>
    <dgm:pt modelId="{1883390D-34A6-F246-AE19-72DCBC7232AC}" type="pres">
      <dgm:prSet presAssocID="{35E14862-BFBD-844A-A02E-BC582B2B2785}" presName="circ6" presStyleLbl="vennNode1" presStyleIdx="5" presStyleCnt="6"/>
      <dgm:spPr/>
    </dgm:pt>
    <dgm:pt modelId="{E51BF1B0-867C-E24D-8D9A-6A2623238698}" type="pres">
      <dgm:prSet presAssocID="{35E14862-BFBD-844A-A02E-BC582B2B2785}" presName="circ6Tx" presStyleLbl="revTx" presStyleIdx="0" presStyleCnt="0">
        <dgm:presLayoutVars>
          <dgm:chMax val="0"/>
          <dgm:chPref val="0"/>
          <dgm:bulletEnabled val="1"/>
        </dgm:presLayoutVars>
      </dgm:prSet>
      <dgm:spPr/>
    </dgm:pt>
  </dgm:ptLst>
  <dgm:cxnLst>
    <dgm:cxn modelId="{B60D1402-3550-854A-8AF9-BB7504C1A53B}" type="presOf" srcId="{1206E60B-3087-9549-92D1-7EA11FB97952}" destId="{480D5184-4EAA-DA46-B712-6CF8E790C29B}" srcOrd="0" destOrd="1" presId="urn:microsoft.com/office/officeart/2005/8/layout/venn1"/>
    <dgm:cxn modelId="{7F77EC06-CBAA-D644-B69E-D80F8FAA7D78}" srcId="{4B9B557F-873C-224F-BDB8-6B88472F9240}" destId="{35E14862-BFBD-844A-A02E-BC582B2B2785}" srcOrd="5" destOrd="0" parTransId="{1010BD68-8A25-E544-92CA-2828C8D9E463}" sibTransId="{7F2B9C14-8275-E444-AFB2-2FC31258BBC7}"/>
    <dgm:cxn modelId="{19E2900A-FC6C-AC4B-B61E-4809D05F19BB}" srcId="{FB2F60F6-76F9-6440-A0B0-ADA4D38EC048}" destId="{0D904A5B-1125-574E-A4A5-6A1E3B055820}" srcOrd="0" destOrd="0" parTransId="{A122A1D0-2473-1B42-AAF5-5688AAEB5FEE}" sibTransId="{3A8A135E-1029-524A-8570-12B8570F8DF2}"/>
    <dgm:cxn modelId="{5A429A0E-3494-DD47-B371-5467F06042CD}" type="presOf" srcId="{2F0A23EE-467A-B94F-83D5-39858E57FC61}" destId="{BC2ACADE-4F16-C245-A736-714370DD1976}" srcOrd="0" destOrd="2" presId="urn:microsoft.com/office/officeart/2005/8/layout/venn1"/>
    <dgm:cxn modelId="{665F9B16-5D22-9D48-A945-9399C4EBEB59}" srcId="{A4135A67-85D1-E645-8EBF-A02953D27416}" destId="{1206E60B-3087-9549-92D1-7EA11FB97952}" srcOrd="0" destOrd="0" parTransId="{358D1A96-894C-4545-B028-E48D5886B397}" sibTransId="{215C6558-06AC-A84B-91C8-7A723C8F1EBB}"/>
    <dgm:cxn modelId="{430BF21A-7E51-6D47-B618-CBA35B83618F}" type="presOf" srcId="{A4135A67-85D1-E645-8EBF-A02953D27416}" destId="{480D5184-4EAA-DA46-B712-6CF8E790C29B}" srcOrd="0" destOrd="0" presId="urn:microsoft.com/office/officeart/2005/8/layout/venn1"/>
    <dgm:cxn modelId="{1B31AB37-C33B-B14A-8335-6A2B2D87866E}" srcId="{FB2F60F6-76F9-6440-A0B0-ADA4D38EC048}" destId="{4F2D844E-8380-7347-9C09-923636859777}" srcOrd="1" destOrd="0" parTransId="{47F9B4BE-D35F-914C-9B79-D60D03AAF449}" sibTransId="{45A14171-0C75-6847-9A2B-37F260F21102}"/>
    <dgm:cxn modelId="{D2069344-7B30-1A4E-9C0C-5B5307D84E03}" srcId="{35E14862-BFBD-844A-A02E-BC582B2B2785}" destId="{DCF2D09A-D87B-6A46-A2BB-A73C0FEA7A35}" srcOrd="0" destOrd="0" parTransId="{38C957BB-043E-B84F-9010-CFA5C3837A2C}" sibTransId="{03DE4460-54C3-9943-AE9B-1C7C03219A38}"/>
    <dgm:cxn modelId="{CF481154-358E-A346-8F62-C37F71E03273}" type="presOf" srcId="{8CA64140-741F-B243-8AAF-4A94A0928D35}" destId="{BC2ACADE-4F16-C245-A736-714370DD1976}" srcOrd="0" destOrd="0" presId="urn:microsoft.com/office/officeart/2005/8/layout/venn1"/>
    <dgm:cxn modelId="{5EF2B65A-92A0-A148-B896-57860C81C3B2}" type="presOf" srcId="{FB2F60F6-76F9-6440-A0B0-ADA4D38EC048}" destId="{8281BDA9-9F26-A44B-BE7C-DEFCAAB6363C}" srcOrd="0" destOrd="0" presId="urn:microsoft.com/office/officeart/2005/8/layout/venn1"/>
    <dgm:cxn modelId="{FA0BEB60-1463-B343-A673-36C5E47C6121}" type="presOf" srcId="{9B4EDDEC-61B6-D442-BC1A-79A356A758DB}" destId="{4701B4C8-56E6-6C43-A8EA-8BDE62F8935F}" srcOrd="0" destOrd="0" presId="urn:microsoft.com/office/officeart/2005/8/layout/venn1"/>
    <dgm:cxn modelId="{0E29D463-5BBF-7140-9DB8-648BE6B45EAF}" srcId="{DCD7BDE8-91B5-9146-91A4-8BC3FFF303E2}" destId="{EDFC80A1-C218-2A47-A406-30DF244375AC}" srcOrd="0" destOrd="0" parTransId="{88E7ABE2-4668-7144-827A-162B41A2E7FF}" sibTransId="{2A65E440-7487-844D-914A-30C1D7683466}"/>
    <dgm:cxn modelId="{790E4F67-13D7-1D44-89D1-A102813F4889}" srcId="{4B9B557F-873C-224F-BDB8-6B88472F9240}" destId="{DCD7BDE8-91B5-9146-91A4-8BC3FFF303E2}" srcOrd="3" destOrd="0" parTransId="{0F0D3DF5-FDD7-1D44-A23A-DAEA3EAF522C}" sibTransId="{2AF0188C-7229-2447-815F-7E1AC1A6CE63}"/>
    <dgm:cxn modelId="{A3071471-44DC-3D40-88E6-A90462C2C7B3}" type="presOf" srcId="{35E14862-BFBD-844A-A02E-BC582B2B2785}" destId="{E51BF1B0-867C-E24D-8D9A-6A2623238698}" srcOrd="0" destOrd="0" presId="urn:microsoft.com/office/officeart/2005/8/layout/venn1"/>
    <dgm:cxn modelId="{3638857D-6AEE-8242-ABA6-43E79AD5B53F}" type="presOf" srcId="{DCD7BDE8-91B5-9146-91A4-8BC3FFF303E2}" destId="{FBBC66E9-E0DA-D14F-96FD-D6592AA9E602}" srcOrd="0" destOrd="0" presId="urn:microsoft.com/office/officeart/2005/8/layout/venn1"/>
    <dgm:cxn modelId="{2900E37F-DA2A-2A46-8061-6FB1C60D35D2}" type="presOf" srcId="{31ECEC58-D00F-8C48-B2B0-157242E9CD1D}" destId="{4701B4C8-56E6-6C43-A8EA-8BDE62F8935F}" srcOrd="0" destOrd="1" presId="urn:microsoft.com/office/officeart/2005/8/layout/venn1"/>
    <dgm:cxn modelId="{68A7AD85-3DA9-7742-9662-0537DD81BC46}" type="presOf" srcId="{4B9B557F-873C-224F-BDB8-6B88472F9240}" destId="{09157EAC-47A8-F148-A28A-B110AC7D5D03}" srcOrd="0" destOrd="0" presId="urn:microsoft.com/office/officeart/2005/8/layout/venn1"/>
    <dgm:cxn modelId="{7608AD86-A99F-EA4B-A17C-D2F95D526BAD}" type="presOf" srcId="{0D904A5B-1125-574E-A4A5-6A1E3B055820}" destId="{8281BDA9-9F26-A44B-BE7C-DEFCAAB6363C}" srcOrd="0" destOrd="1" presId="urn:microsoft.com/office/officeart/2005/8/layout/venn1"/>
    <dgm:cxn modelId="{1B5AF09B-8EEE-054A-A73A-DB7AEEE5F845}" srcId="{4B9B557F-873C-224F-BDB8-6B88472F9240}" destId="{8CA64140-741F-B243-8AAF-4A94A0928D35}" srcOrd="4" destOrd="0" parTransId="{9E630247-7881-844E-A790-9BE70E6940CE}" sibTransId="{675EA0A6-B4D8-EA49-A809-E70EF4651DAD}"/>
    <dgm:cxn modelId="{B0CBA09C-3BD6-A947-9C26-04B719FB80B7}" type="presOf" srcId="{4F2D844E-8380-7347-9C09-923636859777}" destId="{8281BDA9-9F26-A44B-BE7C-DEFCAAB6363C}" srcOrd="0" destOrd="2" presId="urn:microsoft.com/office/officeart/2005/8/layout/venn1"/>
    <dgm:cxn modelId="{91D1D59C-C5B8-0741-91C6-62D0CE285FF7}" type="presOf" srcId="{EDFC80A1-C218-2A47-A406-30DF244375AC}" destId="{FBBC66E9-E0DA-D14F-96FD-D6592AA9E602}" srcOrd="0" destOrd="1" presId="urn:microsoft.com/office/officeart/2005/8/layout/venn1"/>
    <dgm:cxn modelId="{244EA7A9-7913-CC4A-8D00-FAFD34CA140C}" type="presOf" srcId="{DCF2D09A-D87B-6A46-A2BB-A73C0FEA7A35}" destId="{E51BF1B0-867C-E24D-8D9A-6A2623238698}" srcOrd="0" destOrd="1" presId="urn:microsoft.com/office/officeart/2005/8/layout/venn1"/>
    <dgm:cxn modelId="{919AA0B1-9765-1047-9E64-300196B954CB}" srcId="{9B4EDDEC-61B6-D442-BC1A-79A356A758DB}" destId="{31ECEC58-D00F-8C48-B2B0-157242E9CD1D}" srcOrd="0" destOrd="0" parTransId="{AD1F3A3C-453E-FD40-BF61-ACC34738078F}" sibTransId="{107BB7E4-1BC4-8041-BB1E-C628A907CEEF}"/>
    <dgm:cxn modelId="{68C1FCBD-BC45-7E49-9EF3-F7918C62506F}" srcId="{8CA64140-741F-B243-8AAF-4A94A0928D35}" destId="{2F0A23EE-467A-B94F-83D5-39858E57FC61}" srcOrd="1" destOrd="0" parTransId="{30BA0B60-A82D-6C4A-94DD-72DBDAC483BC}" sibTransId="{77FE31B4-4C5F-4845-A8D1-3E3B63ED21DB}"/>
    <dgm:cxn modelId="{A15906C1-9E50-E440-BE52-4A58D187060E}" srcId="{4B9B557F-873C-224F-BDB8-6B88472F9240}" destId="{9B4EDDEC-61B6-D442-BC1A-79A356A758DB}" srcOrd="2" destOrd="0" parTransId="{94851816-3B42-CE47-A9E7-6E041CB31095}" sibTransId="{809C0D91-A228-B749-AAE1-C73FE722FB51}"/>
    <dgm:cxn modelId="{399432C2-038E-564B-AE02-031A55530554}" srcId="{4B9B557F-873C-224F-BDB8-6B88472F9240}" destId="{A4135A67-85D1-E645-8EBF-A02953D27416}" srcOrd="0" destOrd="0" parTransId="{ED0BD8E0-E10C-8846-AE90-35EAF40958B2}" sibTransId="{737A4215-ED5A-A444-9E73-74CB8B766F25}"/>
    <dgm:cxn modelId="{C046DCCC-4806-2641-9A3E-FFF24BC01E22}" srcId="{4B9B557F-873C-224F-BDB8-6B88472F9240}" destId="{FB2F60F6-76F9-6440-A0B0-ADA4D38EC048}" srcOrd="1" destOrd="0" parTransId="{A5578A07-A9D6-2143-A77C-50A8D926CD73}" sibTransId="{D2E9A232-03F6-A647-9179-2AB612ECF521}"/>
    <dgm:cxn modelId="{9F610DD6-3A31-684E-9D0F-D2009E68F6DB}" srcId="{8CA64140-741F-B243-8AAF-4A94A0928D35}" destId="{B8D25C48-E775-CA4F-B11A-6D914865279C}" srcOrd="0" destOrd="0" parTransId="{6D62DD83-E88B-504F-B043-E635C85905DD}" sibTransId="{C2D84F14-EF03-8046-A28F-D262AA0FDAC5}"/>
    <dgm:cxn modelId="{AEF7C7EA-5253-2F40-9844-FFE869C11894}" type="presOf" srcId="{B8D25C48-E775-CA4F-B11A-6D914865279C}" destId="{BC2ACADE-4F16-C245-A736-714370DD1976}" srcOrd="0" destOrd="1" presId="urn:microsoft.com/office/officeart/2005/8/layout/venn1"/>
    <dgm:cxn modelId="{184EFCE6-7365-BE4E-818A-9ABD277C69D1}" type="presParOf" srcId="{09157EAC-47A8-F148-A28A-B110AC7D5D03}" destId="{B976E06E-096E-0C48-9814-749CA82D685C}" srcOrd="0" destOrd="0" presId="urn:microsoft.com/office/officeart/2005/8/layout/venn1"/>
    <dgm:cxn modelId="{A46CF836-C152-AE49-B921-4CE2E6657994}" type="presParOf" srcId="{09157EAC-47A8-F148-A28A-B110AC7D5D03}" destId="{480D5184-4EAA-DA46-B712-6CF8E790C29B}" srcOrd="1" destOrd="0" presId="urn:microsoft.com/office/officeart/2005/8/layout/venn1"/>
    <dgm:cxn modelId="{D9D56020-732F-CF4C-98D3-CB0A11FFB8F0}" type="presParOf" srcId="{09157EAC-47A8-F148-A28A-B110AC7D5D03}" destId="{C2A16A30-D7CC-C646-A3AF-A92C0EB5F712}" srcOrd="2" destOrd="0" presId="urn:microsoft.com/office/officeart/2005/8/layout/venn1"/>
    <dgm:cxn modelId="{6595D54E-D12B-364A-9DF5-D74ECEED1955}" type="presParOf" srcId="{09157EAC-47A8-F148-A28A-B110AC7D5D03}" destId="{8281BDA9-9F26-A44B-BE7C-DEFCAAB6363C}" srcOrd="3" destOrd="0" presId="urn:microsoft.com/office/officeart/2005/8/layout/venn1"/>
    <dgm:cxn modelId="{60BF4CA3-B0F7-F543-A0D1-5978A1CB9D36}" type="presParOf" srcId="{09157EAC-47A8-F148-A28A-B110AC7D5D03}" destId="{3CCC9D3C-C1CD-FD48-A489-A885AD7B3F70}" srcOrd="4" destOrd="0" presId="urn:microsoft.com/office/officeart/2005/8/layout/venn1"/>
    <dgm:cxn modelId="{CF347A8C-EFC7-F54E-ACBD-E477A753E91C}" type="presParOf" srcId="{09157EAC-47A8-F148-A28A-B110AC7D5D03}" destId="{4701B4C8-56E6-6C43-A8EA-8BDE62F8935F}" srcOrd="5" destOrd="0" presId="urn:microsoft.com/office/officeart/2005/8/layout/venn1"/>
    <dgm:cxn modelId="{20571D7F-D370-2F4D-87F6-8454D7446A6F}" type="presParOf" srcId="{09157EAC-47A8-F148-A28A-B110AC7D5D03}" destId="{0C453014-8B7E-5A43-8AFE-C9E9BB37D2D2}" srcOrd="6" destOrd="0" presId="urn:microsoft.com/office/officeart/2005/8/layout/venn1"/>
    <dgm:cxn modelId="{47F7B8FC-8267-AC46-932F-232CB655B7C2}" type="presParOf" srcId="{09157EAC-47A8-F148-A28A-B110AC7D5D03}" destId="{FBBC66E9-E0DA-D14F-96FD-D6592AA9E602}" srcOrd="7" destOrd="0" presId="urn:microsoft.com/office/officeart/2005/8/layout/venn1"/>
    <dgm:cxn modelId="{CEF93437-370E-6C47-A787-A93201A2C622}" type="presParOf" srcId="{09157EAC-47A8-F148-A28A-B110AC7D5D03}" destId="{A0FF2B7F-9C7B-464B-AAA5-34C405A10588}" srcOrd="8" destOrd="0" presId="urn:microsoft.com/office/officeart/2005/8/layout/venn1"/>
    <dgm:cxn modelId="{770D36B9-D610-C349-8013-ECF556572FA2}" type="presParOf" srcId="{09157EAC-47A8-F148-A28A-B110AC7D5D03}" destId="{BC2ACADE-4F16-C245-A736-714370DD1976}" srcOrd="9" destOrd="0" presId="urn:microsoft.com/office/officeart/2005/8/layout/venn1"/>
    <dgm:cxn modelId="{7A361577-E39B-FB49-9DDB-FFB0DBB14BE0}" type="presParOf" srcId="{09157EAC-47A8-F148-A28A-B110AC7D5D03}" destId="{1883390D-34A6-F246-AE19-72DCBC7232AC}" srcOrd="10" destOrd="0" presId="urn:microsoft.com/office/officeart/2005/8/layout/venn1"/>
    <dgm:cxn modelId="{3574CA50-0137-D444-9125-32258CB855E2}" type="presParOf" srcId="{09157EAC-47A8-F148-A28A-B110AC7D5D03}" destId="{E51BF1B0-867C-E24D-8D9A-6A2623238698}" srcOrd="11"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6E06E-096E-0C48-9814-749CA82D685C}">
      <dsp:nvSpPr>
        <dsp:cNvPr id="0" name=""/>
        <dsp:cNvSpPr/>
      </dsp:nvSpPr>
      <dsp:spPr>
        <a:xfrm>
          <a:off x="4983968" y="2054713"/>
          <a:ext cx="4115582" cy="4214993"/>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80D5184-4EAA-DA46-B712-6CF8E790C29B}">
      <dsp:nvSpPr>
        <dsp:cNvPr id="0" name=""/>
        <dsp:cNvSpPr/>
      </dsp:nvSpPr>
      <dsp:spPr>
        <a:xfrm>
          <a:off x="4954699" y="0"/>
          <a:ext cx="4174120" cy="22738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Concussion Education</a:t>
          </a:r>
        </a:p>
        <a:p>
          <a:pPr marL="285750" lvl="1" indent="-285750" algn="l" defTabSz="1333500">
            <a:lnSpc>
              <a:spcPct val="90000"/>
            </a:lnSpc>
            <a:spcBef>
              <a:spcPct val="0"/>
            </a:spcBef>
            <a:spcAft>
              <a:spcPct val="15000"/>
            </a:spcAft>
            <a:buChar char="•"/>
          </a:pPr>
          <a:r>
            <a:rPr lang="en-US" sz="3000" kern="1200" dirty="0"/>
            <a:t>Four Stakeholders: professionals, parents, coaches, and athletes</a:t>
          </a:r>
        </a:p>
      </dsp:txBody>
      <dsp:txXfrm>
        <a:off x="4954699" y="0"/>
        <a:ext cx="4174120" cy="2273840"/>
      </dsp:txXfrm>
    </dsp:sp>
    <dsp:sp modelId="{C2A16A30-D7CC-C646-A3AF-A92C0EB5F712}">
      <dsp:nvSpPr>
        <dsp:cNvPr id="0" name=""/>
        <dsp:cNvSpPr/>
      </dsp:nvSpPr>
      <dsp:spPr>
        <a:xfrm>
          <a:off x="6455991" y="3118409"/>
          <a:ext cx="3339296" cy="3339296"/>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8281BDA9-9F26-A44B-BE7C-DEFCAAB6363C}">
      <dsp:nvSpPr>
        <dsp:cNvPr id="0" name=""/>
        <dsp:cNvSpPr/>
      </dsp:nvSpPr>
      <dsp:spPr>
        <a:xfrm>
          <a:off x="10042952" y="2165562"/>
          <a:ext cx="3955675" cy="249039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Athlete Identity</a:t>
          </a:r>
        </a:p>
        <a:p>
          <a:pPr marL="285750" lvl="1" indent="-285750" algn="l" defTabSz="1333500">
            <a:lnSpc>
              <a:spcPct val="90000"/>
            </a:lnSpc>
            <a:spcBef>
              <a:spcPct val="0"/>
            </a:spcBef>
            <a:spcAft>
              <a:spcPct val="15000"/>
            </a:spcAft>
            <a:buChar char="•"/>
          </a:pPr>
          <a:r>
            <a:rPr lang="en-US" sz="3000" kern="1200" dirty="0"/>
            <a:t>Warrior Mentality</a:t>
          </a:r>
        </a:p>
        <a:p>
          <a:pPr marL="285750" lvl="1" indent="-285750" algn="l" defTabSz="1333500">
            <a:lnSpc>
              <a:spcPct val="90000"/>
            </a:lnSpc>
            <a:spcBef>
              <a:spcPct val="0"/>
            </a:spcBef>
            <a:spcAft>
              <a:spcPct val="15000"/>
            </a:spcAft>
            <a:buChar char="•"/>
          </a:pPr>
          <a:r>
            <a:rPr lang="en-US" sz="3000" kern="1200" dirty="0"/>
            <a:t>Initial Pressure</a:t>
          </a:r>
        </a:p>
      </dsp:txBody>
      <dsp:txXfrm>
        <a:off x="10042952" y="2165562"/>
        <a:ext cx="3955675" cy="2490396"/>
      </dsp:txXfrm>
    </dsp:sp>
    <dsp:sp modelId="{3CCC9D3C-C1CD-FD48-A489-A885AD7B3F70}">
      <dsp:nvSpPr>
        <dsp:cNvPr id="0" name=""/>
        <dsp:cNvSpPr/>
      </dsp:nvSpPr>
      <dsp:spPr>
        <a:xfrm>
          <a:off x="6455991" y="4370104"/>
          <a:ext cx="3339296" cy="3339296"/>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701B4C8-56E6-6C43-A8EA-8BDE62F8935F}">
      <dsp:nvSpPr>
        <dsp:cNvPr id="0" name=""/>
        <dsp:cNvSpPr/>
      </dsp:nvSpPr>
      <dsp:spPr>
        <a:xfrm>
          <a:off x="10042952" y="5879500"/>
          <a:ext cx="3955675" cy="278274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Social Support/</a:t>
          </a:r>
        </a:p>
        <a:p>
          <a:pPr marL="0" lvl="0" indent="0" algn="l" defTabSz="1333500">
            <a:lnSpc>
              <a:spcPct val="90000"/>
            </a:lnSpc>
            <a:spcBef>
              <a:spcPct val="0"/>
            </a:spcBef>
            <a:spcAft>
              <a:spcPct val="35000"/>
            </a:spcAft>
            <a:buNone/>
          </a:pPr>
          <a:r>
            <a:rPr lang="en-US" sz="3000" kern="1200" dirty="0"/>
            <a:t>Relationships</a:t>
          </a:r>
        </a:p>
        <a:p>
          <a:pPr marL="285750" lvl="1" indent="-285750" algn="l" defTabSz="1333500">
            <a:lnSpc>
              <a:spcPct val="90000"/>
            </a:lnSpc>
            <a:spcBef>
              <a:spcPct val="0"/>
            </a:spcBef>
            <a:spcAft>
              <a:spcPct val="15000"/>
            </a:spcAft>
            <a:buChar char="•"/>
          </a:pPr>
          <a:r>
            <a:rPr lang="en-US" sz="3000" kern="1200" dirty="0"/>
            <a:t>Influences Reporting</a:t>
          </a:r>
        </a:p>
      </dsp:txBody>
      <dsp:txXfrm>
        <a:off x="10042952" y="5879500"/>
        <a:ext cx="3955675" cy="2782747"/>
      </dsp:txXfrm>
    </dsp:sp>
    <dsp:sp modelId="{0C453014-8B7E-5A43-8AFE-C9E9BB37D2D2}">
      <dsp:nvSpPr>
        <dsp:cNvPr id="0" name=""/>
        <dsp:cNvSpPr/>
      </dsp:nvSpPr>
      <dsp:spPr>
        <a:xfrm>
          <a:off x="5372111" y="4997034"/>
          <a:ext cx="3339296" cy="3339296"/>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BBC66E9-E0DA-D14F-96FD-D6592AA9E602}">
      <dsp:nvSpPr>
        <dsp:cNvPr id="0" name=""/>
        <dsp:cNvSpPr/>
      </dsp:nvSpPr>
      <dsp:spPr>
        <a:xfrm>
          <a:off x="5169123" y="7987579"/>
          <a:ext cx="4174120" cy="227384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Masculinity</a:t>
          </a:r>
        </a:p>
        <a:p>
          <a:pPr marL="285750" lvl="1" indent="-285750" algn="l" defTabSz="1333500">
            <a:lnSpc>
              <a:spcPct val="90000"/>
            </a:lnSpc>
            <a:spcBef>
              <a:spcPct val="0"/>
            </a:spcBef>
            <a:spcAft>
              <a:spcPct val="15000"/>
            </a:spcAft>
            <a:buChar char="•"/>
          </a:pPr>
          <a:r>
            <a:rPr lang="en-US" sz="3000" kern="1200" dirty="0"/>
            <a:t>Violence &amp; Aggression</a:t>
          </a:r>
        </a:p>
      </dsp:txBody>
      <dsp:txXfrm>
        <a:off x="5169123" y="7987579"/>
        <a:ext cx="4174120" cy="2273840"/>
      </dsp:txXfrm>
    </dsp:sp>
    <dsp:sp modelId="{A0FF2B7F-9C7B-464B-AAA5-34C405A10588}">
      <dsp:nvSpPr>
        <dsp:cNvPr id="0" name=""/>
        <dsp:cNvSpPr/>
      </dsp:nvSpPr>
      <dsp:spPr>
        <a:xfrm>
          <a:off x="4288231" y="4370104"/>
          <a:ext cx="3339296" cy="3339296"/>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BC2ACADE-4F16-C245-A736-714370DD1976}">
      <dsp:nvSpPr>
        <dsp:cNvPr id="0" name=""/>
        <dsp:cNvSpPr/>
      </dsp:nvSpPr>
      <dsp:spPr>
        <a:xfrm>
          <a:off x="84891" y="5879500"/>
          <a:ext cx="3955675" cy="278274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Moral Atmosphere</a:t>
          </a:r>
        </a:p>
        <a:p>
          <a:pPr marL="285750" lvl="1" indent="-285750" algn="l" defTabSz="1333500">
            <a:lnSpc>
              <a:spcPct val="90000"/>
            </a:lnSpc>
            <a:spcBef>
              <a:spcPct val="0"/>
            </a:spcBef>
            <a:spcAft>
              <a:spcPct val="15000"/>
            </a:spcAft>
            <a:buChar char="•"/>
          </a:pPr>
          <a:r>
            <a:rPr lang="en-US" sz="3000" kern="1200" dirty="0"/>
            <a:t>Servant leadership</a:t>
          </a:r>
        </a:p>
        <a:p>
          <a:pPr marL="285750" lvl="1" indent="-285750" algn="l" defTabSz="1333500">
            <a:lnSpc>
              <a:spcPct val="90000"/>
            </a:lnSpc>
            <a:spcBef>
              <a:spcPct val="0"/>
            </a:spcBef>
            <a:spcAft>
              <a:spcPct val="15000"/>
            </a:spcAft>
            <a:buChar char="•"/>
          </a:pPr>
          <a:r>
            <a:rPr lang="en-US" sz="3000" kern="1200" dirty="0"/>
            <a:t>Autocratic v. Democratic style</a:t>
          </a:r>
        </a:p>
      </dsp:txBody>
      <dsp:txXfrm>
        <a:off x="84891" y="5879500"/>
        <a:ext cx="3955675" cy="2782747"/>
      </dsp:txXfrm>
    </dsp:sp>
    <dsp:sp modelId="{1883390D-34A6-F246-AE19-72DCBC7232AC}">
      <dsp:nvSpPr>
        <dsp:cNvPr id="0" name=""/>
        <dsp:cNvSpPr/>
      </dsp:nvSpPr>
      <dsp:spPr>
        <a:xfrm>
          <a:off x="4288231" y="3118409"/>
          <a:ext cx="3339296" cy="3339296"/>
        </a:xfrm>
        <a:prstGeom prst="ellipse">
          <a:avLst/>
        </a:prstGeom>
        <a:solidFill>
          <a:schemeClr val="accent1">
            <a:alpha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E51BF1B0-867C-E24D-8D9A-6A2623238698}">
      <dsp:nvSpPr>
        <dsp:cNvPr id="0" name=""/>
        <dsp:cNvSpPr/>
      </dsp:nvSpPr>
      <dsp:spPr>
        <a:xfrm>
          <a:off x="84891" y="2165562"/>
          <a:ext cx="3955675" cy="278274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1333500">
            <a:lnSpc>
              <a:spcPct val="90000"/>
            </a:lnSpc>
            <a:spcBef>
              <a:spcPct val="0"/>
            </a:spcBef>
            <a:spcAft>
              <a:spcPct val="35000"/>
            </a:spcAft>
            <a:buNone/>
          </a:pPr>
          <a:r>
            <a:rPr lang="en-US" sz="3000" kern="1200" dirty="0"/>
            <a:t>Emotional Status</a:t>
          </a:r>
        </a:p>
        <a:p>
          <a:pPr marL="0" lvl="0" indent="0" algn="l" defTabSz="1333500">
            <a:lnSpc>
              <a:spcPct val="90000"/>
            </a:lnSpc>
            <a:spcBef>
              <a:spcPct val="0"/>
            </a:spcBef>
            <a:spcAft>
              <a:spcPct val="35000"/>
            </a:spcAft>
            <a:buNone/>
          </a:pPr>
          <a:r>
            <a:rPr lang="en-US" sz="3000" kern="1200" dirty="0"/>
            <a:t>• Conflicting results</a:t>
          </a:r>
        </a:p>
        <a:p>
          <a:pPr marL="0" lvl="0" indent="0" algn="l" defTabSz="1333500">
            <a:lnSpc>
              <a:spcPct val="90000"/>
            </a:lnSpc>
            <a:spcBef>
              <a:spcPct val="0"/>
            </a:spcBef>
            <a:spcAft>
              <a:spcPct val="35000"/>
            </a:spcAft>
            <a:buNone/>
          </a:pPr>
          <a:r>
            <a:rPr lang="en-US" sz="3000" kern="1200" dirty="0"/>
            <a:t>• Preexisting emotional wellbeing</a:t>
          </a:r>
        </a:p>
        <a:p>
          <a:pPr marL="285750" lvl="1" indent="-285750" algn="l" defTabSz="1333500">
            <a:lnSpc>
              <a:spcPct val="90000"/>
            </a:lnSpc>
            <a:spcBef>
              <a:spcPct val="0"/>
            </a:spcBef>
            <a:spcAft>
              <a:spcPct val="15000"/>
            </a:spcAft>
            <a:buChar char="•"/>
          </a:pPr>
          <a:endParaRPr lang="en-US" sz="3000" kern="1200" dirty="0"/>
        </a:p>
      </dsp:txBody>
      <dsp:txXfrm>
        <a:off x="84891" y="2165562"/>
        <a:ext cx="3955675" cy="278274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4/22/19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4/22/19</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302" rtl="0" eaLnBrk="1" latinLnBrk="0" hangingPunct="1">
      <a:defRPr sz="1200" kern="1200">
        <a:solidFill>
          <a:schemeClr val="tx1"/>
        </a:solidFill>
        <a:latin typeface="+mn-lt"/>
        <a:ea typeface="+mn-ea"/>
        <a:cs typeface="+mn-cs"/>
      </a:defRPr>
    </a:lvl1pPr>
    <a:lvl2pPr marL="457151" algn="l" defTabSz="914302" rtl="0" eaLnBrk="1" latinLnBrk="0" hangingPunct="1">
      <a:defRPr sz="1200" kern="1200">
        <a:solidFill>
          <a:schemeClr val="tx1"/>
        </a:solidFill>
        <a:latin typeface="+mn-lt"/>
        <a:ea typeface="+mn-ea"/>
        <a:cs typeface="+mn-cs"/>
      </a:defRPr>
    </a:lvl2pPr>
    <a:lvl3pPr marL="914302" algn="l" defTabSz="914302" rtl="0" eaLnBrk="1" latinLnBrk="0" hangingPunct="1">
      <a:defRPr sz="1200" kern="1200">
        <a:solidFill>
          <a:schemeClr val="tx1"/>
        </a:solidFill>
        <a:latin typeface="+mn-lt"/>
        <a:ea typeface="+mn-ea"/>
        <a:cs typeface="+mn-cs"/>
      </a:defRPr>
    </a:lvl3pPr>
    <a:lvl4pPr marL="1371453" algn="l" defTabSz="914302" rtl="0" eaLnBrk="1" latinLnBrk="0" hangingPunct="1">
      <a:defRPr sz="1200" kern="1200">
        <a:solidFill>
          <a:schemeClr val="tx1"/>
        </a:solidFill>
        <a:latin typeface="+mn-lt"/>
        <a:ea typeface="+mn-ea"/>
        <a:cs typeface="+mn-cs"/>
      </a:defRPr>
    </a:lvl4pPr>
    <a:lvl5pPr marL="1828604" algn="l" defTabSz="914302" rtl="0" eaLnBrk="1" latinLnBrk="0" hangingPunct="1">
      <a:defRPr sz="1200" kern="1200">
        <a:solidFill>
          <a:schemeClr val="tx1"/>
        </a:solidFill>
        <a:latin typeface="+mn-lt"/>
        <a:ea typeface="+mn-ea"/>
        <a:cs typeface="+mn-cs"/>
      </a:defRPr>
    </a:lvl5pPr>
    <a:lvl6pPr marL="2285756" algn="l" defTabSz="914302" rtl="0" eaLnBrk="1" latinLnBrk="0" hangingPunct="1">
      <a:defRPr sz="1200" kern="1200">
        <a:solidFill>
          <a:schemeClr val="tx1"/>
        </a:solidFill>
        <a:latin typeface="+mn-lt"/>
        <a:ea typeface="+mn-ea"/>
        <a:cs typeface="+mn-cs"/>
      </a:defRPr>
    </a:lvl6pPr>
    <a:lvl7pPr marL="2742906" algn="l" defTabSz="914302" rtl="0" eaLnBrk="1" latinLnBrk="0" hangingPunct="1">
      <a:defRPr sz="1200" kern="1200">
        <a:solidFill>
          <a:schemeClr val="tx1"/>
        </a:solidFill>
        <a:latin typeface="+mn-lt"/>
        <a:ea typeface="+mn-ea"/>
        <a:cs typeface="+mn-cs"/>
      </a:defRPr>
    </a:lvl7pPr>
    <a:lvl8pPr marL="3200057" algn="l" defTabSz="914302" rtl="0" eaLnBrk="1" latinLnBrk="0" hangingPunct="1">
      <a:defRPr sz="1200" kern="1200">
        <a:solidFill>
          <a:schemeClr val="tx1"/>
        </a:solidFill>
        <a:latin typeface="+mn-lt"/>
        <a:ea typeface="+mn-ea"/>
        <a:cs typeface="+mn-cs"/>
      </a:defRPr>
    </a:lvl8pPr>
    <a:lvl9pPr marL="3657208" algn="l" defTabSz="91430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429290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2150837" y="14811672"/>
            <a:ext cx="39552518" cy="158630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2789721" y="4754880"/>
            <a:ext cx="38350810" cy="7223251"/>
          </a:xfrm>
          <a:effectLst/>
        </p:spPr>
        <p:txBody>
          <a:bodyPr anchor="b">
            <a:normAutofit/>
          </a:bodyPr>
          <a:lstStyle>
            <a:lvl1pPr>
              <a:defRPr sz="1728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2789721" y="11978134"/>
            <a:ext cx="38350810" cy="2833541"/>
          </a:xfrm>
        </p:spPr>
        <p:txBody>
          <a:bodyPr anchor="t">
            <a:normAutofit/>
          </a:bodyPr>
          <a:lstStyle>
            <a:lvl1pPr marL="0" indent="0" algn="l">
              <a:buNone/>
              <a:defRPr sz="7680" cap="all">
                <a:solidFill>
                  <a:schemeClr val="accent2"/>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ECAA57DF-1C19-4726-AB84-014692BAD8F5}" type="datetimeFigureOut">
              <a:rPr lang="en-US" smtClean="0"/>
              <a:pPr/>
              <a:t>4/22/19</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982005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2150844" y="2878682"/>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2789721" y="10694417"/>
            <a:ext cx="38350810" cy="174278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423185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2172703" y="24681473"/>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2789729" y="14575551"/>
            <a:ext cx="38350805" cy="7223251"/>
          </a:xfrm>
        </p:spPr>
        <p:txBody>
          <a:bodyPr anchor="b">
            <a:normAutofit/>
          </a:bodyPr>
          <a:lstStyle>
            <a:lvl1pPr algn="l">
              <a:defRPr sz="1728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2789729" y="21798802"/>
            <a:ext cx="38350805" cy="2882669"/>
          </a:xfrm>
        </p:spPr>
        <p:txBody>
          <a:bodyPr anchor="t">
            <a:normAutofit/>
          </a:bodyPr>
          <a:lstStyle>
            <a:lvl1pPr marL="0" indent="0" algn="l">
              <a:buNone/>
              <a:defRPr sz="8640" cap="all">
                <a:solidFill>
                  <a:schemeClr val="accent2"/>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ECAA57DF-1C19-4726-AB84-014692BAD8F5}" type="datetimeFigureOut">
              <a:rPr lang="en-US" smtClean="0"/>
              <a:pPr/>
              <a:t>4/22/19</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3198399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2150844" y="2878682"/>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89724" y="10694412"/>
            <a:ext cx="18717730" cy="1743862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383753" y="10694417"/>
            <a:ext cx="18756778" cy="1743862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148040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2150844" y="2878682"/>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258651" y="10694414"/>
            <a:ext cx="17248800" cy="2766058"/>
          </a:xfrm>
        </p:spPr>
        <p:txBody>
          <a:bodyPr anchor="b">
            <a:noAutofit/>
          </a:bodyPr>
          <a:lstStyle>
            <a:lvl1pPr marL="0" indent="0">
              <a:buNone/>
              <a:defRPr sz="10560" b="0">
                <a:solidFill>
                  <a:schemeClr val="accent2"/>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2789724" y="14045047"/>
            <a:ext cx="18717730" cy="1408799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3852681" y="10694414"/>
            <a:ext cx="17287848" cy="2766058"/>
          </a:xfrm>
        </p:spPr>
        <p:txBody>
          <a:bodyPr anchor="b">
            <a:noAutofit/>
          </a:bodyPr>
          <a:lstStyle>
            <a:lvl1pPr marL="0" indent="0">
              <a:buNone/>
              <a:defRPr sz="10560" b="0">
                <a:solidFill>
                  <a:schemeClr val="accent2"/>
                </a:solidFill>
              </a:defRPr>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383753" y="14045047"/>
            <a:ext cx="18756778" cy="1408799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3092202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2150844" y="2878682"/>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1411237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964984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2172703" y="24681470"/>
            <a:ext cx="39545794" cy="61185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2790492" y="25259021"/>
            <a:ext cx="16975800" cy="3309667"/>
          </a:xfrm>
        </p:spPr>
        <p:txBody>
          <a:bodyPr anchor="ctr"/>
          <a:lstStyle>
            <a:lvl1pPr algn="l">
              <a:defRPr sz="96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2142715" y="2885760"/>
            <a:ext cx="39553920" cy="20183040"/>
          </a:xfrm>
        </p:spPr>
        <p:txBody>
          <a:bodyPr anchor="ctr">
            <a:normAutofit/>
          </a:bodyPr>
          <a:lstStyle>
            <a:lvl1pPr>
              <a:defRPr sz="9600">
                <a:solidFill>
                  <a:schemeClr val="tx2"/>
                </a:solidFill>
              </a:defRPr>
            </a:lvl1pPr>
            <a:lvl2pPr>
              <a:defRPr sz="8640">
                <a:solidFill>
                  <a:schemeClr val="tx2"/>
                </a:solidFill>
              </a:defRPr>
            </a:lvl2pPr>
            <a:lvl3pPr>
              <a:defRPr sz="7680">
                <a:solidFill>
                  <a:schemeClr val="tx2"/>
                </a:solidFill>
              </a:defRPr>
            </a:lvl3pPr>
            <a:lvl4pPr>
              <a:defRPr sz="6720">
                <a:solidFill>
                  <a:schemeClr val="tx2"/>
                </a:solidFill>
              </a:defRPr>
            </a:lvl4pPr>
            <a:lvl5pPr>
              <a:defRPr sz="6720">
                <a:solidFill>
                  <a:schemeClr val="tx2"/>
                </a:solidFill>
              </a:defRPr>
            </a:lvl5pPr>
            <a:lvl6pPr>
              <a:defRPr sz="6720">
                <a:solidFill>
                  <a:schemeClr val="tx2"/>
                </a:solidFill>
              </a:defRPr>
            </a:lvl6pPr>
            <a:lvl7pPr>
              <a:defRPr sz="6720">
                <a:solidFill>
                  <a:schemeClr val="tx2"/>
                </a:solidFill>
              </a:defRPr>
            </a:lvl7pPr>
            <a:lvl8pPr>
              <a:defRPr sz="6720">
                <a:solidFill>
                  <a:schemeClr val="tx2"/>
                </a:solidFill>
              </a:defRPr>
            </a:lvl8pPr>
            <a:lvl9pPr>
              <a:defRPr sz="672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666964" y="25259018"/>
            <a:ext cx="20473570" cy="3309672"/>
          </a:xfrm>
        </p:spPr>
        <p:txBody>
          <a:bodyPr anchor="ctr">
            <a:normAutofit/>
          </a:bodyPr>
          <a:lstStyle>
            <a:lvl1pPr marL="0" indent="0" algn="r">
              <a:buNone/>
              <a:defRPr sz="5280">
                <a:solidFill>
                  <a:schemeClr val="bg1"/>
                </a:solidFill>
              </a:defRPr>
            </a:lvl1pPr>
            <a:lvl2pPr marL="2194560" indent="0">
              <a:buNone/>
              <a:defRPr sz="528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ECAA57DF-1C19-4726-AB84-014692BAD8F5}" type="datetimeFigureOut">
              <a:rPr lang="en-US" smtClean="0"/>
              <a:pPr/>
              <a:t>4/22/19</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620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89721" y="22528267"/>
            <a:ext cx="38350810" cy="2720342"/>
          </a:xfrm>
        </p:spPr>
        <p:txBody>
          <a:bodyPr anchor="b">
            <a:normAutofit/>
          </a:bodyPr>
          <a:lstStyle>
            <a:lvl1pPr algn="l">
              <a:defRPr sz="1152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150846" y="2878680"/>
            <a:ext cx="39545789" cy="17074810"/>
          </a:xfrm>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dirty="0"/>
              <a:t>Click icon to add picture</a:t>
            </a:r>
          </a:p>
        </p:txBody>
      </p:sp>
      <p:sp>
        <p:nvSpPr>
          <p:cNvPr id="4" name="Text Placeholder 3"/>
          <p:cNvSpPr>
            <a:spLocks noGrp="1"/>
          </p:cNvSpPr>
          <p:nvPr>
            <p:ph type="body" sz="half" idx="2"/>
          </p:nvPr>
        </p:nvSpPr>
        <p:spPr>
          <a:xfrm>
            <a:off x="2789721" y="25248607"/>
            <a:ext cx="38350810" cy="2873621"/>
          </a:xfrm>
        </p:spPr>
        <p:txBody>
          <a:bodyPr>
            <a:normAutofit/>
          </a:bodyPr>
          <a:lstStyle>
            <a:lvl1pPr marL="0" indent="0">
              <a:buNone/>
              <a:defRPr sz="576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1232794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2150844" y="2878682"/>
            <a:ext cx="39545794" cy="604237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AA57DF-1C19-4726-AB84-014692BAD8F5}" type="datetimeFigureOut">
              <a:rPr lang="en-US" smtClean="0"/>
              <a:pPr/>
              <a:t>4/22/19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504944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31821123" y="2878680"/>
            <a:ext cx="9875515" cy="2792136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31821123" y="3243483"/>
            <a:ext cx="7214990" cy="248787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89724" y="3243483"/>
            <a:ext cx="28426603" cy="2487875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32377224" y="28589455"/>
            <a:ext cx="4548826" cy="1752600"/>
          </a:xfrm>
        </p:spPr>
        <p:txBody>
          <a:bodyPr/>
          <a:lstStyle>
            <a:lvl1pPr>
              <a:defRPr>
                <a:solidFill>
                  <a:schemeClr val="accent1">
                    <a:lumMod val="75000"/>
                    <a:lumOff val="25000"/>
                  </a:schemeClr>
                </a:solidFill>
              </a:defRPr>
            </a:lvl1pPr>
          </a:lstStyle>
          <a:p>
            <a:fld id="{ECAA57DF-1C19-4726-AB84-014692BAD8F5}" type="datetimeFigureOut">
              <a:rPr lang="en-US" smtClean="0"/>
              <a:pPr/>
              <a:t>4/22/19</a:t>
            </a:fld>
            <a:endParaRPr lang="en-US" dirty="0"/>
          </a:p>
        </p:txBody>
      </p:sp>
      <p:sp>
        <p:nvSpPr>
          <p:cNvPr id="5" name="Footer Placeholder 4"/>
          <p:cNvSpPr>
            <a:spLocks noGrp="1"/>
          </p:cNvSpPr>
          <p:nvPr>
            <p:ph type="ftr" sz="quarter" idx="11"/>
          </p:nvPr>
        </p:nvSpPr>
        <p:spPr>
          <a:xfrm>
            <a:off x="2789724" y="28568690"/>
            <a:ext cx="28426603" cy="1752600"/>
          </a:xfrm>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565525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oster">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lIns="91430" tIns="45716" rIns="91430" bIns="45716" anchor="ctr"/>
          <a:lstStyle/>
          <a:p>
            <a:r>
              <a:rPr lang="en-US" dirty="0"/>
              <a:t>`</a:t>
            </a:r>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lIns="91430" tIns="45716" rIns="91430" bIns="45716" anchor="ctr"/>
          <a:lstStyle/>
          <a:p>
            <a:endParaRPr lang="en-US" dirty="0"/>
          </a:p>
        </p:txBody>
      </p:sp>
      <p:sp>
        <p:nvSpPr>
          <p:cNvPr id="6" name="Title 5"/>
          <p:cNvSpPr>
            <a:spLocks noGrp="1"/>
          </p:cNvSpPr>
          <p:nvPr userDrawn="1">
            <p:ph type="title"/>
          </p:nvPr>
        </p:nvSpPr>
        <p:spPr/>
        <p:txBody>
          <a:bodyPr/>
          <a:lstStyle/>
          <a:p>
            <a:r>
              <a:rPr lang="en-US"/>
              <a:t>Click to edit Master title style</a:t>
            </a:r>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userDrawn="1">
            <p:ph type="body" sz="quarter" idx="13" hasCustomPrompt="1"/>
          </p:nvPr>
        </p:nvSpPr>
        <p:spPr>
          <a:xfrm>
            <a:off x="1170432" y="6172200"/>
            <a:ext cx="13044367" cy="914400"/>
          </a:xfrm>
          <a:prstGeom prst="rect">
            <a:avLst/>
          </a:prstGeom>
          <a:solidFill>
            <a:schemeClr val="tx2"/>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19" name="Content Placeholder 17"/>
          <p:cNvSpPr>
            <a:spLocks noGrp="1"/>
          </p:cNvSpPr>
          <p:nvPr userDrawn="1">
            <p:ph sz="quarter" idx="24" hasCustomPrompt="1"/>
          </p:nvPr>
        </p:nvSpPr>
        <p:spPr>
          <a:xfrm>
            <a:off x="1174552" y="7086602"/>
            <a:ext cx="13048488" cy="6840825"/>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0" name="Content Placeholder 17"/>
          <p:cNvSpPr>
            <a:spLocks noGrp="1"/>
          </p:cNvSpPr>
          <p:nvPr userDrawn="1">
            <p:ph sz="quarter" idx="25" hasCustomPrompt="1"/>
          </p:nvPr>
        </p:nvSpPr>
        <p:spPr>
          <a:xfrm>
            <a:off x="1174552" y="15712439"/>
            <a:ext cx="13048488" cy="744017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1" name="Content Placeholder 17"/>
          <p:cNvSpPr>
            <a:spLocks noGrp="1"/>
          </p:cNvSpPr>
          <p:nvPr userDrawn="1">
            <p:ph sz="quarter" idx="26" hasCustomPrompt="1"/>
          </p:nvPr>
        </p:nvSpPr>
        <p:spPr>
          <a:xfrm>
            <a:off x="1174552" y="24216362"/>
            <a:ext cx="13048488" cy="7263385"/>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2" name="Content Placeholder 17"/>
          <p:cNvSpPr>
            <a:spLocks noGrp="1"/>
          </p:cNvSpPr>
          <p:nvPr userDrawn="1">
            <p:ph sz="quarter" idx="27" hasCustomPrompt="1"/>
          </p:nvPr>
        </p:nvSpPr>
        <p:spPr>
          <a:xfrm>
            <a:off x="15416784" y="7086601"/>
            <a:ext cx="13048488" cy="492612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userDrawn="1">
            <p:ph sz="quarter" idx="23" hasCustomPrompt="1"/>
          </p:nvPr>
        </p:nvSpPr>
        <p:spPr>
          <a:xfrm>
            <a:off x="15416784" y="12456478"/>
            <a:ext cx="13048488" cy="6172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57" name="Content Placeholder 17"/>
          <p:cNvSpPr>
            <a:spLocks noGrp="1"/>
          </p:cNvSpPr>
          <p:nvPr>
            <p:ph sz="quarter" idx="37" hasCustomPrompt="1"/>
          </p:nvPr>
        </p:nvSpPr>
        <p:spPr>
          <a:xfrm>
            <a:off x="15416784" y="19072430"/>
            <a:ext cx="13048488" cy="3918814"/>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5" name="Content Placeholder 17"/>
          <p:cNvSpPr>
            <a:spLocks noGrp="1"/>
          </p:cNvSpPr>
          <p:nvPr userDrawn="1">
            <p:ph sz="quarter" idx="30" hasCustomPrompt="1"/>
          </p:nvPr>
        </p:nvSpPr>
        <p:spPr>
          <a:xfrm>
            <a:off x="15416784" y="24216361"/>
            <a:ext cx="13048488" cy="726033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7" name="Content Placeholder 17"/>
          <p:cNvSpPr>
            <a:spLocks noGrp="1"/>
          </p:cNvSpPr>
          <p:nvPr userDrawn="1">
            <p:ph sz="quarter" idx="32" hasCustomPrompt="1"/>
          </p:nvPr>
        </p:nvSpPr>
        <p:spPr>
          <a:xfrm>
            <a:off x="29644848" y="7086600"/>
            <a:ext cx="13048488" cy="7315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userDrawn="1">
            <p:ph sz="quarter" idx="33" hasCustomPrompt="1"/>
          </p:nvPr>
        </p:nvSpPr>
        <p:spPr>
          <a:xfrm>
            <a:off x="29644848" y="15251886"/>
            <a:ext cx="13048488" cy="7315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30" name="Content Placeholder 17"/>
          <p:cNvSpPr>
            <a:spLocks noGrp="1"/>
          </p:cNvSpPr>
          <p:nvPr userDrawn="1">
            <p:ph sz="quarter" idx="35" hasCustomPrompt="1"/>
          </p:nvPr>
        </p:nvSpPr>
        <p:spPr>
          <a:xfrm>
            <a:off x="29644848" y="24216361"/>
            <a:ext cx="13048488" cy="726033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4302681"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291" tIns="45716" rIns="274291" bIns="45716"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59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7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0" name="Line 115"/>
          <p:cNvSpPr>
            <a:spLocks noChangeShapeType="1"/>
          </p:cNvSpPr>
          <p:nvPr userDrawn="1"/>
        </p:nvSpPr>
        <p:spPr bwMode="white">
          <a:xfrm>
            <a:off x="15387316"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
        <p:nvSpPr>
          <p:cNvPr id="3" name="Date Placeholder 2"/>
          <p:cNvSpPr>
            <a:spLocks noGrp="1"/>
          </p:cNvSpPr>
          <p:nvPr userDrawn="1">
            <p:ph type="dt" sz="half" idx="10"/>
          </p:nvPr>
        </p:nvSpPr>
        <p:spPr/>
        <p:txBody>
          <a:bodyPr/>
          <a:lstStyle/>
          <a:p>
            <a:fld id="{ECAA57DF-1C19-4726-AB84-014692BAD8F5}" type="datetimeFigureOut">
              <a:rPr lang="en-US" smtClean="0"/>
              <a:t>4/22/19</a:t>
            </a:fld>
            <a:endParaRPr lang="en-US" dirty="0"/>
          </a:p>
        </p:txBody>
      </p:sp>
      <p:sp>
        <p:nvSpPr>
          <p:cNvPr id="4" name="Footer Placeholder 3"/>
          <p:cNvSpPr>
            <a:spLocks noGrp="1"/>
          </p:cNvSpPr>
          <p:nvPr userDrawn="1">
            <p:ph type="ftr" sz="quarter" idx="11"/>
          </p:nvPr>
        </p:nvSpPr>
        <p:spPr/>
        <p:txBody>
          <a:bodyPr/>
          <a:lstStyle/>
          <a:p>
            <a:endParaRPr lang="en-US" dirty="0"/>
          </a:p>
        </p:txBody>
      </p:sp>
      <p:sp>
        <p:nvSpPr>
          <p:cNvPr id="5" name="Slide Number Placeholder 4"/>
          <p:cNvSpPr>
            <a:spLocks noGrp="1"/>
          </p:cNvSpPr>
          <p:nvPr userDrawn="1">
            <p:ph type="sldNum" sz="quarter" idx="12"/>
          </p:nvPr>
        </p:nvSpPr>
        <p:spPr/>
        <p:txBody>
          <a:bodyPr/>
          <a:lstStyle/>
          <a:p>
            <a:fld id="{91B4C631-C489-4C11-812F-2172FBEAE82B}" type="slidenum">
              <a:rPr lang="en-US" smtClean="0"/>
              <a:t>‹#›</a:t>
            </a:fld>
            <a:endParaRPr lang="en-US" dirty="0"/>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dirty="0"/>
          </a:p>
        </p:txBody>
      </p:sp>
    </p:spTree>
    <p:extLst>
      <p:ext uri="{BB962C8B-B14F-4D97-AF65-F5344CB8AC3E}">
        <p14:creationId xmlns:p14="http://schemas.microsoft.com/office/powerpoint/2010/main" val="3896085831"/>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89721" y="3299878"/>
            <a:ext cx="38350810" cy="5199979"/>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2789721" y="10694415"/>
            <a:ext cx="38350810" cy="1742781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684770" y="28589455"/>
            <a:ext cx="10241280" cy="1752600"/>
          </a:xfrm>
          <a:prstGeom prst="rect">
            <a:avLst/>
          </a:prstGeom>
        </p:spPr>
        <p:txBody>
          <a:bodyPr vert="horz" lIns="91440" tIns="45720" rIns="91440" bIns="45720" rtlCol="0" anchor="ctr"/>
          <a:lstStyle>
            <a:lvl1pPr algn="r">
              <a:defRPr sz="4320">
                <a:solidFill>
                  <a:schemeClr val="accent2"/>
                </a:solidFill>
              </a:defRPr>
            </a:lvl1pPr>
          </a:lstStyle>
          <a:p>
            <a:fld id="{ECAA57DF-1C19-4726-AB84-014692BAD8F5}" type="datetimeFigureOut">
              <a:rPr lang="en-US" smtClean="0"/>
              <a:pPr/>
              <a:t>4/22/19</a:t>
            </a:fld>
            <a:endParaRPr lang="en-US" dirty="0"/>
          </a:p>
        </p:txBody>
      </p:sp>
      <p:sp>
        <p:nvSpPr>
          <p:cNvPr id="5" name="Footer Placeholder 4"/>
          <p:cNvSpPr>
            <a:spLocks noGrp="1"/>
          </p:cNvSpPr>
          <p:nvPr>
            <p:ph type="ftr" sz="quarter" idx="3"/>
          </p:nvPr>
        </p:nvSpPr>
        <p:spPr>
          <a:xfrm>
            <a:off x="2789724" y="28568690"/>
            <a:ext cx="23378808" cy="1752600"/>
          </a:xfrm>
          <a:prstGeom prst="rect">
            <a:avLst/>
          </a:prstGeom>
        </p:spPr>
        <p:txBody>
          <a:bodyPr vert="horz" lIns="91440" tIns="45720" rIns="91440" bIns="45720" rtlCol="0" anchor="ctr"/>
          <a:lstStyle>
            <a:lvl1pPr algn="l">
              <a:defRPr sz="432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37442285" y="28589455"/>
            <a:ext cx="3698246" cy="1752600"/>
          </a:xfrm>
          <a:prstGeom prst="rect">
            <a:avLst/>
          </a:prstGeom>
        </p:spPr>
        <p:txBody>
          <a:bodyPr vert="horz" lIns="91440" tIns="45720" rIns="91440" bIns="45720" rtlCol="0" anchor="ctr"/>
          <a:lstStyle>
            <a:lvl1pPr algn="r">
              <a:defRPr sz="4320">
                <a:solidFill>
                  <a:schemeClr val="accent2"/>
                </a:solidFill>
              </a:defRPr>
            </a:lvl1pPr>
          </a:lstStyle>
          <a:p>
            <a:fld id="{91B4C631-C489-4C11-812F-2172FBEAE82B}" type="slidenum">
              <a:rPr lang="en-US" smtClean="0"/>
              <a:pPr/>
              <a:t>‹#›</a:t>
            </a:fld>
            <a:endParaRPr lang="en-US" dirty="0"/>
          </a:p>
        </p:txBody>
      </p:sp>
      <p:sp>
        <p:nvSpPr>
          <p:cNvPr id="9" name="Rectangle 8"/>
          <p:cNvSpPr/>
          <p:nvPr/>
        </p:nvSpPr>
        <p:spPr>
          <a:xfrm>
            <a:off x="2150839" y="2118360"/>
            <a:ext cx="13055563" cy="518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28684805" y="2118360"/>
            <a:ext cx="13011840" cy="5184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15439685" y="2118360"/>
            <a:ext cx="13011840" cy="5184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04">
            <a:extLst>
              <a:ext uri="{FF2B5EF4-FFF2-40B4-BE49-F238E27FC236}">
                <a16:creationId xmlns:a16="http://schemas.microsoft.com/office/drawing/2014/main" id="{BC61C178-6863-364D-9F49-5688BE82F0E7}"/>
              </a:ext>
            </a:extLst>
          </p:cNvPr>
          <p:cNvSpPr>
            <a:spLocks noChangeArrowheads="1"/>
          </p:cNvSpPr>
          <p:nvPr userDrawn="1"/>
        </p:nvSpPr>
        <p:spPr bwMode="auto">
          <a:xfrm flipH="1">
            <a:off x="685800" y="0"/>
            <a:ext cx="457200" cy="3886200"/>
          </a:xfrm>
          <a:prstGeom prst="rect">
            <a:avLst/>
          </a:prstGeom>
          <a:solidFill>
            <a:schemeClr val="accent2"/>
          </a:solidFill>
          <a:ln>
            <a:noFill/>
          </a:ln>
          <a:effectLst/>
        </p:spPr>
        <p:txBody>
          <a:bodyPr wrap="none" lIns="91430" tIns="45716" rIns="91430" bIns="45716" anchor="ctr"/>
          <a:lstStyle/>
          <a:p>
            <a:endParaRPr lang="en-US" dirty="0"/>
          </a:p>
        </p:txBody>
      </p:sp>
      <p:sp>
        <p:nvSpPr>
          <p:cNvPr id="13" name="Rectangle 12">
            <a:extLst>
              <a:ext uri="{FF2B5EF4-FFF2-40B4-BE49-F238E27FC236}">
                <a16:creationId xmlns:a16="http://schemas.microsoft.com/office/drawing/2014/main" id="{C00799B4-BA1F-1040-BD2C-72A744AA2440}"/>
              </a:ext>
            </a:extLst>
          </p:cNvPr>
          <p:cNvSpPr/>
          <p:nvPr userDrawn="1"/>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grpSp>
        <p:nvGrpSpPr>
          <p:cNvPr id="14" name="Group 13">
            <a:extLst>
              <a:ext uri="{FF2B5EF4-FFF2-40B4-BE49-F238E27FC236}">
                <a16:creationId xmlns:a16="http://schemas.microsoft.com/office/drawing/2014/main" id="{ADE85F00-2530-CD42-94C1-148EC08598E8}"/>
              </a:ext>
            </a:extLst>
          </p:cNvPr>
          <p:cNvGrpSpPr/>
          <p:nvPr userDrawn="1"/>
        </p:nvGrpSpPr>
        <p:grpSpPr bwMode="white">
          <a:xfrm>
            <a:off x="1143000" y="0"/>
            <a:ext cx="42748200" cy="5513832"/>
            <a:chOff x="1143000" y="0"/>
            <a:chExt cx="42748200" cy="5513832"/>
          </a:xfrm>
        </p:grpSpPr>
        <p:sp>
          <p:nvSpPr>
            <p:cNvPr id="15" name="Line 112">
              <a:extLst>
                <a:ext uri="{FF2B5EF4-FFF2-40B4-BE49-F238E27FC236}">
                  <a16:creationId xmlns:a16="http://schemas.microsoft.com/office/drawing/2014/main" id="{45D4CBF9-85B1-A045-A600-14026C097D4F}"/>
                </a:ext>
              </a:extLst>
            </p:cNvPr>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dirty="0"/>
            </a:p>
          </p:txBody>
        </p:sp>
        <p:sp>
          <p:nvSpPr>
            <p:cNvPr id="16" name="Line 115">
              <a:extLst>
                <a:ext uri="{FF2B5EF4-FFF2-40B4-BE49-F238E27FC236}">
                  <a16:creationId xmlns:a16="http://schemas.microsoft.com/office/drawing/2014/main" id="{543AA48A-6DD4-2A46-AC3B-361308A4BE57}"/>
                </a:ext>
              </a:extLst>
            </p:cNvPr>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dirty="0"/>
            </a:p>
          </p:txBody>
        </p:sp>
        <p:sp>
          <p:nvSpPr>
            <p:cNvPr id="17" name="Line 112">
              <a:extLst>
                <a:ext uri="{FF2B5EF4-FFF2-40B4-BE49-F238E27FC236}">
                  <a16:creationId xmlns:a16="http://schemas.microsoft.com/office/drawing/2014/main" id="{8A9F5858-9350-C04C-BF1C-D4274FDAE065}"/>
                </a:ext>
              </a:extLst>
            </p:cNvPr>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dirty="0"/>
            </a:p>
          </p:txBody>
        </p:sp>
      </p:grpSp>
    </p:spTree>
    <p:extLst>
      <p:ext uri="{BB962C8B-B14F-4D97-AF65-F5344CB8AC3E}">
        <p14:creationId xmlns:p14="http://schemas.microsoft.com/office/powerpoint/2010/main" val="202216556"/>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Lst>
  <p:txStyles>
    <p:titleStyle>
      <a:lvl1pPr algn="l" defTabSz="2194560" rtl="0" eaLnBrk="1" latinLnBrk="0" hangingPunct="1">
        <a:spcBef>
          <a:spcPct val="0"/>
        </a:spcBef>
        <a:buNone/>
        <a:defRPr sz="1344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468800" indent="-146880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8640" kern="1200">
          <a:solidFill>
            <a:schemeClr val="tx2"/>
          </a:solidFill>
          <a:latin typeface="+mn-lt"/>
          <a:ea typeface="+mn-ea"/>
          <a:cs typeface="+mn-cs"/>
        </a:defRPr>
      </a:lvl1pPr>
      <a:lvl2pPr marL="3024000" indent="-146880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7680" kern="1200">
          <a:solidFill>
            <a:schemeClr val="tx2"/>
          </a:solidFill>
          <a:latin typeface="+mn-lt"/>
          <a:ea typeface="+mn-ea"/>
          <a:cs typeface="+mn-cs"/>
        </a:defRPr>
      </a:lvl2pPr>
      <a:lvl3pPr marL="4320000" indent="-129600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6720" kern="1200">
          <a:solidFill>
            <a:schemeClr val="tx2"/>
          </a:solidFill>
          <a:latin typeface="+mn-lt"/>
          <a:ea typeface="+mn-ea"/>
          <a:cs typeface="+mn-cs"/>
        </a:defRPr>
      </a:lvl3pPr>
      <a:lvl4pPr marL="5961600" indent="-112320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4pPr>
      <a:lvl5pPr marL="7689600" indent="-112320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5pPr>
      <a:lvl6pPr marL="9120000" indent="-109728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6pPr>
      <a:lvl7pPr marL="10560000" indent="-109728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7pPr>
      <a:lvl8pPr marL="12000000" indent="-109728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8pPr>
      <a:lvl9pPr marL="13440000" indent="-1097280" algn="l" defTabSz="2194560" rtl="0" eaLnBrk="1" latinLnBrk="0" hangingPunct="1">
        <a:spcBef>
          <a:spcPct val="20000"/>
        </a:spcBef>
        <a:spcAft>
          <a:spcPts val="288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diagramData" Target="../diagrams/data1.xml"/><Relationship Id="rId13"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chart" Target="../charts/chart3.xml"/><Relationship Id="rId12"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chart" Target="../charts/chart2.xml"/><Relationship Id="rId11" Type="http://schemas.openxmlformats.org/officeDocument/2006/relationships/diagramColors" Target="../diagrams/colors1.xml"/><Relationship Id="rId5" Type="http://schemas.openxmlformats.org/officeDocument/2006/relationships/chart" Target="../charts/chart1.xml"/><Relationship Id="rId10" Type="http://schemas.openxmlformats.org/officeDocument/2006/relationships/diagramQuickStyle" Target="../diagrams/quickStyle1.xml"/><Relationship Id="rId4" Type="http://schemas.openxmlformats.org/officeDocument/2006/relationships/image" Target="../media/image2.emf"/><Relationship Id="rId9"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descr="Logo" title="Sample Picture"/>
          <p:cNvPicPr>
            <a:picLocks noChangeAspect="1"/>
          </p:cNvPicPr>
          <p:nvPr/>
        </p:nvPicPr>
        <p:blipFill>
          <a:blip r:embed="rId3"/>
          <a:stretch>
            <a:fillRect/>
          </a:stretch>
        </p:blipFill>
        <p:spPr>
          <a:xfrm>
            <a:off x="39389888" y="1066801"/>
            <a:ext cx="3273032" cy="2136563"/>
          </a:xfrm>
          <a:prstGeom prst="rect">
            <a:avLst/>
          </a:prstGeom>
        </p:spPr>
      </p:pic>
      <p:sp>
        <p:nvSpPr>
          <p:cNvPr id="20" name="Title 19"/>
          <p:cNvSpPr>
            <a:spLocks noGrp="1"/>
          </p:cNvSpPr>
          <p:nvPr>
            <p:ph type="title"/>
          </p:nvPr>
        </p:nvSpPr>
        <p:spPr>
          <a:xfrm>
            <a:off x="1756261" y="765683"/>
            <a:ext cx="36794522" cy="2514540"/>
          </a:xfrm>
        </p:spPr>
        <p:txBody>
          <a:bodyPr>
            <a:noAutofit/>
          </a:bodyPr>
          <a:lstStyle/>
          <a:p>
            <a:r>
              <a:rPr lang="en-US" sz="8000" dirty="0"/>
              <a:t>Positive and Negative Aspects of Youth Football Participation in Relation to Socio-Emotional Wellbeing: A Systematic Review</a:t>
            </a:r>
          </a:p>
        </p:txBody>
      </p:sp>
      <p:sp>
        <p:nvSpPr>
          <p:cNvPr id="5" name="Text Placeholder 4"/>
          <p:cNvSpPr>
            <a:spLocks noGrp="1"/>
          </p:cNvSpPr>
          <p:nvPr>
            <p:ph type="body" sz="quarter" idx="13"/>
          </p:nvPr>
        </p:nvSpPr>
        <p:spPr>
          <a:xfrm>
            <a:off x="1171034" y="5705224"/>
            <a:ext cx="13044367" cy="914400"/>
          </a:xfrm>
        </p:spPr>
        <p:txBody>
          <a:bodyPr/>
          <a:lstStyle/>
          <a:p>
            <a:r>
              <a:rPr lang="en-US" dirty="0"/>
              <a:t>Background</a:t>
            </a:r>
          </a:p>
        </p:txBody>
      </p:sp>
      <p:sp>
        <p:nvSpPr>
          <p:cNvPr id="25" name="Text Placeholder 6"/>
          <p:cNvSpPr>
            <a:spLocks noGrp="1"/>
          </p:cNvSpPr>
          <p:nvPr>
            <p:ph type="body" sz="quarter" idx="17"/>
          </p:nvPr>
        </p:nvSpPr>
        <p:spPr>
          <a:xfrm>
            <a:off x="15482097" y="19678530"/>
            <a:ext cx="13048488" cy="914400"/>
          </a:xfrm>
        </p:spPr>
        <p:txBody>
          <a:bodyPr/>
          <a:lstStyle/>
          <a:p>
            <a:r>
              <a:rPr lang="en-US" dirty="0"/>
              <a:t>Results</a:t>
            </a:r>
          </a:p>
        </p:txBody>
      </p:sp>
      <p:sp>
        <p:nvSpPr>
          <p:cNvPr id="10" name="Text Placeholder 9"/>
          <p:cNvSpPr>
            <a:spLocks noGrp="1"/>
          </p:cNvSpPr>
          <p:nvPr>
            <p:ph type="body" sz="quarter" idx="19"/>
          </p:nvPr>
        </p:nvSpPr>
        <p:spPr>
          <a:xfrm>
            <a:off x="1170432" y="18126035"/>
            <a:ext cx="13048488" cy="914400"/>
          </a:xfrm>
          <a:solidFill>
            <a:schemeClr val="accent1">
              <a:lumMod val="75000"/>
            </a:schemeClr>
          </a:solidFill>
        </p:spPr>
        <p:txBody>
          <a:bodyPr/>
          <a:lstStyle/>
          <a:p>
            <a:r>
              <a:rPr lang="en-US" dirty="0"/>
              <a:t>Methods</a:t>
            </a:r>
          </a:p>
        </p:txBody>
      </p:sp>
      <p:sp>
        <p:nvSpPr>
          <p:cNvPr id="12" name="Content Placeholder 11"/>
          <p:cNvSpPr>
            <a:spLocks noGrp="1"/>
          </p:cNvSpPr>
          <p:nvPr>
            <p:ph sz="quarter" idx="23"/>
          </p:nvPr>
        </p:nvSpPr>
        <p:spPr>
          <a:xfrm>
            <a:off x="1061541" y="6671903"/>
            <a:ext cx="12960763" cy="6473961"/>
          </a:xfrm>
        </p:spPr>
        <p:txBody>
          <a:bodyPr>
            <a:noAutofit/>
          </a:bodyPr>
          <a:lstStyle/>
          <a:p>
            <a:pPr marL="0" indent="0">
              <a:buNone/>
            </a:pPr>
            <a:r>
              <a:rPr lang="en-US" sz="3200" dirty="0"/>
              <a:t>• Currently, there is growing controversy surrounding football participation because of worry that participation may results in later-life impairment</a:t>
            </a:r>
          </a:p>
          <a:p>
            <a:pPr marL="0" indent="0">
              <a:buNone/>
            </a:pPr>
            <a:r>
              <a:rPr lang="en-US" sz="3200" dirty="0"/>
              <a:t>• Media reports on CTE, numbers across the nation dropping, NFL athletes retiring early– it is hard to know what is true and what is not </a:t>
            </a:r>
          </a:p>
          <a:p>
            <a:pPr marL="0" indent="0">
              <a:buNone/>
            </a:pPr>
            <a:r>
              <a:rPr lang="en-US" sz="3200" dirty="0"/>
              <a:t>• Youth football is of particular interest because this is where the numbers are highest across all levels of play [1]</a:t>
            </a:r>
          </a:p>
          <a:p>
            <a:pPr marL="0" indent="0">
              <a:buNone/>
            </a:pPr>
            <a:r>
              <a:rPr lang="en-US" sz="3200" dirty="0"/>
              <a:t>• It is argued that youth receive benefits by participating in football, especially in development of social and life skills– for example learning what it takes to “be a man” [2]</a:t>
            </a:r>
          </a:p>
        </p:txBody>
      </p:sp>
      <p:sp>
        <p:nvSpPr>
          <p:cNvPr id="21" name="Text Placeholder 20"/>
          <p:cNvSpPr>
            <a:spLocks noGrp="1"/>
          </p:cNvSpPr>
          <p:nvPr>
            <p:ph type="body" sz="quarter" idx="29"/>
          </p:nvPr>
        </p:nvSpPr>
        <p:spPr>
          <a:xfrm>
            <a:off x="889947" y="29355004"/>
            <a:ext cx="13048488" cy="914400"/>
          </a:xfrm>
        </p:spPr>
        <p:txBody>
          <a:bodyPr/>
          <a:lstStyle/>
          <a:p>
            <a:r>
              <a:rPr lang="en-US" dirty="0"/>
              <a:t>References</a:t>
            </a:r>
          </a:p>
        </p:txBody>
      </p:sp>
      <p:sp>
        <p:nvSpPr>
          <p:cNvPr id="23" name="Text Placeholder 22"/>
          <p:cNvSpPr>
            <a:spLocks noGrp="1"/>
          </p:cNvSpPr>
          <p:nvPr>
            <p:ph type="body" sz="quarter" idx="31"/>
          </p:nvPr>
        </p:nvSpPr>
        <p:spPr>
          <a:xfrm>
            <a:off x="29773526" y="5718389"/>
            <a:ext cx="13048488" cy="914400"/>
          </a:xfrm>
        </p:spPr>
        <p:txBody>
          <a:bodyPr/>
          <a:lstStyle/>
          <a:p>
            <a:r>
              <a:rPr lang="en-US" dirty="0"/>
              <a:t>Results cont. </a:t>
            </a:r>
          </a:p>
        </p:txBody>
      </p:sp>
      <p:pic>
        <p:nvPicPr>
          <p:cNvPr id="26" name="Picture 25">
            <a:extLst>
              <a:ext uri="{FF2B5EF4-FFF2-40B4-BE49-F238E27FC236}">
                <a16:creationId xmlns:a16="http://schemas.microsoft.com/office/drawing/2014/main" id="{5A76D886-A8FA-DA4B-815C-FDFA917DAE9E}"/>
              </a:ext>
            </a:extLst>
          </p:cNvPr>
          <p:cNvPicPr/>
          <p:nvPr/>
        </p:nvPicPr>
        <p:blipFill rotWithShape="1">
          <a:blip r:embed="rId4">
            <a:extLst>
              <a:ext uri="{28A0092B-C50C-407E-A947-70E740481C1C}">
                <a14:useLocalDpi xmlns:a14="http://schemas.microsoft.com/office/drawing/2010/main" val="0"/>
              </a:ext>
            </a:extLst>
          </a:blip>
          <a:srcRect l="6463" r="64123"/>
          <a:stretch/>
        </p:blipFill>
        <p:spPr bwMode="auto">
          <a:xfrm>
            <a:off x="37967183" y="735233"/>
            <a:ext cx="5924019" cy="2998568"/>
          </a:xfrm>
          <a:prstGeom prst="rect">
            <a:avLst/>
          </a:prstGeom>
          <a:solidFill>
            <a:schemeClr val="accent2">
              <a:lumMod val="60000"/>
              <a:lumOff val="40000"/>
            </a:schemeClr>
          </a:solidFill>
          <a:ln>
            <a:noFill/>
          </a:ln>
          <a:extLst>
            <a:ext uri="{53640926-AAD7-44d8-BBD7-CCE9431645EC}">
              <a14:shadowObscured xmlns:a14="http://schemas.microsoft.com/office/drawing/2010/main" xmlns=""/>
            </a:ext>
            <a:ext uri="{FAA26D3D-D897-4be2-8F04-BA451C77F1D7}">
              <ma14:placeholderFlag xmlns:ma14="http://schemas.microsoft.com/office/mac/drawingml/2011/main" xmlns=""/>
            </a:ext>
          </a:extLst>
        </p:spPr>
      </p:pic>
      <p:sp>
        <p:nvSpPr>
          <p:cNvPr id="28" name="Text Placeholder 6"/>
          <p:cNvSpPr txBox="1">
            <a:spLocks/>
          </p:cNvSpPr>
          <p:nvPr/>
        </p:nvSpPr>
        <p:spPr>
          <a:xfrm>
            <a:off x="1128021" y="12971567"/>
            <a:ext cx="13048488" cy="914400"/>
          </a:xfrm>
          <a:prstGeom prst="rect">
            <a:avLst/>
          </a:prstGeom>
          <a:solidFill>
            <a:schemeClr val="accent5"/>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Specific Aims </a:t>
            </a:r>
          </a:p>
        </p:txBody>
      </p:sp>
      <p:sp>
        <p:nvSpPr>
          <p:cNvPr id="7" name="TextBox 6"/>
          <p:cNvSpPr txBox="1"/>
          <p:nvPr/>
        </p:nvSpPr>
        <p:spPr>
          <a:xfrm>
            <a:off x="1455743" y="13774915"/>
            <a:ext cx="12292484" cy="4524315"/>
          </a:xfrm>
          <a:prstGeom prst="rect">
            <a:avLst/>
          </a:prstGeom>
          <a:noFill/>
        </p:spPr>
        <p:txBody>
          <a:bodyPr wrap="square" rtlCol="0">
            <a:spAutoFit/>
          </a:bodyPr>
          <a:lstStyle/>
          <a:p>
            <a:endParaRPr lang="en-US" sz="3200" dirty="0"/>
          </a:p>
          <a:p>
            <a:pPr marL="514350" indent="-514350">
              <a:buFont typeface="+mj-lt"/>
              <a:buAutoNum type="arabicPeriod"/>
            </a:pPr>
            <a:r>
              <a:rPr lang="en-US" sz="3200" dirty="0"/>
              <a:t>Are there positive and/or negative aspects to youth football participation in relation to socio-emotional wellbeing?</a:t>
            </a:r>
          </a:p>
          <a:p>
            <a:pPr marL="514350" indent="-514350">
              <a:buFont typeface="+mj-lt"/>
              <a:buAutoNum type="arabicPeriod"/>
            </a:pPr>
            <a:r>
              <a:rPr lang="en-US" sz="3200" dirty="0"/>
              <a:t>If there are different positive and negative aspects, what are they?</a:t>
            </a:r>
          </a:p>
          <a:p>
            <a:pPr marL="514350" indent="-514350">
              <a:buFont typeface="+mj-lt"/>
              <a:buAutoNum type="arabicPeriod"/>
            </a:pPr>
            <a:r>
              <a:rPr lang="en-US" sz="3200" dirty="0"/>
              <a:t>How do parents, coaches, and they football culture play into these positives and negatives?</a:t>
            </a:r>
          </a:p>
          <a:p>
            <a:pPr marL="514350" indent="-514350">
              <a:buFont typeface="+mj-lt"/>
              <a:buAutoNum type="arabicPeriod"/>
            </a:pPr>
            <a:r>
              <a:rPr lang="en-US" sz="3200" dirty="0"/>
              <a:t>Identify themes that relate to players’ socio-emotional wellbeing that present throughout the literature</a:t>
            </a:r>
          </a:p>
          <a:p>
            <a:pPr lvl="1"/>
            <a:r>
              <a:rPr lang="en-US" sz="3200" dirty="0"/>
              <a:t>		 </a:t>
            </a:r>
          </a:p>
        </p:txBody>
      </p:sp>
      <p:sp>
        <p:nvSpPr>
          <p:cNvPr id="72" name="Text Placeholder 20"/>
          <p:cNvSpPr txBox="1">
            <a:spLocks/>
          </p:cNvSpPr>
          <p:nvPr/>
        </p:nvSpPr>
        <p:spPr>
          <a:xfrm>
            <a:off x="29661218" y="14952340"/>
            <a:ext cx="13169492" cy="914400"/>
          </a:xfrm>
          <a:prstGeom prst="rect">
            <a:avLst/>
          </a:prstGeom>
          <a:solidFill>
            <a:schemeClr val="accent3"/>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Conclusions</a:t>
            </a:r>
          </a:p>
        </p:txBody>
      </p:sp>
      <p:sp>
        <p:nvSpPr>
          <p:cNvPr id="42" name="TextBox 41">
            <a:extLst>
              <a:ext uri="{FF2B5EF4-FFF2-40B4-BE49-F238E27FC236}">
                <a16:creationId xmlns:a16="http://schemas.microsoft.com/office/drawing/2014/main" id="{569F9882-70BB-014D-9406-96C38B90FD0A}"/>
              </a:ext>
            </a:extLst>
          </p:cNvPr>
          <p:cNvSpPr txBox="1"/>
          <p:nvPr/>
        </p:nvSpPr>
        <p:spPr>
          <a:xfrm>
            <a:off x="30058202" y="13762227"/>
            <a:ext cx="13015105" cy="1015663"/>
          </a:xfrm>
          <a:prstGeom prst="rect">
            <a:avLst/>
          </a:prstGeom>
          <a:noFill/>
        </p:spPr>
        <p:txBody>
          <a:bodyPr wrap="square" rtlCol="0">
            <a:spAutoFit/>
          </a:bodyPr>
          <a:lstStyle/>
          <a:p>
            <a:r>
              <a:rPr lang="en-US" sz="3000" b="1" dirty="0"/>
              <a:t>Figure 4</a:t>
            </a:r>
            <a:r>
              <a:rPr lang="en-US" sz="3000" dirty="0"/>
              <a:t>. Distribution of articles across themes and classified as “positive”, ”negative” and “uncategorized”</a:t>
            </a:r>
          </a:p>
        </p:txBody>
      </p:sp>
      <p:sp>
        <p:nvSpPr>
          <p:cNvPr id="14" name="TextBox 13">
            <a:extLst>
              <a:ext uri="{FF2B5EF4-FFF2-40B4-BE49-F238E27FC236}">
                <a16:creationId xmlns:a16="http://schemas.microsoft.com/office/drawing/2014/main" id="{6166A428-83AA-FC48-BB25-CD58F5D75E64}"/>
              </a:ext>
            </a:extLst>
          </p:cNvPr>
          <p:cNvSpPr txBox="1"/>
          <p:nvPr/>
        </p:nvSpPr>
        <p:spPr>
          <a:xfrm>
            <a:off x="1571625" y="4086225"/>
            <a:ext cx="10248768" cy="1246495"/>
          </a:xfrm>
          <a:prstGeom prst="rect">
            <a:avLst/>
          </a:prstGeom>
          <a:noFill/>
        </p:spPr>
        <p:txBody>
          <a:bodyPr wrap="none" rtlCol="0">
            <a:spAutoFit/>
          </a:bodyPr>
          <a:lstStyle/>
          <a:p>
            <a:r>
              <a:rPr lang="en-US" sz="4000" dirty="0"/>
              <a:t>Sarah Wildes, Dr. Amy Ramage, &amp; Dr. Erik Swartz</a:t>
            </a:r>
          </a:p>
          <a:p>
            <a:r>
              <a:rPr lang="en-US" sz="3500" dirty="0"/>
              <a:t>Communication Sciences and Disorders</a:t>
            </a:r>
          </a:p>
        </p:txBody>
      </p:sp>
      <p:graphicFrame>
        <p:nvGraphicFramePr>
          <p:cNvPr id="85" name="Content Placeholder 4">
            <a:extLst>
              <a:ext uri="{FF2B5EF4-FFF2-40B4-BE49-F238E27FC236}">
                <a16:creationId xmlns:a16="http://schemas.microsoft.com/office/drawing/2014/main" id="{4EB9EE79-33D1-EB49-91CC-FAC8320B04FC}"/>
              </a:ext>
            </a:extLst>
          </p:cNvPr>
          <p:cNvGraphicFramePr>
            <a:graphicFrameLocks/>
          </p:cNvGraphicFramePr>
          <p:nvPr>
            <p:extLst>
              <p:ext uri="{D42A27DB-BD31-4B8C-83A1-F6EECF244321}">
                <p14:modId xmlns:p14="http://schemas.microsoft.com/office/powerpoint/2010/main" val="2506011795"/>
              </p:ext>
            </p:extLst>
          </p:nvPr>
        </p:nvGraphicFramePr>
        <p:xfrm>
          <a:off x="1168467" y="19770934"/>
          <a:ext cx="6922282" cy="8784522"/>
        </p:xfrm>
        <a:graphic>
          <a:graphicData uri="http://schemas.openxmlformats.org/drawingml/2006/table">
            <a:tbl>
              <a:tblPr firstRow="1" bandRow="1">
                <a:tableStyleId>{5C22544A-7EE6-4342-B048-85BDC9FD1C3A}</a:tableStyleId>
              </a:tblPr>
              <a:tblGrid>
                <a:gridCol w="3461141">
                  <a:extLst>
                    <a:ext uri="{9D8B030D-6E8A-4147-A177-3AD203B41FA5}">
                      <a16:colId xmlns:a16="http://schemas.microsoft.com/office/drawing/2014/main" val="3509538228"/>
                    </a:ext>
                  </a:extLst>
                </a:gridCol>
                <a:gridCol w="3461141">
                  <a:extLst>
                    <a:ext uri="{9D8B030D-6E8A-4147-A177-3AD203B41FA5}">
                      <a16:colId xmlns:a16="http://schemas.microsoft.com/office/drawing/2014/main" val="2064160678"/>
                    </a:ext>
                  </a:extLst>
                </a:gridCol>
              </a:tblGrid>
              <a:tr h="491248">
                <a:tc>
                  <a:txBody>
                    <a:bodyPr/>
                    <a:lstStyle/>
                    <a:p>
                      <a:r>
                        <a:rPr lang="en-US" sz="3200" dirty="0"/>
                        <a:t>Concept</a:t>
                      </a:r>
                    </a:p>
                  </a:txBody>
                  <a:tcPr/>
                </a:tc>
                <a:tc>
                  <a:txBody>
                    <a:bodyPr/>
                    <a:lstStyle/>
                    <a:p>
                      <a:r>
                        <a:rPr lang="en-US" sz="3200" dirty="0"/>
                        <a:t>Terms Used</a:t>
                      </a:r>
                    </a:p>
                  </a:txBody>
                  <a:tcPr/>
                </a:tc>
                <a:extLst>
                  <a:ext uri="{0D108BD9-81ED-4DB2-BD59-A6C34878D82A}">
                    <a16:rowId xmlns:a16="http://schemas.microsoft.com/office/drawing/2014/main" val="2769703189"/>
                  </a:ext>
                </a:extLst>
              </a:tr>
              <a:tr h="1345593">
                <a:tc>
                  <a:txBody>
                    <a:bodyPr/>
                    <a:lstStyle/>
                    <a:p>
                      <a:r>
                        <a:rPr lang="en-US" sz="3200" dirty="0"/>
                        <a:t>Sport</a:t>
                      </a:r>
                    </a:p>
                  </a:txBody>
                  <a:tcPr/>
                </a:tc>
                <a:tc>
                  <a:txBody>
                    <a:bodyPr/>
                    <a:lstStyle/>
                    <a:p>
                      <a:r>
                        <a:rPr lang="en-US" sz="3200" dirty="0"/>
                        <a:t>(football OR “American football”)</a:t>
                      </a:r>
                    </a:p>
                  </a:txBody>
                  <a:tcPr/>
                </a:tc>
                <a:extLst>
                  <a:ext uri="{0D108BD9-81ED-4DB2-BD59-A6C34878D82A}">
                    <a16:rowId xmlns:a16="http://schemas.microsoft.com/office/drawing/2014/main" val="1603334021"/>
                  </a:ext>
                </a:extLst>
              </a:tr>
              <a:tr h="2199937">
                <a:tc>
                  <a:txBody>
                    <a:bodyPr/>
                    <a:lstStyle/>
                    <a:p>
                      <a:r>
                        <a:rPr lang="en-US" sz="3200" dirty="0"/>
                        <a:t>Population</a:t>
                      </a:r>
                    </a:p>
                  </a:txBody>
                  <a:tcPr/>
                </a:tc>
                <a:tc>
                  <a:txBody>
                    <a:bodyPr/>
                    <a:lstStyle/>
                    <a:p>
                      <a:r>
                        <a:rPr lang="en-US" sz="3200" dirty="0"/>
                        <a:t>AND (youth* OR adolescent* OR "young adult" OR teen* OR parent* OR coach*)</a:t>
                      </a:r>
                    </a:p>
                  </a:txBody>
                  <a:tcPr/>
                </a:tc>
                <a:extLst>
                  <a:ext uri="{0D108BD9-81ED-4DB2-BD59-A6C34878D82A}">
                    <a16:rowId xmlns:a16="http://schemas.microsoft.com/office/drawing/2014/main" val="2517892949"/>
                  </a:ext>
                </a:extLst>
              </a:tr>
              <a:tr h="3054282">
                <a:tc>
                  <a:txBody>
                    <a:bodyPr/>
                    <a:lstStyle/>
                    <a:p>
                      <a:r>
                        <a:rPr lang="en-US" sz="3200" dirty="0"/>
                        <a:t>Study Focus</a:t>
                      </a:r>
                    </a:p>
                  </a:txBody>
                  <a:tcPr/>
                </a:tc>
                <a:tc>
                  <a:txBody>
                    <a:bodyPr/>
                    <a:lstStyle/>
                    <a:p>
                      <a:r>
                        <a:rPr lang="en-US" sz="3200" dirty="0"/>
                        <a:t>AND (social* OR emotion* OR efficacy OR attitude OR percept* OR "mental health” OR pressure)</a:t>
                      </a:r>
                    </a:p>
                  </a:txBody>
                  <a:tcPr/>
                </a:tc>
                <a:extLst>
                  <a:ext uri="{0D108BD9-81ED-4DB2-BD59-A6C34878D82A}">
                    <a16:rowId xmlns:a16="http://schemas.microsoft.com/office/drawing/2014/main" val="3483771361"/>
                  </a:ext>
                </a:extLst>
              </a:tr>
              <a:tr h="918420">
                <a:tc>
                  <a:txBody>
                    <a:bodyPr/>
                    <a:lstStyle/>
                    <a:p>
                      <a:r>
                        <a:rPr lang="en-US" sz="3200" dirty="0"/>
                        <a:t>Exclusion</a:t>
                      </a:r>
                    </a:p>
                  </a:txBody>
                  <a:tcPr/>
                </a:tc>
                <a:tc>
                  <a:txBody>
                    <a:bodyPr/>
                    <a:lstStyle/>
                    <a:p>
                      <a:r>
                        <a:rPr lang="en-US" sz="3200" dirty="0"/>
                        <a:t>NOT (soccer OR rugby)</a:t>
                      </a:r>
                    </a:p>
                  </a:txBody>
                  <a:tcPr/>
                </a:tc>
                <a:extLst>
                  <a:ext uri="{0D108BD9-81ED-4DB2-BD59-A6C34878D82A}">
                    <a16:rowId xmlns:a16="http://schemas.microsoft.com/office/drawing/2014/main" val="1083938379"/>
                  </a:ext>
                </a:extLst>
              </a:tr>
            </a:tbl>
          </a:graphicData>
        </a:graphic>
      </p:graphicFrame>
      <p:graphicFrame>
        <p:nvGraphicFramePr>
          <p:cNvPr id="88" name="Content Placeholder 6">
            <a:extLst>
              <a:ext uri="{FF2B5EF4-FFF2-40B4-BE49-F238E27FC236}">
                <a16:creationId xmlns:a16="http://schemas.microsoft.com/office/drawing/2014/main" id="{8B5CCCC9-E673-ED40-BECC-C5A9B5BE72C8}"/>
              </a:ext>
            </a:extLst>
          </p:cNvPr>
          <p:cNvGraphicFramePr>
            <a:graphicFrameLocks/>
          </p:cNvGraphicFramePr>
          <p:nvPr>
            <p:extLst>
              <p:ext uri="{D42A27DB-BD31-4B8C-83A1-F6EECF244321}">
                <p14:modId xmlns:p14="http://schemas.microsoft.com/office/powerpoint/2010/main" val="1596899656"/>
              </p:ext>
            </p:extLst>
          </p:nvPr>
        </p:nvGraphicFramePr>
        <p:xfrm>
          <a:off x="8129910" y="19770934"/>
          <a:ext cx="5898865" cy="8784522"/>
        </p:xfrm>
        <a:graphic>
          <a:graphicData uri="http://schemas.openxmlformats.org/drawingml/2006/table">
            <a:tbl>
              <a:tblPr firstRow="1" bandRow="1">
                <a:tableStyleId>{5C22544A-7EE6-4342-B048-85BDC9FD1C3A}</a:tableStyleId>
              </a:tblPr>
              <a:tblGrid>
                <a:gridCol w="5898865">
                  <a:extLst>
                    <a:ext uri="{9D8B030D-6E8A-4147-A177-3AD203B41FA5}">
                      <a16:colId xmlns:a16="http://schemas.microsoft.com/office/drawing/2014/main" val="3675457347"/>
                    </a:ext>
                  </a:extLst>
                </a:gridCol>
              </a:tblGrid>
              <a:tr h="1109958">
                <a:tc>
                  <a:txBody>
                    <a:bodyPr/>
                    <a:lstStyle/>
                    <a:p>
                      <a:r>
                        <a:rPr lang="en-US" sz="3200" dirty="0"/>
                        <a:t>Topics resulting in a study being removed:</a:t>
                      </a:r>
                    </a:p>
                  </a:txBody>
                  <a:tcPr/>
                </a:tc>
                <a:extLst>
                  <a:ext uri="{0D108BD9-81ED-4DB2-BD59-A6C34878D82A}">
                    <a16:rowId xmlns:a16="http://schemas.microsoft.com/office/drawing/2014/main" val="2210177700"/>
                  </a:ext>
                </a:extLst>
              </a:tr>
              <a:tr h="602548">
                <a:tc>
                  <a:txBody>
                    <a:bodyPr/>
                    <a:lstStyle/>
                    <a:p>
                      <a:r>
                        <a:rPr lang="en-US" sz="3200" dirty="0"/>
                        <a:t>• duplicates</a:t>
                      </a:r>
                    </a:p>
                  </a:txBody>
                  <a:tcPr/>
                </a:tc>
                <a:extLst>
                  <a:ext uri="{0D108BD9-81ED-4DB2-BD59-A6C34878D82A}">
                    <a16:rowId xmlns:a16="http://schemas.microsoft.com/office/drawing/2014/main" val="112246095"/>
                  </a:ext>
                </a:extLst>
              </a:tr>
              <a:tr h="1617367">
                <a:tc>
                  <a:txBody>
                    <a:bodyPr/>
                    <a:lstStyle/>
                    <a:p>
                      <a:r>
                        <a:rPr lang="en-US" sz="3200" dirty="0"/>
                        <a:t>• not ”American” football (specific culture; other countries excluded)</a:t>
                      </a:r>
                    </a:p>
                  </a:txBody>
                  <a:tcPr/>
                </a:tc>
                <a:extLst>
                  <a:ext uri="{0D108BD9-81ED-4DB2-BD59-A6C34878D82A}">
                    <a16:rowId xmlns:a16="http://schemas.microsoft.com/office/drawing/2014/main" val="1063735161"/>
                  </a:ext>
                </a:extLst>
              </a:tr>
              <a:tr h="602548">
                <a:tc>
                  <a:txBody>
                    <a:bodyPr/>
                    <a:lstStyle/>
                    <a:p>
                      <a:r>
                        <a:rPr lang="en-US" sz="3200" dirty="0"/>
                        <a:t>• not written in English</a:t>
                      </a:r>
                    </a:p>
                  </a:txBody>
                  <a:tcPr/>
                </a:tc>
                <a:extLst>
                  <a:ext uri="{0D108BD9-81ED-4DB2-BD59-A6C34878D82A}">
                    <a16:rowId xmlns:a16="http://schemas.microsoft.com/office/drawing/2014/main" val="453733520"/>
                  </a:ext>
                </a:extLst>
              </a:tr>
              <a:tr h="1617367">
                <a:tc>
                  <a:txBody>
                    <a:bodyPr/>
                    <a:lstStyle/>
                    <a:p>
                      <a:r>
                        <a:rPr lang="en-US" sz="3200" dirty="0"/>
                        <a:t>• results did not address a component of socio-emotional wellbeing of athletes</a:t>
                      </a:r>
                    </a:p>
                  </a:txBody>
                  <a:tcPr/>
                </a:tc>
                <a:extLst>
                  <a:ext uri="{0D108BD9-81ED-4DB2-BD59-A6C34878D82A}">
                    <a16:rowId xmlns:a16="http://schemas.microsoft.com/office/drawing/2014/main" val="1807137360"/>
                  </a:ext>
                </a:extLst>
              </a:tr>
              <a:tr h="1617367">
                <a:tc>
                  <a:txBody>
                    <a:bodyPr/>
                    <a:lstStyle/>
                    <a:p>
                      <a:r>
                        <a:rPr lang="en-US" sz="3200" dirty="0"/>
                        <a:t>• studied populations outside of the youth, high school, or collegiate level</a:t>
                      </a:r>
                    </a:p>
                  </a:txBody>
                  <a:tcPr/>
                </a:tc>
                <a:extLst>
                  <a:ext uri="{0D108BD9-81ED-4DB2-BD59-A6C34878D82A}">
                    <a16:rowId xmlns:a16="http://schemas.microsoft.com/office/drawing/2014/main" val="1511238052"/>
                  </a:ext>
                </a:extLst>
              </a:tr>
              <a:tr h="1617367">
                <a:tc>
                  <a:txBody>
                    <a:bodyPr/>
                    <a:lstStyle/>
                    <a:p>
                      <a:r>
                        <a:rPr lang="en-US" sz="3200" dirty="0"/>
                        <a:t>• biased literature (essay, literature review that were not systematic, etc.)</a:t>
                      </a:r>
                    </a:p>
                  </a:txBody>
                  <a:tcPr/>
                </a:tc>
                <a:extLst>
                  <a:ext uri="{0D108BD9-81ED-4DB2-BD59-A6C34878D82A}">
                    <a16:rowId xmlns:a16="http://schemas.microsoft.com/office/drawing/2014/main" val="3404902906"/>
                  </a:ext>
                </a:extLst>
              </a:tr>
            </a:tbl>
          </a:graphicData>
        </a:graphic>
      </p:graphicFrame>
      <p:sp>
        <p:nvSpPr>
          <p:cNvPr id="18" name="TextBox 17">
            <a:extLst>
              <a:ext uri="{FF2B5EF4-FFF2-40B4-BE49-F238E27FC236}">
                <a16:creationId xmlns:a16="http://schemas.microsoft.com/office/drawing/2014/main" id="{5911D49C-6255-1841-989C-698F8A6BBD79}"/>
              </a:ext>
            </a:extLst>
          </p:cNvPr>
          <p:cNvSpPr txBox="1"/>
          <p:nvPr/>
        </p:nvSpPr>
        <p:spPr>
          <a:xfrm>
            <a:off x="1146059" y="19133880"/>
            <a:ext cx="3151825" cy="584775"/>
          </a:xfrm>
          <a:prstGeom prst="rect">
            <a:avLst/>
          </a:prstGeom>
          <a:noFill/>
        </p:spPr>
        <p:txBody>
          <a:bodyPr wrap="none" rtlCol="0">
            <a:spAutoFit/>
          </a:bodyPr>
          <a:lstStyle/>
          <a:p>
            <a:r>
              <a:rPr lang="en-US" sz="3200" dirty="0"/>
              <a:t>Inclusion Criteria:</a:t>
            </a:r>
          </a:p>
        </p:txBody>
      </p:sp>
      <p:sp>
        <p:nvSpPr>
          <p:cNvPr id="19" name="TextBox 18">
            <a:extLst>
              <a:ext uri="{FF2B5EF4-FFF2-40B4-BE49-F238E27FC236}">
                <a16:creationId xmlns:a16="http://schemas.microsoft.com/office/drawing/2014/main" id="{EEA755F4-6F11-9445-8076-F200CB2B91B3}"/>
              </a:ext>
            </a:extLst>
          </p:cNvPr>
          <p:cNvSpPr txBox="1"/>
          <p:nvPr/>
        </p:nvSpPr>
        <p:spPr>
          <a:xfrm>
            <a:off x="8139344" y="19114131"/>
            <a:ext cx="3254417" cy="584775"/>
          </a:xfrm>
          <a:prstGeom prst="rect">
            <a:avLst/>
          </a:prstGeom>
          <a:noFill/>
        </p:spPr>
        <p:txBody>
          <a:bodyPr wrap="none" rtlCol="0">
            <a:spAutoFit/>
          </a:bodyPr>
          <a:lstStyle/>
          <a:p>
            <a:r>
              <a:rPr lang="en-US" sz="3200" dirty="0"/>
              <a:t>Exclusion Criteria:</a:t>
            </a:r>
          </a:p>
        </p:txBody>
      </p:sp>
      <p:sp>
        <p:nvSpPr>
          <p:cNvPr id="32" name="Rectangle 31">
            <a:extLst>
              <a:ext uri="{FF2B5EF4-FFF2-40B4-BE49-F238E27FC236}">
                <a16:creationId xmlns:a16="http://schemas.microsoft.com/office/drawing/2014/main" id="{DCD3A484-1250-6749-AF14-FC5D771136C3}"/>
              </a:ext>
            </a:extLst>
          </p:cNvPr>
          <p:cNvSpPr/>
          <p:nvPr/>
        </p:nvSpPr>
        <p:spPr>
          <a:xfrm>
            <a:off x="14556149" y="22967833"/>
            <a:ext cx="1084777" cy="16638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a16="http://schemas.microsoft.com/office/drawing/2014/main" id="{9E337B47-45E1-B746-AA4C-A9F233B33A64}"/>
              </a:ext>
            </a:extLst>
          </p:cNvPr>
          <p:cNvSpPr txBox="1"/>
          <p:nvPr/>
        </p:nvSpPr>
        <p:spPr>
          <a:xfrm>
            <a:off x="15615356" y="18110936"/>
            <a:ext cx="12505449" cy="1477328"/>
          </a:xfrm>
          <a:prstGeom prst="rect">
            <a:avLst/>
          </a:prstGeom>
          <a:noFill/>
        </p:spPr>
        <p:txBody>
          <a:bodyPr wrap="square" rtlCol="0">
            <a:spAutoFit/>
          </a:bodyPr>
          <a:lstStyle/>
          <a:p>
            <a:r>
              <a:rPr lang="en-US" sz="3000" b="1" dirty="0"/>
              <a:t>Figure 1.</a:t>
            </a:r>
            <a:r>
              <a:rPr lang="en-US" sz="3000" dirty="0"/>
              <a:t> The flow chart above outlines the steps that were taken to sort through articles identified to the final studies that were included for qualitative synthesis</a:t>
            </a:r>
            <a:endParaRPr lang="en-US" sz="3000" b="1" dirty="0"/>
          </a:p>
        </p:txBody>
      </p:sp>
      <p:sp>
        <p:nvSpPr>
          <p:cNvPr id="36" name="TextBox 35">
            <a:extLst>
              <a:ext uri="{FF2B5EF4-FFF2-40B4-BE49-F238E27FC236}">
                <a16:creationId xmlns:a16="http://schemas.microsoft.com/office/drawing/2014/main" id="{D9B80E1E-8A5E-074D-AA92-2588AF210662}"/>
              </a:ext>
            </a:extLst>
          </p:cNvPr>
          <p:cNvSpPr txBox="1"/>
          <p:nvPr/>
        </p:nvSpPr>
        <p:spPr>
          <a:xfrm>
            <a:off x="15640926" y="29350501"/>
            <a:ext cx="12505449" cy="2400657"/>
          </a:xfrm>
          <a:prstGeom prst="rect">
            <a:avLst/>
          </a:prstGeom>
          <a:noFill/>
        </p:spPr>
        <p:txBody>
          <a:bodyPr wrap="square" rtlCol="0">
            <a:spAutoFit/>
          </a:bodyPr>
          <a:lstStyle/>
          <a:p>
            <a:r>
              <a:rPr lang="en-US" sz="3000" b="1" dirty="0"/>
              <a:t>Figure 2. </a:t>
            </a:r>
            <a:r>
              <a:rPr lang="en-US" sz="3000" dirty="0"/>
              <a:t>Classification of articles as “positive”, “negative”, and “uncategorized” (left).</a:t>
            </a:r>
          </a:p>
          <a:p>
            <a:r>
              <a:rPr lang="en-US" sz="3000" b="1" dirty="0"/>
              <a:t>Figure 3. </a:t>
            </a:r>
            <a:r>
              <a:rPr lang="en-US" sz="3000" dirty="0"/>
              <a:t>Distribution of articles across the identified themes (right).  MA= Moral Atmosphere, C= Concussion Knowledge, AI= Athlete Identity, SS/R= Social Support/Relationships, M= Masculinity, ES= Emotional Status</a:t>
            </a:r>
          </a:p>
        </p:txBody>
      </p:sp>
      <p:sp>
        <p:nvSpPr>
          <p:cNvPr id="45" name="Rectangle 44">
            <a:extLst>
              <a:ext uri="{FF2B5EF4-FFF2-40B4-BE49-F238E27FC236}">
                <a16:creationId xmlns:a16="http://schemas.microsoft.com/office/drawing/2014/main" id="{23916A6C-D5C2-CB4C-AA25-B6CFEFD466BB}"/>
              </a:ext>
            </a:extLst>
          </p:cNvPr>
          <p:cNvSpPr/>
          <p:nvPr/>
        </p:nvSpPr>
        <p:spPr>
          <a:xfrm>
            <a:off x="28626147" y="22903210"/>
            <a:ext cx="1488817" cy="15369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xtBox 45">
            <a:extLst>
              <a:ext uri="{FF2B5EF4-FFF2-40B4-BE49-F238E27FC236}">
                <a16:creationId xmlns:a16="http://schemas.microsoft.com/office/drawing/2014/main" id="{3DD6D028-6BD4-6845-A4B3-EB1BBF69B21A}"/>
              </a:ext>
            </a:extLst>
          </p:cNvPr>
          <p:cNvSpPr txBox="1"/>
          <p:nvPr/>
        </p:nvSpPr>
        <p:spPr>
          <a:xfrm>
            <a:off x="30110478" y="25555462"/>
            <a:ext cx="11477751" cy="1938992"/>
          </a:xfrm>
          <a:prstGeom prst="rect">
            <a:avLst/>
          </a:prstGeom>
          <a:noFill/>
        </p:spPr>
        <p:txBody>
          <a:bodyPr wrap="square" rtlCol="0">
            <a:spAutoFit/>
          </a:bodyPr>
          <a:lstStyle/>
          <a:p>
            <a:r>
              <a:rPr lang="en-US" sz="3000" b="1" dirty="0"/>
              <a:t>Figure 5. </a:t>
            </a:r>
            <a:r>
              <a:rPr lang="en-US" sz="3000" dirty="0"/>
              <a:t>Venn diagram illustrating the relationship between the themes. It is important to note that across the literature, there were overlaps of themes within studies, however there were no articles that encompassed all themes.</a:t>
            </a:r>
            <a:endParaRPr lang="en-US" sz="3000" b="1" dirty="0"/>
          </a:p>
        </p:txBody>
      </p:sp>
      <p:sp>
        <p:nvSpPr>
          <p:cNvPr id="48" name="Rectangle 47">
            <a:extLst>
              <a:ext uri="{FF2B5EF4-FFF2-40B4-BE49-F238E27FC236}">
                <a16:creationId xmlns:a16="http://schemas.microsoft.com/office/drawing/2014/main" id="{AFC30356-A815-9449-B0CA-2505BD68105E}"/>
              </a:ext>
            </a:extLst>
          </p:cNvPr>
          <p:cNvSpPr/>
          <p:nvPr/>
        </p:nvSpPr>
        <p:spPr>
          <a:xfrm>
            <a:off x="28708997" y="6061945"/>
            <a:ext cx="952221" cy="22547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CECC59D5-E90E-E144-98B3-B621FCDE5006}"/>
              </a:ext>
            </a:extLst>
          </p:cNvPr>
          <p:cNvSpPr/>
          <p:nvPr/>
        </p:nvSpPr>
        <p:spPr>
          <a:xfrm>
            <a:off x="496985" y="14715996"/>
            <a:ext cx="773471" cy="11507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CAD06B89-DD12-C042-A878-50462F354911}"/>
              </a:ext>
            </a:extLst>
          </p:cNvPr>
          <p:cNvSpPr/>
          <p:nvPr/>
        </p:nvSpPr>
        <p:spPr>
          <a:xfrm>
            <a:off x="27360" y="6061945"/>
            <a:ext cx="1100661" cy="12199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72BE902B-A8EA-A84C-BF93-CCBE423411B5}"/>
              </a:ext>
            </a:extLst>
          </p:cNvPr>
          <p:cNvSpPr/>
          <p:nvPr/>
        </p:nvSpPr>
        <p:spPr>
          <a:xfrm>
            <a:off x="355114" y="23247649"/>
            <a:ext cx="790945" cy="11041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0" name="Chart 39">
            <a:extLst>
              <a:ext uri="{FF2B5EF4-FFF2-40B4-BE49-F238E27FC236}">
                <a16:creationId xmlns:a16="http://schemas.microsoft.com/office/drawing/2014/main" id="{33FAB720-EA11-2D4E-809C-6CEB02701BAC}"/>
              </a:ext>
            </a:extLst>
          </p:cNvPr>
          <p:cNvGraphicFramePr>
            <a:graphicFrameLocks/>
          </p:cNvGraphicFramePr>
          <p:nvPr>
            <p:extLst>
              <p:ext uri="{D42A27DB-BD31-4B8C-83A1-F6EECF244321}">
                <p14:modId xmlns:p14="http://schemas.microsoft.com/office/powerpoint/2010/main" val="1315504913"/>
              </p:ext>
            </p:extLst>
          </p:nvPr>
        </p:nvGraphicFramePr>
        <p:xfrm>
          <a:off x="29784126" y="6783321"/>
          <a:ext cx="12923677" cy="712288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1" name="Chart 40">
            <a:extLst>
              <a:ext uri="{FF2B5EF4-FFF2-40B4-BE49-F238E27FC236}">
                <a16:creationId xmlns:a16="http://schemas.microsoft.com/office/drawing/2014/main" id="{C4FACA27-FEC5-C04D-A709-DAF20BE0FB6A}"/>
              </a:ext>
            </a:extLst>
          </p:cNvPr>
          <p:cNvGraphicFramePr>
            <a:graphicFrameLocks/>
          </p:cNvGraphicFramePr>
          <p:nvPr>
            <p:extLst>
              <p:ext uri="{D42A27DB-BD31-4B8C-83A1-F6EECF244321}">
                <p14:modId xmlns:p14="http://schemas.microsoft.com/office/powerpoint/2010/main" val="2957588710"/>
              </p:ext>
            </p:extLst>
          </p:nvPr>
        </p:nvGraphicFramePr>
        <p:xfrm>
          <a:off x="21803571" y="20847160"/>
          <a:ext cx="6815643" cy="785875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3" name="Chart 42">
            <a:extLst>
              <a:ext uri="{FF2B5EF4-FFF2-40B4-BE49-F238E27FC236}">
                <a16:creationId xmlns:a16="http://schemas.microsoft.com/office/drawing/2014/main" id="{F425D059-3CB8-FB4A-A12F-F9C7A2932142}"/>
              </a:ext>
            </a:extLst>
          </p:cNvPr>
          <p:cNvGraphicFramePr>
            <a:graphicFrameLocks/>
          </p:cNvGraphicFramePr>
          <p:nvPr>
            <p:extLst>
              <p:ext uri="{D42A27DB-BD31-4B8C-83A1-F6EECF244321}">
                <p14:modId xmlns:p14="http://schemas.microsoft.com/office/powerpoint/2010/main" val="3487652137"/>
              </p:ext>
            </p:extLst>
          </p:nvPr>
        </p:nvGraphicFramePr>
        <p:xfrm>
          <a:off x="15482097" y="21015654"/>
          <a:ext cx="6321474" cy="77161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7" name="Content Placeholder 3">
            <a:extLst>
              <a:ext uri="{FF2B5EF4-FFF2-40B4-BE49-F238E27FC236}">
                <a16:creationId xmlns:a16="http://schemas.microsoft.com/office/drawing/2014/main" id="{463C18AE-0EC4-E649-AC14-F7189AF1E28B}"/>
              </a:ext>
            </a:extLst>
          </p:cNvPr>
          <p:cNvGraphicFramePr>
            <a:graphicFrameLocks/>
          </p:cNvGraphicFramePr>
          <p:nvPr>
            <p:extLst>
              <p:ext uri="{D42A27DB-BD31-4B8C-83A1-F6EECF244321}">
                <p14:modId xmlns:p14="http://schemas.microsoft.com/office/powerpoint/2010/main" val="4042624375"/>
              </p:ext>
            </p:extLst>
          </p:nvPr>
        </p:nvGraphicFramePr>
        <p:xfrm>
          <a:off x="28989788" y="15752244"/>
          <a:ext cx="14083519" cy="1082781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a:extLst>
              <a:ext uri="{FF2B5EF4-FFF2-40B4-BE49-F238E27FC236}">
                <a16:creationId xmlns:a16="http://schemas.microsoft.com/office/drawing/2014/main" id="{195B6764-7FF0-E644-A91E-DF3707E96289}"/>
              </a:ext>
            </a:extLst>
          </p:cNvPr>
          <p:cNvSpPr txBox="1"/>
          <p:nvPr/>
        </p:nvSpPr>
        <p:spPr>
          <a:xfrm>
            <a:off x="889947" y="30540678"/>
            <a:ext cx="12702328" cy="1169551"/>
          </a:xfrm>
          <a:prstGeom prst="rect">
            <a:avLst/>
          </a:prstGeom>
          <a:noFill/>
        </p:spPr>
        <p:txBody>
          <a:bodyPr wrap="square" rtlCol="0">
            <a:spAutoFit/>
          </a:bodyPr>
          <a:lstStyle/>
          <a:p>
            <a:r>
              <a:rPr lang="en-US" sz="1400" dirty="0"/>
              <a:t>[1] Daniel, R. W., Rowson, S., &amp; Duma, S. M. (2014). Head Impact Exposure in Youth Football: Middle School Ages 12–14 Years. </a:t>
            </a:r>
            <a:r>
              <a:rPr lang="en-US" sz="1400" i="1" dirty="0"/>
              <a:t>Journal of Biomechanical Engineering,136</a:t>
            </a:r>
            <a:r>
              <a:rPr lang="en-US" sz="1400" dirty="0"/>
              <a:t>(9), 094501. doi:10.1115/1.4027872</a:t>
            </a:r>
          </a:p>
          <a:p>
            <a:r>
              <a:rPr lang="en-US" sz="1400" dirty="0"/>
              <a:t>[2] Steinfeldt, J. A., Foltz, B. D., Mungro, J., Speight, Q. L., Wong, J. Y., &amp; Blumberg, J. (2011). Masculinity Socialization in Sports: Influence of College Football Coaches. </a:t>
            </a:r>
            <a:r>
              <a:rPr lang="en-US" sz="1400" i="1" dirty="0"/>
              <a:t>Psychology of Men &amp; Masculinity,12</a:t>
            </a:r>
            <a:r>
              <a:rPr lang="en-US" sz="1400" dirty="0"/>
              <a:t>(3), 247-259. doi:10.1037/e613252010-001</a:t>
            </a:r>
          </a:p>
          <a:p>
            <a:r>
              <a:rPr lang="en-US" sz="1400" dirty="0"/>
              <a:t>[3] Scope of Practice in Speech-Language Pathology. (1970, January 01). Retrieved from https://www.asha.org/policy/sp2016-00343/</a:t>
            </a:r>
          </a:p>
        </p:txBody>
      </p:sp>
      <p:sp>
        <p:nvSpPr>
          <p:cNvPr id="51" name="Text Placeholder 6">
            <a:extLst>
              <a:ext uri="{FF2B5EF4-FFF2-40B4-BE49-F238E27FC236}">
                <a16:creationId xmlns:a16="http://schemas.microsoft.com/office/drawing/2014/main" id="{F33E09D7-CAF4-3446-9537-DE78226AA430}"/>
              </a:ext>
            </a:extLst>
          </p:cNvPr>
          <p:cNvSpPr txBox="1">
            <a:spLocks/>
          </p:cNvSpPr>
          <p:nvPr/>
        </p:nvSpPr>
        <p:spPr>
          <a:xfrm>
            <a:off x="30024819" y="27641056"/>
            <a:ext cx="13048488" cy="914400"/>
          </a:xfrm>
          <a:prstGeom prst="rect">
            <a:avLst/>
          </a:prstGeom>
          <a:solidFill>
            <a:schemeClr val="accent5"/>
          </a:solidFill>
        </p:spPr>
        <p:txBody>
          <a:bodyPr vert="horz" lIns="365721" tIns="45720" rIns="91440" bIns="45720" rtlCol="0" anchor="ctr">
            <a:noAutofit/>
          </a:bodyPr>
          <a:lstStyle>
            <a:lvl1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none" baseline="0">
                <a:solidFill>
                  <a:schemeClr val="bg1"/>
                </a:solidFill>
                <a:latin typeface="+mj-lt"/>
                <a:ea typeface="+mn-ea"/>
                <a:cs typeface="+mn-cs"/>
              </a:defRPr>
            </a:lvl1pPr>
            <a:lvl2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2pPr>
            <a:lvl3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3pPr>
            <a:lvl4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4pPr>
            <a:lvl5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5pPr>
            <a:lvl6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6pPr>
            <a:lvl7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7pPr>
            <a:lvl8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8pPr>
            <a:lvl9pPr marL="0" indent="0" algn="l" defTabSz="2194560" rtl="0" eaLnBrk="1" latinLnBrk="0" hangingPunct="1">
              <a:spcBef>
                <a:spcPts val="0"/>
              </a:spcBef>
              <a:spcAft>
                <a:spcPts val="2880"/>
              </a:spcAft>
              <a:buClr>
                <a:schemeClr val="accent2"/>
              </a:buClr>
              <a:buSzPct val="92000"/>
              <a:buFont typeface="Wingdings 2" panose="05020102010507070707" pitchFamily="18" charset="2"/>
              <a:buNone/>
              <a:defRPr sz="5900" kern="1200" cap="all" baseline="0">
                <a:solidFill>
                  <a:schemeClr val="bg1"/>
                </a:solidFill>
                <a:latin typeface="+mj-lt"/>
                <a:ea typeface="+mn-ea"/>
                <a:cs typeface="+mn-cs"/>
              </a:defRPr>
            </a:lvl9pPr>
          </a:lstStyle>
          <a:p>
            <a:r>
              <a:rPr lang="en-US" dirty="0"/>
              <a:t>Relevance </a:t>
            </a:r>
          </a:p>
        </p:txBody>
      </p:sp>
      <p:sp>
        <p:nvSpPr>
          <p:cNvPr id="11" name="TextBox 10">
            <a:extLst>
              <a:ext uri="{FF2B5EF4-FFF2-40B4-BE49-F238E27FC236}">
                <a16:creationId xmlns:a16="http://schemas.microsoft.com/office/drawing/2014/main" id="{3B05DCCC-0666-D34A-BAFF-2E2A7B96DBD2}"/>
              </a:ext>
            </a:extLst>
          </p:cNvPr>
          <p:cNvSpPr txBox="1"/>
          <p:nvPr/>
        </p:nvSpPr>
        <p:spPr>
          <a:xfrm>
            <a:off x="30058202" y="28702058"/>
            <a:ext cx="12962829" cy="3323987"/>
          </a:xfrm>
          <a:prstGeom prst="rect">
            <a:avLst/>
          </a:prstGeom>
          <a:noFill/>
        </p:spPr>
        <p:txBody>
          <a:bodyPr wrap="square" rtlCol="0">
            <a:spAutoFit/>
          </a:bodyPr>
          <a:lstStyle/>
          <a:p>
            <a:r>
              <a:rPr lang="en-US" sz="3000" dirty="0"/>
              <a:t>•ASHA Scope of Practice describes one role of an SLP being: “Educate parents of children involved in contact sports about the risk of concussion” [3]</a:t>
            </a:r>
          </a:p>
          <a:p>
            <a:r>
              <a:rPr lang="en-US" sz="3000" dirty="0"/>
              <a:t>•SLPs in schools are often times responsible for return-to-play (RTA) protocol- important to know what else the child may be experiencing</a:t>
            </a:r>
          </a:p>
          <a:p>
            <a:r>
              <a:rPr lang="en-US" sz="3000" dirty="0"/>
              <a:t>•It is important for all health professionals to give insight into all possible pros and cons of youth football participation, to give parents and players the ability to make well-informed, unbiased decisions. </a:t>
            </a:r>
          </a:p>
        </p:txBody>
      </p:sp>
      <p:sp>
        <p:nvSpPr>
          <p:cNvPr id="15" name="Text Placeholder 14">
            <a:extLst>
              <a:ext uri="{FF2B5EF4-FFF2-40B4-BE49-F238E27FC236}">
                <a16:creationId xmlns:a16="http://schemas.microsoft.com/office/drawing/2014/main" id="{90100D8E-432F-7A4A-83AC-2C0FD57A6D4F}"/>
              </a:ext>
            </a:extLst>
          </p:cNvPr>
          <p:cNvSpPr>
            <a:spLocks noGrp="1"/>
          </p:cNvSpPr>
          <p:nvPr>
            <p:ph type="body" sz="quarter" idx="21"/>
          </p:nvPr>
        </p:nvSpPr>
        <p:spPr>
          <a:xfrm>
            <a:off x="15458008" y="5718389"/>
            <a:ext cx="13048488" cy="914400"/>
          </a:xfrm>
        </p:spPr>
        <p:txBody>
          <a:bodyPr/>
          <a:lstStyle/>
          <a:p>
            <a:r>
              <a:rPr lang="en-US" dirty="0"/>
              <a:t>Methods cont.</a:t>
            </a:r>
          </a:p>
        </p:txBody>
      </p:sp>
      <p:sp>
        <p:nvSpPr>
          <p:cNvPr id="16" name="Rectangle 15">
            <a:extLst>
              <a:ext uri="{FF2B5EF4-FFF2-40B4-BE49-F238E27FC236}">
                <a16:creationId xmlns:a16="http://schemas.microsoft.com/office/drawing/2014/main" id="{04A25CFD-413C-D243-9E05-AB8182943107}"/>
              </a:ext>
            </a:extLst>
          </p:cNvPr>
          <p:cNvSpPr/>
          <p:nvPr/>
        </p:nvSpPr>
        <p:spPr>
          <a:xfrm>
            <a:off x="14552883" y="6158970"/>
            <a:ext cx="815752" cy="1280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2" name="Picture 21">
            <a:extLst>
              <a:ext uri="{FF2B5EF4-FFF2-40B4-BE49-F238E27FC236}">
                <a16:creationId xmlns:a16="http://schemas.microsoft.com/office/drawing/2014/main" id="{0EE3EBD9-E524-4343-9E81-455D5EDAEE6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470925" y="6709890"/>
            <a:ext cx="8772969" cy="11406934"/>
          </a:xfrm>
          <a:prstGeom prst="rect">
            <a:avLst/>
          </a:prstGeom>
        </p:spPr>
      </p:pic>
      <p:sp>
        <p:nvSpPr>
          <p:cNvPr id="2" name="Rectangle 1">
            <a:extLst>
              <a:ext uri="{FF2B5EF4-FFF2-40B4-BE49-F238E27FC236}">
                <a16:creationId xmlns:a16="http://schemas.microsoft.com/office/drawing/2014/main" id="{F7863390-29DA-7944-B71E-A63137887084}"/>
              </a:ext>
            </a:extLst>
          </p:cNvPr>
          <p:cNvSpPr/>
          <p:nvPr/>
        </p:nvSpPr>
        <p:spPr>
          <a:xfrm>
            <a:off x="27360" y="32149774"/>
            <a:ext cx="469625" cy="256562"/>
          </a:xfrm>
          <a:prstGeom prst="rect">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1669304</Value>
      <Value>1669444</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2013-01-21T07:49:00+00:00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TP104001056</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875885</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451A831-6165-46D3-80FA-B53FDB37F9E1}">
  <ds:schemaRefs>
    <ds:schemaRef ds:uri="http://schemas.microsoft.com/sharepoint/v3/contenttype/forms"/>
  </ds:schemaRefs>
</ds:datastoreItem>
</file>

<file path=customXml/itemProps2.xml><?xml version="1.0" encoding="utf-8"?>
<ds:datastoreItem xmlns:ds="http://schemas.openxmlformats.org/officeDocument/2006/customXml" ds:itemID="{4954187F-4593-4D03-9F49-10B17A3EBBE3}">
  <ds:schemaRefs>
    <ds:schemaRef ds:uri="http://schemas.microsoft.com/office/2006/metadata/properties"/>
    <ds:schemaRef ds:uri="http://schemas.microsoft.com/office/infopath/2007/PartnerControls"/>
    <ds:schemaRef ds:uri="4873beb7-5857-4685-be1f-d57550cc96cc"/>
  </ds:schemaRefs>
</ds:datastoreItem>
</file>

<file path=customXml/itemProps3.xml><?xml version="1.0" encoding="utf-8"?>
<ds:datastoreItem xmlns:ds="http://schemas.openxmlformats.org/officeDocument/2006/customXml" ds:itemID="{6B43430A-A2B4-485F-92F9-A6C228873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{9F0CFDF3-FED7-BC4B-BF1E-AB40FFA61647}tf10001123</Template>
  <TotalTime>0</TotalTime>
  <Words>703</Words>
  <Application>Microsoft Macintosh PowerPoint</Application>
  <PresentationFormat>Custom</PresentationFormat>
  <Paragraphs>74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 MT</vt:lpstr>
      <vt:lpstr>Wingdings 2</vt:lpstr>
      <vt:lpstr>Dividend</vt:lpstr>
      <vt:lpstr>Positive and Negative Aspects of Youth Football Participation in Relation to Socio-Emotional Wellbeing: A Systematic Review</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Microsoft Office User</dc:creator>
  <cp:lastModifiedBy/>
  <cp:revision>1</cp:revision>
  <dcterms:created xsi:type="dcterms:W3CDTF">2018-02-16T02:26:03Z</dcterms:created>
  <dcterms:modified xsi:type="dcterms:W3CDTF">2019-04-22T16:54:38Z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