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
  </p:notesMasterIdLst>
  <p:sldIdLst>
    <p:sldId id="257" r:id="rId2"/>
  </p:sldIdLst>
  <p:sldSz cx="43891200" cy="32918400"/>
  <p:notesSz cx="6858000" cy="9144000"/>
  <p:defaultTextStyle>
    <a:defPPr>
      <a:defRPr lang="en-US"/>
    </a:defPPr>
    <a:lvl1pPr marL="0" algn="l" defTabSz="4388777" rtl="0" eaLnBrk="1" latinLnBrk="0" hangingPunct="1">
      <a:defRPr sz="8640" kern="1200">
        <a:solidFill>
          <a:schemeClr val="tx1"/>
        </a:solidFill>
        <a:latin typeface="+mn-lt"/>
        <a:ea typeface="+mn-ea"/>
        <a:cs typeface="+mn-cs"/>
      </a:defRPr>
    </a:lvl1pPr>
    <a:lvl2pPr marL="2194389" algn="l" defTabSz="4388777" rtl="0" eaLnBrk="1" latinLnBrk="0" hangingPunct="1">
      <a:defRPr sz="8640" kern="1200">
        <a:solidFill>
          <a:schemeClr val="tx1"/>
        </a:solidFill>
        <a:latin typeface="+mn-lt"/>
        <a:ea typeface="+mn-ea"/>
        <a:cs typeface="+mn-cs"/>
      </a:defRPr>
    </a:lvl2pPr>
    <a:lvl3pPr marL="4388777" algn="l" defTabSz="4388777" rtl="0" eaLnBrk="1" latinLnBrk="0" hangingPunct="1">
      <a:defRPr sz="8640" kern="1200">
        <a:solidFill>
          <a:schemeClr val="tx1"/>
        </a:solidFill>
        <a:latin typeface="+mn-lt"/>
        <a:ea typeface="+mn-ea"/>
        <a:cs typeface="+mn-cs"/>
      </a:defRPr>
    </a:lvl3pPr>
    <a:lvl4pPr marL="6583167" algn="l" defTabSz="4388777" rtl="0" eaLnBrk="1" latinLnBrk="0" hangingPunct="1">
      <a:defRPr sz="8640" kern="1200">
        <a:solidFill>
          <a:schemeClr val="tx1"/>
        </a:solidFill>
        <a:latin typeface="+mn-lt"/>
        <a:ea typeface="+mn-ea"/>
        <a:cs typeface="+mn-cs"/>
      </a:defRPr>
    </a:lvl4pPr>
    <a:lvl5pPr marL="8777556" algn="l" defTabSz="4388777" rtl="0" eaLnBrk="1" latinLnBrk="0" hangingPunct="1">
      <a:defRPr sz="8640" kern="1200">
        <a:solidFill>
          <a:schemeClr val="tx1"/>
        </a:solidFill>
        <a:latin typeface="+mn-lt"/>
        <a:ea typeface="+mn-ea"/>
        <a:cs typeface="+mn-cs"/>
      </a:defRPr>
    </a:lvl5pPr>
    <a:lvl6pPr marL="10971944" algn="l" defTabSz="4388777" rtl="0" eaLnBrk="1" latinLnBrk="0" hangingPunct="1">
      <a:defRPr sz="8640" kern="1200">
        <a:solidFill>
          <a:schemeClr val="tx1"/>
        </a:solidFill>
        <a:latin typeface="+mn-lt"/>
        <a:ea typeface="+mn-ea"/>
        <a:cs typeface="+mn-cs"/>
      </a:defRPr>
    </a:lvl6pPr>
    <a:lvl7pPr marL="13166333" algn="l" defTabSz="4388777" rtl="0" eaLnBrk="1" latinLnBrk="0" hangingPunct="1">
      <a:defRPr sz="8640" kern="1200">
        <a:solidFill>
          <a:schemeClr val="tx1"/>
        </a:solidFill>
        <a:latin typeface="+mn-lt"/>
        <a:ea typeface="+mn-ea"/>
        <a:cs typeface="+mn-cs"/>
      </a:defRPr>
    </a:lvl7pPr>
    <a:lvl8pPr marL="15360723" algn="l" defTabSz="4388777" rtl="0" eaLnBrk="1" latinLnBrk="0" hangingPunct="1">
      <a:defRPr sz="8640" kern="1200">
        <a:solidFill>
          <a:schemeClr val="tx1"/>
        </a:solidFill>
        <a:latin typeface="+mn-lt"/>
        <a:ea typeface="+mn-ea"/>
        <a:cs typeface="+mn-cs"/>
      </a:defRPr>
    </a:lvl8pPr>
    <a:lvl9pPr marL="17555111" algn="l" defTabSz="4388777" rtl="0" eaLnBrk="1" latinLnBrk="0" hangingPunct="1">
      <a:defRPr sz="864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4"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8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270" autoAdjust="0"/>
    <p:restoredTop sz="86359" autoAdjust="0"/>
  </p:normalViewPr>
  <p:slideViewPr>
    <p:cSldViewPr>
      <p:cViewPr>
        <p:scale>
          <a:sx n="34" d="100"/>
          <a:sy n="34" d="100"/>
        </p:scale>
        <p:origin x="-4100" y="-2168"/>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Jessica\Documents\Functional%20Connectivity%20Bar%20Graphs%204.12.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Jessica\Documents\Functional%20Connectivity%20Bar%20Graphs%204.12.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24473174097515854"/>
          <c:y val="7.8378321667100723E-3"/>
        </c:manualLayout>
      </c:layout>
      <c:overlay val="0"/>
      <c:spPr>
        <a:noFill/>
        <a:ln>
          <a:noFill/>
        </a:ln>
        <a:effectLst/>
      </c:spPr>
      <c:txPr>
        <a:bodyPr rot="0" spcFirstLastPara="1" vertOverflow="ellipsis" vert="horz" wrap="square" anchor="ctr" anchorCtr="1"/>
        <a:lstStyle/>
        <a:p>
          <a:pPr>
            <a:defRPr sz="2800" b="1" i="0" u="none" strike="noStrike" kern="1200" spc="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autoTitleDeleted val="0"/>
    <c:plotArea>
      <c:layout/>
      <c:barChart>
        <c:barDir val="col"/>
        <c:grouping val="clustered"/>
        <c:varyColors val="0"/>
        <c:ser>
          <c:idx val="0"/>
          <c:order val="0"/>
          <c:tx>
            <c:strRef>
              <c:f>'Factor 3'!$N$4</c:f>
              <c:strCache>
                <c:ptCount val="1"/>
                <c:pt idx="0">
                  <c:v>laMTG-lAG</c:v>
                </c:pt>
              </c:strCache>
            </c:strRef>
          </c:tx>
          <c:spPr>
            <a:solidFill>
              <a:schemeClr val="accent1"/>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cat>
            <c:strRef>
              <c:f>'Factor 3'!$M$5:$M$6</c:f>
              <c:strCache>
                <c:ptCount val="2"/>
                <c:pt idx="0">
                  <c:v>Weak</c:v>
                </c:pt>
                <c:pt idx="1">
                  <c:v>Strong</c:v>
                </c:pt>
              </c:strCache>
            </c:strRef>
          </c:cat>
          <c:val>
            <c:numRef>
              <c:f>'Factor 3'!$N$5:$N$6</c:f>
              <c:numCache>
                <c:formatCode>General</c:formatCode>
                <c:ptCount val="2"/>
                <c:pt idx="0">
                  <c:v>-0.36067909090909089</c:v>
                </c:pt>
                <c:pt idx="1">
                  <c:v>0.36067727272727268</c:v>
                </c:pt>
              </c:numCache>
            </c:numRef>
          </c:val>
        </c:ser>
        <c:dLbls>
          <c:showLegendKey val="0"/>
          <c:showVal val="0"/>
          <c:showCatName val="0"/>
          <c:showSerName val="0"/>
          <c:showPercent val="0"/>
          <c:showBubbleSize val="0"/>
        </c:dLbls>
        <c:gapWidth val="219"/>
        <c:overlap val="-27"/>
        <c:axId val="633401408"/>
        <c:axId val="646410440"/>
      </c:barChart>
      <c:catAx>
        <c:axId val="6334014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646410440"/>
        <c:crosses val="autoZero"/>
        <c:auto val="1"/>
        <c:lblAlgn val="ctr"/>
        <c:lblOffset val="100"/>
        <c:noMultiLvlLbl val="0"/>
      </c:catAx>
      <c:valAx>
        <c:axId val="64641044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a:t>Factor</a:t>
                </a:r>
                <a:r>
                  <a:rPr lang="en-US" sz="1400" baseline="0"/>
                  <a:t> 3</a:t>
                </a:r>
                <a:endParaRPr lang="en-US" sz="1400"/>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6334014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2800" b="1" i="0" u="none" strike="noStrike" kern="1200" spc="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title>
    <c:autoTitleDeleted val="0"/>
    <c:plotArea>
      <c:layout/>
      <c:barChart>
        <c:barDir val="col"/>
        <c:grouping val="clustered"/>
        <c:varyColors val="0"/>
        <c:ser>
          <c:idx val="0"/>
          <c:order val="0"/>
          <c:tx>
            <c:strRef>
              <c:f>'Factor 3'!$J$4</c:f>
              <c:strCache>
                <c:ptCount val="1"/>
                <c:pt idx="0">
                  <c:v>laMTG-latFusi</c:v>
                </c:pt>
              </c:strCache>
            </c:strRef>
          </c:tx>
          <c:spPr>
            <a:solidFill>
              <a:schemeClr val="accent1"/>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cat>
            <c:strRef>
              <c:f>'Factor 3'!$I$5:$I$6</c:f>
              <c:strCache>
                <c:ptCount val="2"/>
                <c:pt idx="0">
                  <c:v>Weak</c:v>
                </c:pt>
                <c:pt idx="1">
                  <c:v>Strong</c:v>
                </c:pt>
              </c:strCache>
            </c:strRef>
          </c:cat>
          <c:val>
            <c:numRef>
              <c:f>'Factor 3'!$J$5:$J$6</c:f>
              <c:numCache>
                <c:formatCode>General</c:formatCode>
                <c:ptCount val="2"/>
                <c:pt idx="0">
                  <c:v>-0.31986692307692305</c:v>
                </c:pt>
                <c:pt idx="1">
                  <c:v>0.46202777777777787</c:v>
                </c:pt>
              </c:numCache>
            </c:numRef>
          </c:val>
        </c:ser>
        <c:dLbls>
          <c:showLegendKey val="0"/>
          <c:showVal val="0"/>
          <c:showCatName val="0"/>
          <c:showSerName val="0"/>
          <c:showPercent val="0"/>
          <c:showBubbleSize val="0"/>
        </c:dLbls>
        <c:gapWidth val="219"/>
        <c:overlap val="-27"/>
        <c:axId val="633283000"/>
        <c:axId val="646404560"/>
      </c:barChart>
      <c:catAx>
        <c:axId val="6332830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646404560"/>
        <c:crosses val="autoZero"/>
        <c:auto val="1"/>
        <c:lblAlgn val="ctr"/>
        <c:lblOffset val="100"/>
        <c:noMultiLvlLbl val="0"/>
      </c:catAx>
      <c:valAx>
        <c:axId val="64640456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a:t>Factor</a:t>
                </a:r>
                <a:r>
                  <a:rPr lang="en-US" sz="1400" baseline="0"/>
                  <a:t> 3</a:t>
                </a:r>
                <a:endParaRPr lang="en-US" sz="1400"/>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6332830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FE861C-486B-4E18-A0E9-A790238A915C}" type="datetimeFigureOut">
              <a:rPr lang="en-US" smtClean="0"/>
              <a:t>4/21/2019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811066-0135-4CAA-8AD4-89A97190AC00}" type="slidenum">
              <a:rPr lang="en-US" smtClean="0"/>
              <a:t>‹#›</a:t>
            </a:fld>
            <a:endParaRPr lang="en-US" dirty="0"/>
          </a:p>
        </p:txBody>
      </p:sp>
    </p:spTree>
    <p:extLst>
      <p:ext uri="{BB962C8B-B14F-4D97-AF65-F5344CB8AC3E}">
        <p14:creationId xmlns:p14="http://schemas.microsoft.com/office/powerpoint/2010/main" val="1444483657"/>
      </p:ext>
    </p:extLst>
  </p:cSld>
  <p:clrMap bg1="lt1" tx1="dk1" bg2="lt2" tx2="dk2" accent1="accent1" accent2="accent2" accent3="accent3" accent4="accent4" accent5="accent5" accent6="accent6" hlink="hlink" folHlink="folHlink"/>
  <p:notesStyle>
    <a:lvl1pPr marL="0" algn="l" defTabSz="4388777" rtl="0" eaLnBrk="1" latinLnBrk="0" hangingPunct="1">
      <a:defRPr sz="5760" kern="1200">
        <a:solidFill>
          <a:schemeClr val="tx1"/>
        </a:solidFill>
        <a:latin typeface="+mn-lt"/>
        <a:ea typeface="+mn-ea"/>
        <a:cs typeface="+mn-cs"/>
      </a:defRPr>
    </a:lvl1pPr>
    <a:lvl2pPr marL="2194389" algn="l" defTabSz="4388777" rtl="0" eaLnBrk="1" latinLnBrk="0" hangingPunct="1">
      <a:defRPr sz="5760" kern="1200">
        <a:solidFill>
          <a:schemeClr val="tx1"/>
        </a:solidFill>
        <a:latin typeface="+mn-lt"/>
        <a:ea typeface="+mn-ea"/>
        <a:cs typeface="+mn-cs"/>
      </a:defRPr>
    </a:lvl2pPr>
    <a:lvl3pPr marL="4388777" algn="l" defTabSz="4388777" rtl="0" eaLnBrk="1" latinLnBrk="0" hangingPunct="1">
      <a:defRPr sz="5760" kern="1200">
        <a:solidFill>
          <a:schemeClr val="tx1"/>
        </a:solidFill>
        <a:latin typeface="+mn-lt"/>
        <a:ea typeface="+mn-ea"/>
        <a:cs typeface="+mn-cs"/>
      </a:defRPr>
    </a:lvl3pPr>
    <a:lvl4pPr marL="6583167" algn="l" defTabSz="4388777" rtl="0" eaLnBrk="1" latinLnBrk="0" hangingPunct="1">
      <a:defRPr sz="5760" kern="1200">
        <a:solidFill>
          <a:schemeClr val="tx1"/>
        </a:solidFill>
        <a:latin typeface="+mn-lt"/>
        <a:ea typeface="+mn-ea"/>
        <a:cs typeface="+mn-cs"/>
      </a:defRPr>
    </a:lvl4pPr>
    <a:lvl5pPr marL="8777556" algn="l" defTabSz="4388777" rtl="0" eaLnBrk="1" latinLnBrk="0" hangingPunct="1">
      <a:defRPr sz="5760" kern="1200">
        <a:solidFill>
          <a:schemeClr val="tx1"/>
        </a:solidFill>
        <a:latin typeface="+mn-lt"/>
        <a:ea typeface="+mn-ea"/>
        <a:cs typeface="+mn-cs"/>
      </a:defRPr>
    </a:lvl5pPr>
    <a:lvl6pPr marL="10971944" algn="l" defTabSz="4388777" rtl="0" eaLnBrk="1" latinLnBrk="0" hangingPunct="1">
      <a:defRPr sz="5760" kern="1200">
        <a:solidFill>
          <a:schemeClr val="tx1"/>
        </a:solidFill>
        <a:latin typeface="+mn-lt"/>
        <a:ea typeface="+mn-ea"/>
        <a:cs typeface="+mn-cs"/>
      </a:defRPr>
    </a:lvl6pPr>
    <a:lvl7pPr marL="13166333" algn="l" defTabSz="4388777" rtl="0" eaLnBrk="1" latinLnBrk="0" hangingPunct="1">
      <a:defRPr sz="5760" kern="1200">
        <a:solidFill>
          <a:schemeClr val="tx1"/>
        </a:solidFill>
        <a:latin typeface="+mn-lt"/>
        <a:ea typeface="+mn-ea"/>
        <a:cs typeface="+mn-cs"/>
      </a:defRPr>
    </a:lvl7pPr>
    <a:lvl8pPr marL="15360723" algn="l" defTabSz="4388777" rtl="0" eaLnBrk="1" latinLnBrk="0" hangingPunct="1">
      <a:defRPr sz="5760" kern="1200">
        <a:solidFill>
          <a:schemeClr val="tx1"/>
        </a:solidFill>
        <a:latin typeface="+mn-lt"/>
        <a:ea typeface="+mn-ea"/>
        <a:cs typeface="+mn-cs"/>
      </a:defRPr>
    </a:lvl8pPr>
    <a:lvl9pPr marL="17555111" algn="l" defTabSz="4388777" rtl="0" eaLnBrk="1" latinLnBrk="0" hangingPunct="1">
      <a:defRPr sz="576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F811066-0135-4CAA-8AD4-89A97190AC00}" type="slidenum">
              <a:rPr lang="en-US" smtClean="0"/>
              <a:t>1</a:t>
            </a:fld>
            <a:endParaRPr lang="en-US" dirty="0"/>
          </a:p>
        </p:txBody>
      </p:sp>
    </p:spTree>
    <p:extLst>
      <p:ext uri="{BB962C8B-B14F-4D97-AF65-F5344CB8AC3E}">
        <p14:creationId xmlns:p14="http://schemas.microsoft.com/office/powerpoint/2010/main" val="3868332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4"/>
            <a:ext cx="37307520" cy="7056119"/>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365760" indent="0" algn="ctr">
              <a:buNone/>
              <a:defRPr>
                <a:solidFill>
                  <a:schemeClr val="tx1">
                    <a:tint val="75000"/>
                  </a:schemeClr>
                </a:solidFill>
              </a:defRPr>
            </a:lvl2pPr>
            <a:lvl3pPr marL="731520" indent="0" algn="ctr">
              <a:buNone/>
              <a:defRPr>
                <a:solidFill>
                  <a:schemeClr val="tx1">
                    <a:tint val="75000"/>
                  </a:schemeClr>
                </a:solidFill>
              </a:defRPr>
            </a:lvl3pPr>
            <a:lvl4pPr marL="1097280" indent="0" algn="ctr">
              <a:buNone/>
              <a:defRPr>
                <a:solidFill>
                  <a:schemeClr val="tx1">
                    <a:tint val="75000"/>
                  </a:schemeClr>
                </a:solidFill>
              </a:defRPr>
            </a:lvl4pPr>
            <a:lvl5pPr marL="1463040" indent="0" algn="ctr">
              <a:buNone/>
              <a:defRPr>
                <a:solidFill>
                  <a:schemeClr val="tx1">
                    <a:tint val="75000"/>
                  </a:schemeClr>
                </a:solidFill>
              </a:defRPr>
            </a:lvl5pPr>
            <a:lvl6pPr marL="1828800" indent="0" algn="ctr">
              <a:buNone/>
              <a:defRPr>
                <a:solidFill>
                  <a:schemeClr val="tx1">
                    <a:tint val="75000"/>
                  </a:schemeClr>
                </a:solidFill>
              </a:defRPr>
            </a:lvl6pPr>
            <a:lvl7pPr marL="2194560" indent="0" algn="ctr">
              <a:buNone/>
              <a:defRPr>
                <a:solidFill>
                  <a:schemeClr val="tx1">
                    <a:tint val="75000"/>
                  </a:schemeClr>
                </a:solidFill>
              </a:defRPr>
            </a:lvl7pPr>
            <a:lvl8pPr marL="2560320" indent="0" algn="ctr">
              <a:buNone/>
              <a:defRPr>
                <a:solidFill>
                  <a:schemeClr val="tx1">
                    <a:tint val="75000"/>
                  </a:schemeClr>
                </a:solidFill>
              </a:defRPr>
            </a:lvl8pPr>
            <a:lvl9pPr marL="292608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102BAB4-8B8D-41DD-85C7-81A0CA962007}" type="datetimeFigureOut">
              <a:rPr lang="en-US" smtClean="0"/>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044824F-EBE0-443F-8A8F-F64816AF04DC}"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02BAB4-8B8D-41DD-85C7-81A0CA962007}" type="datetimeFigureOut">
              <a:rPr lang="en-US" smtClean="0"/>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044824F-EBE0-443F-8A8F-F64816AF04DC}"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4" y="21153122"/>
            <a:ext cx="37307520" cy="6537960"/>
          </a:xfrm>
        </p:spPr>
        <p:txBody>
          <a:bodyPr anchor="t"/>
          <a:lstStyle>
            <a:lvl1pPr algn="l">
              <a:defRPr sz="3200" b="1" cap="all"/>
            </a:lvl1pPr>
          </a:lstStyle>
          <a:p>
            <a:r>
              <a:rPr lang="en-US"/>
              <a:t>Click to edit Master title style</a:t>
            </a:r>
          </a:p>
        </p:txBody>
      </p:sp>
      <p:sp>
        <p:nvSpPr>
          <p:cNvPr id="3" name="Text Placeholder 2"/>
          <p:cNvSpPr>
            <a:spLocks noGrp="1"/>
          </p:cNvSpPr>
          <p:nvPr>
            <p:ph type="body" idx="1"/>
          </p:nvPr>
        </p:nvSpPr>
        <p:spPr>
          <a:xfrm>
            <a:off x="3467104" y="13952225"/>
            <a:ext cx="37307520" cy="7200898"/>
          </a:xfrm>
        </p:spPr>
        <p:txBody>
          <a:bodyPr anchor="b"/>
          <a:lstStyle>
            <a:lvl1pPr marL="0" indent="0">
              <a:buNone/>
              <a:defRPr sz="1600">
                <a:solidFill>
                  <a:schemeClr val="tx1">
                    <a:tint val="75000"/>
                  </a:schemeClr>
                </a:solidFill>
              </a:defRPr>
            </a:lvl1pPr>
            <a:lvl2pPr marL="365760" indent="0">
              <a:buNone/>
              <a:defRPr sz="1440">
                <a:solidFill>
                  <a:schemeClr val="tx1">
                    <a:tint val="75000"/>
                  </a:schemeClr>
                </a:solidFill>
              </a:defRPr>
            </a:lvl2pPr>
            <a:lvl3pPr marL="731520" indent="0">
              <a:buNone/>
              <a:defRPr sz="1280">
                <a:solidFill>
                  <a:schemeClr val="tx1">
                    <a:tint val="75000"/>
                  </a:schemeClr>
                </a:solidFill>
              </a:defRPr>
            </a:lvl3pPr>
            <a:lvl4pPr marL="1097280" indent="0">
              <a:buNone/>
              <a:defRPr sz="1120">
                <a:solidFill>
                  <a:schemeClr val="tx1">
                    <a:tint val="75000"/>
                  </a:schemeClr>
                </a:solidFill>
              </a:defRPr>
            </a:lvl4pPr>
            <a:lvl5pPr marL="1463040" indent="0">
              <a:buNone/>
              <a:defRPr sz="1120">
                <a:solidFill>
                  <a:schemeClr val="tx1">
                    <a:tint val="75000"/>
                  </a:schemeClr>
                </a:solidFill>
              </a:defRPr>
            </a:lvl5pPr>
            <a:lvl6pPr marL="1828800" indent="0">
              <a:buNone/>
              <a:defRPr sz="1120">
                <a:solidFill>
                  <a:schemeClr val="tx1">
                    <a:tint val="75000"/>
                  </a:schemeClr>
                </a:solidFill>
              </a:defRPr>
            </a:lvl6pPr>
            <a:lvl7pPr marL="2194560" indent="0">
              <a:buNone/>
              <a:defRPr sz="1120">
                <a:solidFill>
                  <a:schemeClr val="tx1">
                    <a:tint val="75000"/>
                  </a:schemeClr>
                </a:solidFill>
              </a:defRPr>
            </a:lvl7pPr>
            <a:lvl8pPr marL="2560320" indent="0">
              <a:buNone/>
              <a:defRPr sz="1120">
                <a:solidFill>
                  <a:schemeClr val="tx1">
                    <a:tint val="75000"/>
                  </a:schemeClr>
                </a:solidFill>
              </a:defRPr>
            </a:lvl8pPr>
            <a:lvl9pPr marL="2926080" indent="0">
              <a:buNone/>
              <a:defRPr sz="11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02BAB4-8B8D-41DD-85C7-81A0CA962007}" type="datetimeFigureOut">
              <a:rPr lang="en-US" smtClean="0"/>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044824F-EBE0-443F-8A8F-F64816AF04DC}"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4560" y="7680964"/>
            <a:ext cx="19385280" cy="21724622"/>
          </a:xfrm>
        </p:spPr>
        <p:txBody>
          <a:bodyPr/>
          <a:lstStyle>
            <a:lvl1pPr>
              <a:defRPr sz="2240"/>
            </a:lvl1pPr>
            <a:lvl2pPr>
              <a:defRPr sz="1920"/>
            </a:lvl2pPr>
            <a:lvl3pPr>
              <a:defRPr sz="1600"/>
            </a:lvl3pPr>
            <a:lvl4pPr>
              <a:defRPr sz="1440"/>
            </a:lvl4pPr>
            <a:lvl5pPr>
              <a:defRPr sz="1440"/>
            </a:lvl5pPr>
            <a:lvl6pPr>
              <a:defRPr sz="1440"/>
            </a:lvl6pPr>
            <a:lvl7pPr>
              <a:defRPr sz="1440"/>
            </a:lvl7pPr>
            <a:lvl8pPr>
              <a:defRPr sz="1440"/>
            </a:lvl8pPr>
            <a:lvl9pPr>
              <a:defRPr sz="14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311360" y="7680964"/>
            <a:ext cx="19385280" cy="21724622"/>
          </a:xfrm>
        </p:spPr>
        <p:txBody>
          <a:bodyPr/>
          <a:lstStyle>
            <a:lvl1pPr>
              <a:defRPr sz="2240"/>
            </a:lvl1pPr>
            <a:lvl2pPr>
              <a:defRPr sz="1920"/>
            </a:lvl2pPr>
            <a:lvl3pPr>
              <a:defRPr sz="1600"/>
            </a:lvl3pPr>
            <a:lvl4pPr>
              <a:defRPr sz="1440"/>
            </a:lvl4pPr>
            <a:lvl5pPr>
              <a:defRPr sz="1440"/>
            </a:lvl5pPr>
            <a:lvl6pPr>
              <a:defRPr sz="1440"/>
            </a:lvl6pPr>
            <a:lvl7pPr>
              <a:defRPr sz="1440"/>
            </a:lvl7pPr>
            <a:lvl8pPr>
              <a:defRPr sz="1440"/>
            </a:lvl8pPr>
            <a:lvl9pPr>
              <a:defRPr sz="144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02BAB4-8B8D-41DD-85C7-81A0CA962007}" type="datetimeFigureOut">
              <a:rPr lang="en-US" smtClean="0"/>
              <a:t>4/21/2019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044824F-EBE0-443F-8A8F-F64816AF04DC}"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3"/>
            <a:ext cx="19392904" cy="3070857"/>
          </a:xfrm>
        </p:spPr>
        <p:txBody>
          <a:bodyPr anchor="b"/>
          <a:lstStyle>
            <a:lvl1pPr marL="0" indent="0">
              <a:buNone/>
              <a:defRPr sz="1920" b="1"/>
            </a:lvl1pPr>
            <a:lvl2pPr marL="365760" indent="0">
              <a:buNone/>
              <a:defRPr sz="1600" b="1"/>
            </a:lvl2pPr>
            <a:lvl3pPr marL="731520" indent="0">
              <a:buNone/>
              <a:defRPr sz="1440" b="1"/>
            </a:lvl3pPr>
            <a:lvl4pPr marL="1097280" indent="0">
              <a:buNone/>
              <a:defRPr sz="1280" b="1"/>
            </a:lvl4pPr>
            <a:lvl5pPr marL="1463040" indent="0">
              <a:buNone/>
              <a:defRPr sz="1280" b="1"/>
            </a:lvl5pPr>
            <a:lvl6pPr marL="1828800" indent="0">
              <a:buNone/>
              <a:defRPr sz="1280" b="1"/>
            </a:lvl6pPr>
            <a:lvl7pPr marL="2194560" indent="0">
              <a:buNone/>
              <a:defRPr sz="1280" b="1"/>
            </a:lvl7pPr>
            <a:lvl8pPr marL="2560320" indent="0">
              <a:buNone/>
              <a:defRPr sz="1280" b="1"/>
            </a:lvl8pPr>
            <a:lvl9pPr marL="2926080" indent="0">
              <a:buNone/>
              <a:defRPr sz="1280" b="1"/>
            </a:lvl9pPr>
          </a:lstStyle>
          <a:p>
            <a:pPr lvl="0"/>
            <a:r>
              <a:rPr lang="en-US"/>
              <a:t>Click to edit Master text styles</a:t>
            </a:r>
          </a:p>
        </p:txBody>
      </p:sp>
      <p:sp>
        <p:nvSpPr>
          <p:cNvPr id="4" name="Content Placeholder 3"/>
          <p:cNvSpPr>
            <a:spLocks noGrp="1"/>
          </p:cNvSpPr>
          <p:nvPr>
            <p:ph sz="half" idx="2"/>
          </p:nvPr>
        </p:nvSpPr>
        <p:spPr>
          <a:xfrm>
            <a:off x="2194560" y="10439400"/>
            <a:ext cx="19392904" cy="18966183"/>
          </a:xfrm>
        </p:spPr>
        <p:txBody>
          <a:bodyPr/>
          <a:lstStyle>
            <a:lvl1pPr>
              <a:defRPr sz="1920"/>
            </a:lvl1pPr>
            <a:lvl2pPr>
              <a:defRPr sz="1600"/>
            </a:lvl2pPr>
            <a:lvl3pPr>
              <a:defRPr sz="1440"/>
            </a:lvl3pPr>
            <a:lvl4pPr>
              <a:defRPr sz="1280"/>
            </a:lvl4pPr>
            <a:lvl5pPr>
              <a:defRPr sz="1280"/>
            </a:lvl5pPr>
            <a:lvl6pPr>
              <a:defRPr sz="1280"/>
            </a:lvl6pPr>
            <a:lvl7pPr>
              <a:defRPr sz="1280"/>
            </a:lvl7pPr>
            <a:lvl8pPr>
              <a:defRPr sz="1280"/>
            </a:lvl8pPr>
            <a:lvl9pPr>
              <a:defRPr sz="12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4" y="7368543"/>
            <a:ext cx="19400520" cy="3070857"/>
          </a:xfrm>
        </p:spPr>
        <p:txBody>
          <a:bodyPr anchor="b"/>
          <a:lstStyle>
            <a:lvl1pPr marL="0" indent="0">
              <a:buNone/>
              <a:defRPr sz="1920" b="1"/>
            </a:lvl1pPr>
            <a:lvl2pPr marL="365760" indent="0">
              <a:buNone/>
              <a:defRPr sz="1600" b="1"/>
            </a:lvl2pPr>
            <a:lvl3pPr marL="731520" indent="0">
              <a:buNone/>
              <a:defRPr sz="1440" b="1"/>
            </a:lvl3pPr>
            <a:lvl4pPr marL="1097280" indent="0">
              <a:buNone/>
              <a:defRPr sz="1280" b="1"/>
            </a:lvl4pPr>
            <a:lvl5pPr marL="1463040" indent="0">
              <a:buNone/>
              <a:defRPr sz="1280" b="1"/>
            </a:lvl5pPr>
            <a:lvl6pPr marL="1828800" indent="0">
              <a:buNone/>
              <a:defRPr sz="1280" b="1"/>
            </a:lvl6pPr>
            <a:lvl7pPr marL="2194560" indent="0">
              <a:buNone/>
              <a:defRPr sz="1280" b="1"/>
            </a:lvl7pPr>
            <a:lvl8pPr marL="2560320" indent="0">
              <a:buNone/>
              <a:defRPr sz="1280" b="1"/>
            </a:lvl8pPr>
            <a:lvl9pPr marL="2926080" indent="0">
              <a:buNone/>
              <a:defRPr sz="1280" b="1"/>
            </a:lvl9pPr>
          </a:lstStyle>
          <a:p>
            <a:pPr lvl="0"/>
            <a:r>
              <a:rPr lang="en-US"/>
              <a:t>Click to edit Master text styles</a:t>
            </a:r>
          </a:p>
        </p:txBody>
      </p:sp>
      <p:sp>
        <p:nvSpPr>
          <p:cNvPr id="6" name="Content Placeholder 5"/>
          <p:cNvSpPr>
            <a:spLocks noGrp="1"/>
          </p:cNvSpPr>
          <p:nvPr>
            <p:ph sz="quarter" idx="4"/>
          </p:nvPr>
        </p:nvSpPr>
        <p:spPr>
          <a:xfrm>
            <a:off x="22296124" y="10439400"/>
            <a:ext cx="19400520" cy="18966183"/>
          </a:xfrm>
        </p:spPr>
        <p:txBody>
          <a:bodyPr/>
          <a:lstStyle>
            <a:lvl1pPr>
              <a:defRPr sz="1920"/>
            </a:lvl1pPr>
            <a:lvl2pPr>
              <a:defRPr sz="1600"/>
            </a:lvl2pPr>
            <a:lvl3pPr>
              <a:defRPr sz="1440"/>
            </a:lvl3pPr>
            <a:lvl4pPr>
              <a:defRPr sz="1280"/>
            </a:lvl4pPr>
            <a:lvl5pPr>
              <a:defRPr sz="1280"/>
            </a:lvl5pPr>
            <a:lvl6pPr>
              <a:defRPr sz="1280"/>
            </a:lvl6pPr>
            <a:lvl7pPr>
              <a:defRPr sz="1280"/>
            </a:lvl7pPr>
            <a:lvl8pPr>
              <a:defRPr sz="1280"/>
            </a:lvl8pPr>
            <a:lvl9pPr>
              <a:defRPr sz="12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102BAB4-8B8D-41DD-85C7-81A0CA962007}" type="datetimeFigureOut">
              <a:rPr lang="en-US" smtClean="0"/>
              <a:t>4/21/2019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044824F-EBE0-443F-8A8F-F64816AF04DC}"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102BAB4-8B8D-41DD-85C7-81A0CA962007}" type="datetimeFigureOut">
              <a:rPr lang="en-US" smtClean="0"/>
              <a:t>4/21/2019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044824F-EBE0-443F-8A8F-F64816AF04DC}"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02BAB4-8B8D-41DD-85C7-81A0CA962007}" type="datetimeFigureOut">
              <a:rPr lang="en-US" smtClean="0"/>
              <a:t>4/21/2019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044824F-EBE0-443F-8A8F-F64816AF04DC}"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2" y="1310641"/>
            <a:ext cx="14439904" cy="5577840"/>
          </a:xfrm>
        </p:spPr>
        <p:txBody>
          <a:bodyPr anchor="b"/>
          <a:lstStyle>
            <a:lvl1pPr algn="l">
              <a:defRPr sz="16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p:spPr>
        <p:txBody>
          <a:bodyPr/>
          <a:lstStyle>
            <a:lvl1pPr>
              <a:defRPr sz="2560"/>
            </a:lvl1pPr>
            <a:lvl2pPr>
              <a:defRPr sz="2240"/>
            </a:lvl2pPr>
            <a:lvl3pPr>
              <a:defRPr sz="192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2" y="6888483"/>
            <a:ext cx="14439904" cy="22517102"/>
          </a:xfrm>
        </p:spPr>
        <p:txBody>
          <a:bodyPr/>
          <a:lstStyle>
            <a:lvl1pPr marL="0" indent="0">
              <a:buNone/>
              <a:defRPr sz="1120"/>
            </a:lvl1pPr>
            <a:lvl2pPr marL="365760" indent="0">
              <a:buNone/>
              <a:defRPr sz="960"/>
            </a:lvl2pPr>
            <a:lvl3pPr marL="731520" indent="0">
              <a:buNone/>
              <a:defRPr sz="800"/>
            </a:lvl3pPr>
            <a:lvl4pPr marL="1097280" indent="0">
              <a:buNone/>
              <a:defRPr sz="720"/>
            </a:lvl4pPr>
            <a:lvl5pPr marL="1463040" indent="0">
              <a:buNone/>
              <a:defRPr sz="720"/>
            </a:lvl5pPr>
            <a:lvl6pPr marL="1828800" indent="0">
              <a:buNone/>
              <a:defRPr sz="720"/>
            </a:lvl6pPr>
            <a:lvl7pPr marL="2194560" indent="0">
              <a:buNone/>
              <a:defRPr sz="720"/>
            </a:lvl7pPr>
            <a:lvl8pPr marL="2560320" indent="0">
              <a:buNone/>
              <a:defRPr sz="720"/>
            </a:lvl8pPr>
            <a:lvl9pPr marL="2926080" indent="0">
              <a:buNone/>
              <a:defRPr sz="720"/>
            </a:lvl9pPr>
          </a:lstStyle>
          <a:p>
            <a:pPr lvl="0"/>
            <a:r>
              <a:rPr lang="en-US"/>
              <a:t>Click to edit Master text styles</a:t>
            </a:r>
          </a:p>
        </p:txBody>
      </p:sp>
      <p:sp>
        <p:nvSpPr>
          <p:cNvPr id="5" name="Date Placeholder 4"/>
          <p:cNvSpPr>
            <a:spLocks noGrp="1"/>
          </p:cNvSpPr>
          <p:nvPr>
            <p:ph type="dt" sz="half" idx="10"/>
          </p:nvPr>
        </p:nvSpPr>
        <p:spPr/>
        <p:txBody>
          <a:bodyPr/>
          <a:lstStyle/>
          <a:p>
            <a:fld id="{8102BAB4-8B8D-41DD-85C7-81A0CA962007}" type="datetimeFigureOut">
              <a:rPr lang="en-US" smtClean="0"/>
              <a:t>4/21/2019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044824F-EBE0-443F-8A8F-F64816AF04DC}"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4" y="23042881"/>
            <a:ext cx="26334720" cy="2720342"/>
          </a:xfrm>
        </p:spPr>
        <p:txBody>
          <a:bodyPr anchor="b"/>
          <a:lstStyle>
            <a:lvl1pPr algn="l">
              <a:defRPr sz="1600" b="1"/>
            </a:lvl1pPr>
          </a:lstStyle>
          <a:p>
            <a:r>
              <a:rPr lang="en-US"/>
              <a:t>Click to edit Master title style</a:t>
            </a:r>
          </a:p>
        </p:txBody>
      </p:sp>
      <p:sp>
        <p:nvSpPr>
          <p:cNvPr id="3" name="Picture Placeholder 2"/>
          <p:cNvSpPr>
            <a:spLocks noGrp="1"/>
          </p:cNvSpPr>
          <p:nvPr>
            <p:ph type="pic" idx="1"/>
          </p:nvPr>
        </p:nvSpPr>
        <p:spPr>
          <a:xfrm>
            <a:off x="8602984" y="2941319"/>
            <a:ext cx="26334720" cy="19751040"/>
          </a:xfrm>
        </p:spPr>
        <p:txBody>
          <a:bodyPr/>
          <a:lstStyle>
            <a:lvl1pPr marL="0" indent="0">
              <a:buNone/>
              <a:defRPr sz="2560"/>
            </a:lvl1pPr>
            <a:lvl2pPr marL="365760" indent="0">
              <a:buNone/>
              <a:defRPr sz="2240"/>
            </a:lvl2pPr>
            <a:lvl3pPr marL="731520" indent="0">
              <a:buNone/>
              <a:defRPr sz="1920"/>
            </a:lvl3pPr>
            <a:lvl4pPr marL="1097280" indent="0">
              <a:buNone/>
              <a:defRPr sz="1600"/>
            </a:lvl4pPr>
            <a:lvl5pPr marL="1463040" indent="0">
              <a:buNone/>
              <a:defRPr sz="1600"/>
            </a:lvl5pPr>
            <a:lvl6pPr marL="1828800" indent="0">
              <a:buNone/>
              <a:defRPr sz="1600"/>
            </a:lvl6pPr>
            <a:lvl7pPr marL="2194560" indent="0">
              <a:buNone/>
              <a:defRPr sz="1600"/>
            </a:lvl7pPr>
            <a:lvl8pPr marL="2560320" indent="0">
              <a:buNone/>
              <a:defRPr sz="1600"/>
            </a:lvl8pPr>
            <a:lvl9pPr marL="2926080" indent="0">
              <a:buNone/>
              <a:defRPr sz="1600"/>
            </a:lvl9pPr>
          </a:lstStyle>
          <a:p>
            <a:endParaRPr lang="en-US" dirty="0"/>
          </a:p>
        </p:txBody>
      </p:sp>
      <p:sp>
        <p:nvSpPr>
          <p:cNvPr id="4" name="Text Placeholder 3"/>
          <p:cNvSpPr>
            <a:spLocks noGrp="1"/>
          </p:cNvSpPr>
          <p:nvPr>
            <p:ph type="body" sz="half" idx="2"/>
          </p:nvPr>
        </p:nvSpPr>
        <p:spPr>
          <a:xfrm>
            <a:off x="8602984" y="25763223"/>
            <a:ext cx="26334720" cy="3863338"/>
          </a:xfrm>
        </p:spPr>
        <p:txBody>
          <a:bodyPr/>
          <a:lstStyle>
            <a:lvl1pPr marL="0" indent="0">
              <a:buNone/>
              <a:defRPr sz="1120"/>
            </a:lvl1pPr>
            <a:lvl2pPr marL="365760" indent="0">
              <a:buNone/>
              <a:defRPr sz="960"/>
            </a:lvl2pPr>
            <a:lvl3pPr marL="731520" indent="0">
              <a:buNone/>
              <a:defRPr sz="800"/>
            </a:lvl3pPr>
            <a:lvl4pPr marL="1097280" indent="0">
              <a:buNone/>
              <a:defRPr sz="720"/>
            </a:lvl4pPr>
            <a:lvl5pPr marL="1463040" indent="0">
              <a:buNone/>
              <a:defRPr sz="720"/>
            </a:lvl5pPr>
            <a:lvl6pPr marL="1828800" indent="0">
              <a:buNone/>
              <a:defRPr sz="720"/>
            </a:lvl6pPr>
            <a:lvl7pPr marL="2194560" indent="0">
              <a:buNone/>
              <a:defRPr sz="720"/>
            </a:lvl7pPr>
            <a:lvl8pPr marL="2560320" indent="0">
              <a:buNone/>
              <a:defRPr sz="720"/>
            </a:lvl8pPr>
            <a:lvl9pPr marL="2926080" indent="0">
              <a:buNone/>
              <a:defRPr sz="720"/>
            </a:lvl9pPr>
          </a:lstStyle>
          <a:p>
            <a:pPr lvl="0"/>
            <a:r>
              <a:rPr lang="en-US"/>
              <a:t>Click to edit Master text styles</a:t>
            </a:r>
          </a:p>
        </p:txBody>
      </p:sp>
      <p:sp>
        <p:nvSpPr>
          <p:cNvPr id="5" name="Date Placeholder 4"/>
          <p:cNvSpPr>
            <a:spLocks noGrp="1"/>
          </p:cNvSpPr>
          <p:nvPr>
            <p:ph type="dt" sz="half" idx="10"/>
          </p:nvPr>
        </p:nvSpPr>
        <p:spPr/>
        <p:txBody>
          <a:bodyPr/>
          <a:lstStyle/>
          <a:p>
            <a:fld id="{8102BAB4-8B8D-41DD-85C7-81A0CA962007}" type="datetimeFigureOut">
              <a:rPr lang="en-US" smtClean="0"/>
              <a:t>4/21/2019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044824F-EBE0-443F-8A8F-F64816AF04DC}"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02BAB4-8B8D-41DD-85C7-81A0CA962007}" type="datetimeFigureOut">
              <a:rPr lang="en-US" smtClean="0"/>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044824F-EBE0-443F-8A8F-F64816AF04DC}"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6"/>
            <a:ext cx="9875520" cy="2808731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4560" y="1318266"/>
            <a:ext cx="28895040" cy="2808731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02BAB4-8B8D-41DD-85C7-81A0CA962007}" type="datetimeFigureOut">
              <a:rPr lang="en-US" smtClean="0"/>
              <a:t>4/21/2019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044824F-EBE0-443F-8A8F-F64816AF04DC}"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3"/>
            <a:ext cx="39502080" cy="54864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194560" y="7680964"/>
            <a:ext cx="39502080" cy="21724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4560" y="30510483"/>
            <a:ext cx="10241280" cy="1752599"/>
          </a:xfrm>
          <a:prstGeom prst="rect">
            <a:avLst/>
          </a:prstGeom>
        </p:spPr>
        <p:txBody>
          <a:bodyPr vert="horz" lIns="91440" tIns="45720" rIns="91440" bIns="45720" rtlCol="0" anchor="ctr"/>
          <a:lstStyle>
            <a:lvl1pPr algn="l">
              <a:defRPr sz="960">
                <a:solidFill>
                  <a:schemeClr val="tx1">
                    <a:tint val="75000"/>
                  </a:schemeClr>
                </a:solidFill>
              </a:defRPr>
            </a:lvl1pPr>
          </a:lstStyle>
          <a:p>
            <a:fld id="{8102BAB4-8B8D-41DD-85C7-81A0CA962007}" type="datetimeFigureOut">
              <a:rPr lang="en-US" smtClean="0"/>
              <a:t>4/21/2019</a:t>
            </a:fld>
            <a:endParaRPr lang="en-US" dirty="0"/>
          </a:p>
        </p:txBody>
      </p:sp>
      <p:sp>
        <p:nvSpPr>
          <p:cNvPr id="5" name="Footer Placeholder 4"/>
          <p:cNvSpPr>
            <a:spLocks noGrp="1"/>
          </p:cNvSpPr>
          <p:nvPr>
            <p:ph type="ftr" sz="quarter" idx="3"/>
          </p:nvPr>
        </p:nvSpPr>
        <p:spPr>
          <a:xfrm>
            <a:off x="14996160" y="30510483"/>
            <a:ext cx="13898880" cy="1752599"/>
          </a:xfrm>
          <a:prstGeom prst="rect">
            <a:avLst/>
          </a:prstGeom>
        </p:spPr>
        <p:txBody>
          <a:bodyPr vert="horz" lIns="91440" tIns="45720" rIns="91440" bIns="45720" rtlCol="0" anchor="ctr"/>
          <a:lstStyle>
            <a:lvl1pPr algn="ctr">
              <a:defRPr sz="96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3"/>
            <a:ext cx="10241280" cy="1752599"/>
          </a:xfrm>
          <a:prstGeom prst="rect">
            <a:avLst/>
          </a:prstGeom>
        </p:spPr>
        <p:txBody>
          <a:bodyPr vert="horz" lIns="91440" tIns="45720" rIns="91440" bIns="45720" rtlCol="0" anchor="ctr"/>
          <a:lstStyle>
            <a:lvl1pPr algn="r">
              <a:defRPr sz="960">
                <a:solidFill>
                  <a:schemeClr val="tx1">
                    <a:tint val="75000"/>
                  </a:schemeClr>
                </a:solidFill>
              </a:defRPr>
            </a:lvl1pPr>
          </a:lstStyle>
          <a:p>
            <a:fld id="{B044824F-EBE0-443F-8A8F-F64816AF04DC}"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731520" rtl="0" eaLnBrk="1" latinLnBrk="0" hangingPunct="1">
        <a:spcBef>
          <a:spcPct val="0"/>
        </a:spcBef>
        <a:buNone/>
        <a:defRPr sz="3520" kern="1200">
          <a:solidFill>
            <a:schemeClr val="tx1"/>
          </a:solidFill>
          <a:latin typeface="+mj-lt"/>
          <a:ea typeface="+mj-ea"/>
          <a:cs typeface="+mj-cs"/>
        </a:defRPr>
      </a:lvl1pPr>
    </p:titleStyle>
    <p:bodyStyle>
      <a:lvl1pPr marL="274320" indent="-274320" algn="l" defTabSz="731520" rtl="0" eaLnBrk="1" latinLnBrk="0" hangingPunct="1">
        <a:spcBef>
          <a:spcPct val="20000"/>
        </a:spcBef>
        <a:buFont typeface="Arial" pitchFamily="34" charset="0"/>
        <a:buChar char="•"/>
        <a:defRPr sz="2560" kern="1200">
          <a:solidFill>
            <a:schemeClr val="tx1"/>
          </a:solidFill>
          <a:latin typeface="+mn-lt"/>
          <a:ea typeface="+mn-ea"/>
          <a:cs typeface="+mn-cs"/>
        </a:defRPr>
      </a:lvl1pPr>
      <a:lvl2pPr marL="594360" indent="-228600" algn="l" defTabSz="731520" rtl="0" eaLnBrk="1" latinLnBrk="0" hangingPunct="1">
        <a:spcBef>
          <a:spcPct val="20000"/>
        </a:spcBef>
        <a:buFont typeface="Arial" pitchFamily="34" charset="0"/>
        <a:buChar char="–"/>
        <a:defRPr sz="2240" kern="1200">
          <a:solidFill>
            <a:schemeClr val="tx1"/>
          </a:solidFill>
          <a:latin typeface="+mn-lt"/>
          <a:ea typeface="+mn-ea"/>
          <a:cs typeface="+mn-cs"/>
        </a:defRPr>
      </a:lvl2pPr>
      <a:lvl3pPr marL="914400" indent="-182880" algn="l" defTabSz="731520" rtl="0" eaLnBrk="1" latinLnBrk="0" hangingPunct="1">
        <a:spcBef>
          <a:spcPct val="20000"/>
        </a:spcBef>
        <a:buFont typeface="Arial" pitchFamily="34" charset="0"/>
        <a:buChar char="•"/>
        <a:defRPr sz="1920" kern="1200">
          <a:solidFill>
            <a:schemeClr val="tx1"/>
          </a:solidFill>
          <a:latin typeface="+mn-lt"/>
          <a:ea typeface="+mn-ea"/>
          <a:cs typeface="+mn-cs"/>
        </a:defRPr>
      </a:lvl3pPr>
      <a:lvl4pPr marL="1280160" indent="-182880" algn="l" defTabSz="73152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1645920" indent="-182880" algn="l" defTabSz="73152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011680" indent="-182880" algn="l" defTabSz="731520"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377440" indent="-182880" algn="l" defTabSz="731520"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2743200" indent="-182880" algn="l" defTabSz="731520"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108960" indent="-182880" algn="l" defTabSz="731520" rtl="0" eaLnBrk="1" latinLnBrk="0" hangingPunct="1">
        <a:spcBef>
          <a:spcPct val="20000"/>
        </a:spcBef>
        <a:buFont typeface="Arial" pitchFamily="34" charset="0"/>
        <a:buChar char="•"/>
        <a:defRPr sz="1600" kern="1200">
          <a:solidFill>
            <a:schemeClr val="tx1"/>
          </a:solidFill>
          <a:latin typeface="+mn-lt"/>
          <a:ea typeface="+mn-ea"/>
          <a:cs typeface="+mn-cs"/>
        </a:defRPr>
      </a:lvl9pPr>
    </p:bodyStyle>
    <p:otherStyle>
      <a:defPPr>
        <a:defRPr lang="en-US"/>
      </a:defPPr>
      <a:lvl1pPr marL="0" algn="l" defTabSz="731520" rtl="0" eaLnBrk="1" latinLnBrk="0" hangingPunct="1">
        <a:defRPr sz="1440" kern="1200">
          <a:solidFill>
            <a:schemeClr val="tx1"/>
          </a:solidFill>
          <a:latin typeface="+mn-lt"/>
          <a:ea typeface="+mn-ea"/>
          <a:cs typeface="+mn-cs"/>
        </a:defRPr>
      </a:lvl1pPr>
      <a:lvl2pPr marL="365760" algn="l" defTabSz="731520" rtl="0" eaLnBrk="1" latinLnBrk="0" hangingPunct="1">
        <a:defRPr sz="1440" kern="1200">
          <a:solidFill>
            <a:schemeClr val="tx1"/>
          </a:solidFill>
          <a:latin typeface="+mn-lt"/>
          <a:ea typeface="+mn-ea"/>
          <a:cs typeface="+mn-cs"/>
        </a:defRPr>
      </a:lvl2pPr>
      <a:lvl3pPr marL="731520" algn="l" defTabSz="731520" rtl="0" eaLnBrk="1" latinLnBrk="0" hangingPunct="1">
        <a:defRPr sz="1440" kern="1200">
          <a:solidFill>
            <a:schemeClr val="tx1"/>
          </a:solidFill>
          <a:latin typeface="+mn-lt"/>
          <a:ea typeface="+mn-ea"/>
          <a:cs typeface="+mn-cs"/>
        </a:defRPr>
      </a:lvl3pPr>
      <a:lvl4pPr marL="1097280" algn="l" defTabSz="731520" rtl="0" eaLnBrk="1" latinLnBrk="0" hangingPunct="1">
        <a:defRPr sz="1440" kern="1200">
          <a:solidFill>
            <a:schemeClr val="tx1"/>
          </a:solidFill>
          <a:latin typeface="+mn-lt"/>
          <a:ea typeface="+mn-ea"/>
          <a:cs typeface="+mn-cs"/>
        </a:defRPr>
      </a:lvl4pPr>
      <a:lvl5pPr marL="1463040" algn="l" defTabSz="731520" rtl="0" eaLnBrk="1" latinLnBrk="0" hangingPunct="1">
        <a:defRPr sz="1440" kern="1200">
          <a:solidFill>
            <a:schemeClr val="tx1"/>
          </a:solidFill>
          <a:latin typeface="+mn-lt"/>
          <a:ea typeface="+mn-ea"/>
          <a:cs typeface="+mn-cs"/>
        </a:defRPr>
      </a:lvl5pPr>
      <a:lvl6pPr marL="1828800" algn="l" defTabSz="731520" rtl="0" eaLnBrk="1" latinLnBrk="0" hangingPunct="1">
        <a:defRPr sz="1440" kern="1200">
          <a:solidFill>
            <a:schemeClr val="tx1"/>
          </a:solidFill>
          <a:latin typeface="+mn-lt"/>
          <a:ea typeface="+mn-ea"/>
          <a:cs typeface="+mn-cs"/>
        </a:defRPr>
      </a:lvl6pPr>
      <a:lvl7pPr marL="2194560" algn="l" defTabSz="731520" rtl="0" eaLnBrk="1" latinLnBrk="0" hangingPunct="1">
        <a:defRPr sz="1440" kern="1200">
          <a:solidFill>
            <a:schemeClr val="tx1"/>
          </a:solidFill>
          <a:latin typeface="+mn-lt"/>
          <a:ea typeface="+mn-ea"/>
          <a:cs typeface="+mn-cs"/>
        </a:defRPr>
      </a:lvl7pPr>
      <a:lvl8pPr marL="2560320" algn="l" defTabSz="731520" rtl="0" eaLnBrk="1" latinLnBrk="0" hangingPunct="1">
        <a:defRPr sz="1440" kern="1200">
          <a:solidFill>
            <a:schemeClr val="tx1"/>
          </a:solidFill>
          <a:latin typeface="+mn-lt"/>
          <a:ea typeface="+mn-ea"/>
          <a:cs typeface="+mn-cs"/>
        </a:defRPr>
      </a:lvl8pPr>
      <a:lvl9pPr marL="2926080" algn="l" defTabSz="731520" rtl="0" eaLnBrk="1" latinLnBrk="0" hangingPunct="1">
        <a:defRPr sz="14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chart" Target="../charts/chart2.xml"/><Relationship Id="rId2" Type="http://schemas.openxmlformats.org/officeDocument/2006/relationships/notesSlide" Target="../notesSlides/notesSlide1.xml"/><Relationship Id="rId16" Type="http://schemas.openxmlformats.org/officeDocument/2006/relationships/chart" Target="../charts/chart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81" name="Rectangle 80">
            <a:extLst>
              <a:ext uri="{FF2B5EF4-FFF2-40B4-BE49-F238E27FC236}">
                <a16:creationId xmlns="" xmlns:a16="http://schemas.microsoft.com/office/drawing/2014/main" id="{3DE21037-EB32-0D46-85E3-1BA919D91845}"/>
              </a:ext>
            </a:extLst>
          </p:cNvPr>
          <p:cNvSpPr/>
          <p:nvPr/>
        </p:nvSpPr>
        <p:spPr>
          <a:xfrm>
            <a:off x="29221284" y="5504322"/>
            <a:ext cx="13865599" cy="2681522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extLst>
              <a:ext uri="{FF2B5EF4-FFF2-40B4-BE49-F238E27FC236}">
                <a16:creationId xmlns="" xmlns:a16="http://schemas.microsoft.com/office/drawing/2014/main" id="{4AB6524B-3C5D-314F-988C-FF5EB46C98F7}"/>
              </a:ext>
            </a:extLst>
          </p:cNvPr>
          <p:cNvSpPr/>
          <p:nvPr/>
        </p:nvSpPr>
        <p:spPr>
          <a:xfrm>
            <a:off x="396942" y="5170151"/>
            <a:ext cx="13865599" cy="2716398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a:extLst>
              <a:ext uri="{FF2B5EF4-FFF2-40B4-BE49-F238E27FC236}">
                <a16:creationId xmlns="" xmlns:a16="http://schemas.microsoft.com/office/drawing/2014/main" id="{F5FB8167-02CD-8845-8B59-85278D44F5D4}"/>
              </a:ext>
            </a:extLst>
          </p:cNvPr>
          <p:cNvSpPr/>
          <p:nvPr/>
        </p:nvSpPr>
        <p:spPr>
          <a:xfrm>
            <a:off x="15053381" y="5123323"/>
            <a:ext cx="13865599" cy="272108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Box 193">
            <a:extLst>
              <a:ext uri="{FF2B5EF4-FFF2-40B4-BE49-F238E27FC236}">
                <a16:creationId xmlns="" xmlns:a16="http://schemas.microsoft.com/office/drawing/2014/main" id="{C1CCAD66-D1F2-4E06-9CA4-589AC11C9914}"/>
              </a:ext>
            </a:extLst>
          </p:cNvPr>
          <p:cNvSpPr txBox="1">
            <a:spLocks noChangeArrowheads="1"/>
          </p:cNvSpPr>
          <p:nvPr/>
        </p:nvSpPr>
        <p:spPr bwMode="auto">
          <a:xfrm>
            <a:off x="15045953" y="5935661"/>
            <a:ext cx="13855349" cy="26050650"/>
          </a:xfrm>
          <a:prstGeom prst="rect">
            <a:avLst/>
          </a:prstGeom>
          <a:noFill/>
          <a:ln w="12700">
            <a:noFill/>
          </a:ln>
          <a:effectLst/>
        </p:spPr>
        <p:txBody>
          <a:bodyPr wrap="square" lIns="137137" tIns="137137" rIns="137137" bIns="137137">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p:txBody>
      </p:sp>
      <p:pic>
        <p:nvPicPr>
          <p:cNvPr id="16" name="Picture 15" descr="A close up of a logo&#10;&#10;Description automatically generated">
            <a:extLst>
              <a:ext uri="{FF2B5EF4-FFF2-40B4-BE49-F238E27FC236}">
                <a16:creationId xmlns="" xmlns:a16="http://schemas.microsoft.com/office/drawing/2014/main" id="{EECD33D6-1AAF-834E-B3FA-8689CEABF2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53779" y="22618203"/>
            <a:ext cx="6517180" cy="3748503"/>
          </a:xfrm>
          <a:prstGeom prst="rect">
            <a:avLst/>
          </a:prstGeom>
        </p:spPr>
      </p:pic>
      <p:grpSp>
        <p:nvGrpSpPr>
          <p:cNvPr id="4" name="Group 3"/>
          <p:cNvGrpSpPr/>
          <p:nvPr/>
        </p:nvGrpSpPr>
        <p:grpSpPr>
          <a:xfrm>
            <a:off x="21839393" y="22598977"/>
            <a:ext cx="2954485" cy="3643517"/>
            <a:chOff x="23621668" y="22217050"/>
            <a:chExt cx="3508224" cy="4498415"/>
          </a:xfrm>
        </p:grpSpPr>
        <p:pic>
          <p:nvPicPr>
            <p:cNvPr id="31" name="Picture 30" descr="A close up of a basketball hoop&#10;&#10;Description automatically generated">
              <a:extLst>
                <a:ext uri="{FF2B5EF4-FFF2-40B4-BE49-F238E27FC236}">
                  <a16:creationId xmlns="" xmlns:a16="http://schemas.microsoft.com/office/drawing/2014/main" id="{0509CDB1-89AF-E149-9126-A1F5EDE5E1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621669" y="22217050"/>
              <a:ext cx="2020729" cy="2119089"/>
            </a:xfrm>
            <a:prstGeom prst="rect">
              <a:avLst/>
            </a:prstGeom>
          </p:spPr>
        </p:pic>
        <p:pic>
          <p:nvPicPr>
            <p:cNvPr id="33" name="Picture 32" descr="A picture containing sport, athletic game&#10;&#10;Description automatically generated">
              <a:extLst>
                <a:ext uri="{FF2B5EF4-FFF2-40B4-BE49-F238E27FC236}">
                  <a16:creationId xmlns="" xmlns:a16="http://schemas.microsoft.com/office/drawing/2014/main" id="{EB6CC740-6C92-AB4D-AEC0-6AEBB3FB3D6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21668" y="24596377"/>
              <a:ext cx="2020729" cy="2119088"/>
            </a:xfrm>
            <a:prstGeom prst="rect">
              <a:avLst/>
            </a:prstGeom>
          </p:spPr>
        </p:pic>
        <p:sp>
          <p:nvSpPr>
            <p:cNvPr id="35" name="TextBox 34">
              <a:extLst>
                <a:ext uri="{FF2B5EF4-FFF2-40B4-BE49-F238E27FC236}">
                  <a16:creationId xmlns="" xmlns:a16="http://schemas.microsoft.com/office/drawing/2014/main" id="{FACABA09-7FF9-AF4E-82A1-FD67AFE001F2}"/>
                </a:ext>
              </a:extLst>
            </p:cNvPr>
            <p:cNvSpPr txBox="1"/>
            <p:nvPr/>
          </p:nvSpPr>
          <p:spPr>
            <a:xfrm>
              <a:off x="25672927" y="22889764"/>
              <a:ext cx="1431970" cy="538660"/>
            </a:xfrm>
            <a:prstGeom prst="rect">
              <a:avLst/>
            </a:prstGeom>
            <a:noFill/>
          </p:spPr>
          <p:txBody>
            <a:bodyPr wrap="none" rtlCol="0">
              <a:spAutoFit/>
            </a:bodyPr>
            <a:lstStyle/>
            <a:p>
              <a:r>
                <a:rPr lang="en-US" sz="3200" b="1" dirty="0"/>
                <a:t>Controls</a:t>
              </a:r>
            </a:p>
          </p:txBody>
        </p:sp>
        <p:sp>
          <p:nvSpPr>
            <p:cNvPr id="56" name="TextBox 55">
              <a:extLst>
                <a:ext uri="{FF2B5EF4-FFF2-40B4-BE49-F238E27FC236}">
                  <a16:creationId xmlns="" xmlns:a16="http://schemas.microsoft.com/office/drawing/2014/main" id="{FDF637B6-9C21-6D4C-8434-EC032CD510ED}"/>
                </a:ext>
              </a:extLst>
            </p:cNvPr>
            <p:cNvSpPr txBox="1"/>
            <p:nvPr/>
          </p:nvSpPr>
          <p:spPr>
            <a:xfrm>
              <a:off x="25736785" y="25272412"/>
              <a:ext cx="1393107" cy="538660"/>
            </a:xfrm>
            <a:prstGeom prst="rect">
              <a:avLst/>
            </a:prstGeom>
            <a:noFill/>
          </p:spPr>
          <p:txBody>
            <a:bodyPr wrap="none" rtlCol="0">
              <a:spAutoFit/>
            </a:bodyPr>
            <a:lstStyle/>
            <a:p>
              <a:r>
                <a:rPr lang="en-US" sz="3200" b="1" dirty="0"/>
                <a:t>Patients</a:t>
              </a:r>
            </a:p>
          </p:txBody>
        </p:sp>
      </p:grpSp>
      <p:sp>
        <p:nvSpPr>
          <p:cNvPr id="5" name="Rectangle 4">
            <a:extLst>
              <a:ext uri="{FF2B5EF4-FFF2-40B4-BE49-F238E27FC236}">
                <a16:creationId xmlns="" xmlns:a16="http://schemas.microsoft.com/office/drawing/2014/main" id="{AE2D89F6-024E-4DFE-83F3-69D6D68EE3C5}"/>
              </a:ext>
            </a:extLst>
          </p:cNvPr>
          <p:cNvSpPr/>
          <p:nvPr/>
        </p:nvSpPr>
        <p:spPr>
          <a:xfrm>
            <a:off x="381000" y="5105400"/>
            <a:ext cx="13887927" cy="855524"/>
          </a:xfrm>
          <a:prstGeom prst="rect">
            <a:avLst/>
          </a:prstGeom>
          <a:solidFill>
            <a:schemeClr val="accent1">
              <a:lumMod val="75000"/>
            </a:schemeClr>
          </a:solid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a:solidFill>
                  <a:schemeClr val="bg1"/>
                </a:solidFill>
                <a:latin typeface="Arial" panose="020B0604020202020204" pitchFamily="34" charset="0"/>
                <a:cs typeface="Arial" panose="020B0604020202020204" pitchFamily="34" charset="0"/>
              </a:rPr>
              <a:t>Introduction</a:t>
            </a:r>
          </a:p>
        </p:txBody>
      </p:sp>
      <p:sp>
        <p:nvSpPr>
          <p:cNvPr id="8" name="Text Box 191">
            <a:extLst>
              <a:ext uri="{FF2B5EF4-FFF2-40B4-BE49-F238E27FC236}">
                <a16:creationId xmlns="" xmlns:a16="http://schemas.microsoft.com/office/drawing/2014/main" id="{1623BC43-1B96-4AC8-A4EF-3A9AB5EE7502}"/>
              </a:ext>
            </a:extLst>
          </p:cNvPr>
          <p:cNvSpPr txBox="1">
            <a:spLocks noChangeArrowheads="1"/>
          </p:cNvSpPr>
          <p:nvPr/>
        </p:nvSpPr>
        <p:spPr bwMode="auto">
          <a:xfrm>
            <a:off x="29173167" y="25647967"/>
            <a:ext cx="13898879" cy="4585824"/>
          </a:xfrm>
          <a:prstGeom prst="rect">
            <a:avLst/>
          </a:prstGeom>
          <a:noFill/>
          <a:ln w="12700">
            <a:noFill/>
          </a:ln>
          <a:effectLst/>
        </p:spPr>
        <p:txBody>
          <a:bodyPr wrap="square" lIns="137137" tIns="137137" rIns="137137" bIns="137137">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marL="457200" indent="-457200" eaLnBrk="1" hangingPunct="1">
              <a:buFont typeface="Arial" panose="020B0604020202020204" pitchFamily="34" charset="0"/>
              <a:buChar char="•"/>
            </a:pPr>
            <a:r>
              <a:rPr lang="en-US" sz="2800" dirty="0">
                <a:latin typeface="Arial" panose="020B0604020202020204" pitchFamily="34" charset="0"/>
                <a:cs typeface="Arial" panose="020B0604020202020204" pitchFamily="34" charset="0"/>
              </a:rPr>
              <a:t>Connections present in all/controls only: stronger connections correlated </a:t>
            </a:r>
            <a:r>
              <a:rPr lang="en-US" sz="2800" dirty="0" smtClean="0">
                <a:latin typeface="Arial" panose="020B0604020202020204" pitchFamily="34" charset="0"/>
                <a:cs typeface="Arial" panose="020B0604020202020204" pitchFamily="34" charset="0"/>
              </a:rPr>
              <a:t>with more semantic access/ fewer semantic errors</a:t>
            </a:r>
            <a:endParaRPr lang="en-US" sz="2800" dirty="0">
              <a:latin typeface="Arial" panose="020B0604020202020204" pitchFamily="34" charset="0"/>
              <a:cs typeface="Arial" panose="020B0604020202020204" pitchFamily="34" charset="0"/>
            </a:endParaRPr>
          </a:p>
          <a:p>
            <a:pPr marL="1200150" lvl="1" indent="-457200" eaLnBrk="1" hangingPunct="1">
              <a:buFont typeface="Arial" panose="020B0604020202020204" pitchFamily="34" charset="0"/>
              <a:buChar char="•"/>
            </a:pPr>
            <a:r>
              <a:rPr lang="en-US" sz="2800" dirty="0">
                <a:latin typeface="Arial" panose="020B0604020202020204" pitchFamily="34" charset="0"/>
                <a:cs typeface="Arial" panose="020B0604020202020204" pitchFamily="34" charset="0"/>
              </a:rPr>
              <a:t>Stronger connections = more intact semantic access</a:t>
            </a:r>
          </a:p>
          <a:p>
            <a:pPr marL="457200" indent="-457200" eaLnBrk="1" hangingPunct="1">
              <a:buFont typeface="Arial" panose="020B0604020202020204" pitchFamily="34" charset="0"/>
              <a:buChar char="•"/>
            </a:pPr>
            <a:r>
              <a:rPr lang="en-US" sz="2800" dirty="0">
                <a:latin typeface="Arial" panose="020B0604020202020204" pitchFamily="34" charset="0"/>
                <a:cs typeface="Arial" panose="020B0604020202020204" pitchFamily="34" charset="0"/>
              </a:rPr>
              <a:t>Connections present in only patients: stronger connections correlated with more SE</a:t>
            </a:r>
          </a:p>
          <a:p>
            <a:pPr marL="1200150" lvl="1" indent="-457200" eaLnBrk="1" hangingPunct="1">
              <a:buFont typeface="Arial" panose="020B0604020202020204" pitchFamily="34" charset="0"/>
              <a:buChar char="•"/>
            </a:pPr>
            <a:r>
              <a:rPr lang="en-US" sz="2800" dirty="0">
                <a:latin typeface="Arial" panose="020B0604020202020204" pitchFamily="34" charset="0"/>
                <a:cs typeface="Arial" panose="020B0604020202020204" pitchFamily="34" charset="0"/>
              </a:rPr>
              <a:t>While the laMTG was a ‘hub’ of connectivity in the controls, it had only one connection in the Patients, rather the lPP was the focal point for left temporal connectivity. This may be evidence of maladaptive neuroplasticity in these regions.</a:t>
            </a:r>
          </a:p>
          <a:p>
            <a:pPr marL="457200" indent="-457200" eaLnBrk="1" hangingPunct="1">
              <a:buFont typeface="Arial" panose="020B0604020202020204" pitchFamily="34" charset="0"/>
              <a:buChar char="•"/>
            </a:pPr>
            <a:r>
              <a:rPr lang="en-US" sz="2800" dirty="0">
                <a:latin typeface="Arial" panose="020B0604020202020204" pitchFamily="34" charset="0"/>
                <a:cs typeface="Arial" panose="020B0604020202020204" pitchFamily="34" charset="0"/>
              </a:rPr>
              <a:t>The role of the raMTG in the semantic network highlights its importance in semantic access, but when its connection with other ROIs is altered semantic errors occur.</a:t>
            </a:r>
          </a:p>
        </p:txBody>
      </p:sp>
      <p:sp>
        <p:nvSpPr>
          <p:cNvPr id="9" name="Rectangle 8">
            <a:extLst>
              <a:ext uri="{FF2B5EF4-FFF2-40B4-BE49-F238E27FC236}">
                <a16:creationId xmlns="" xmlns:a16="http://schemas.microsoft.com/office/drawing/2014/main" id="{F3B4D6D1-2F04-4AEB-9A36-B9E70B02884C}"/>
              </a:ext>
            </a:extLst>
          </p:cNvPr>
          <p:cNvSpPr/>
          <p:nvPr/>
        </p:nvSpPr>
        <p:spPr>
          <a:xfrm>
            <a:off x="29230321" y="24766462"/>
            <a:ext cx="13898879" cy="788628"/>
          </a:xfrm>
          <a:prstGeom prst="rect">
            <a:avLst/>
          </a:prstGeom>
          <a:solidFill>
            <a:schemeClr val="accent1">
              <a:lumMod val="75000"/>
            </a:schemeClr>
          </a:solid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a:solidFill>
                  <a:schemeClr val="bg1"/>
                </a:solidFill>
                <a:latin typeface="Arial" panose="020B0604020202020204" pitchFamily="34" charset="0"/>
                <a:cs typeface="Arial" panose="020B0604020202020204" pitchFamily="34" charset="0"/>
              </a:rPr>
              <a:t>Conclusion</a:t>
            </a:r>
          </a:p>
        </p:txBody>
      </p:sp>
      <p:sp>
        <p:nvSpPr>
          <p:cNvPr id="11" name="Rectangle 10">
            <a:extLst>
              <a:ext uri="{FF2B5EF4-FFF2-40B4-BE49-F238E27FC236}">
                <a16:creationId xmlns="" xmlns:a16="http://schemas.microsoft.com/office/drawing/2014/main" id="{8C7B4201-58E3-4916-AD8E-0940929E2F34}"/>
              </a:ext>
            </a:extLst>
          </p:cNvPr>
          <p:cNvSpPr/>
          <p:nvPr/>
        </p:nvSpPr>
        <p:spPr>
          <a:xfrm>
            <a:off x="15035705" y="5105147"/>
            <a:ext cx="13865599" cy="914400"/>
          </a:xfrm>
          <a:prstGeom prst="rect">
            <a:avLst/>
          </a:prstGeom>
          <a:solidFill>
            <a:schemeClr val="accent1">
              <a:lumMod val="75000"/>
            </a:schemeClr>
          </a:solid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a:solidFill>
                  <a:schemeClr val="bg1"/>
                </a:solidFill>
                <a:latin typeface="Arial" panose="020B0604020202020204" pitchFamily="34" charset="0"/>
                <a:cs typeface="Arial" panose="020B0604020202020204" pitchFamily="34" charset="0"/>
              </a:rPr>
              <a:t>Participants</a:t>
            </a:r>
          </a:p>
        </p:txBody>
      </p:sp>
      <p:sp>
        <p:nvSpPr>
          <p:cNvPr id="12" name="Text Box 190">
            <a:extLst>
              <a:ext uri="{FF2B5EF4-FFF2-40B4-BE49-F238E27FC236}">
                <a16:creationId xmlns="" xmlns:a16="http://schemas.microsoft.com/office/drawing/2014/main" id="{0E70C0A5-073F-4029-99BB-78BF865019D1}"/>
              </a:ext>
            </a:extLst>
          </p:cNvPr>
          <p:cNvSpPr txBox="1">
            <a:spLocks noChangeArrowheads="1"/>
          </p:cNvSpPr>
          <p:nvPr/>
        </p:nvSpPr>
        <p:spPr bwMode="auto">
          <a:xfrm>
            <a:off x="713676" y="6025675"/>
            <a:ext cx="13290146" cy="11818574"/>
          </a:xfrm>
          <a:prstGeom prst="rect">
            <a:avLst/>
          </a:prstGeom>
          <a:noFill/>
          <a:ln w="12700">
            <a:noFill/>
          </a:ln>
          <a:effectLst/>
        </p:spPr>
        <p:txBody>
          <a:bodyPr wrap="square" lIns="137137" tIns="137137" rIns="137137" bIns="137137">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eaLnBrk="1" hangingPunct="1"/>
            <a:r>
              <a:rPr lang="en-US" sz="3000" b="1" dirty="0">
                <a:latin typeface="Arial" panose="020B0604020202020204" pitchFamily="34" charset="0"/>
                <a:cs typeface="Arial" panose="020B0604020202020204" pitchFamily="34" charset="0"/>
              </a:rPr>
              <a:t>Aphasia </a:t>
            </a:r>
            <a:r>
              <a:rPr lang="en-US" sz="3000" dirty="0">
                <a:latin typeface="Arial" panose="020B0604020202020204" pitchFamily="34" charset="0"/>
                <a:cs typeface="Arial" panose="020B0604020202020204" pitchFamily="34" charset="0"/>
              </a:rPr>
              <a:t>is an acquired language disorder resulting from a focal brain lesion in the left hemisphere.</a:t>
            </a:r>
            <a:r>
              <a:rPr lang="en-US" sz="3000" b="1" baseline="30000" dirty="0">
                <a:latin typeface="Arial" panose="020B0604020202020204" pitchFamily="34" charset="0"/>
                <a:cs typeface="Arial" panose="020B0604020202020204" pitchFamily="34" charset="0"/>
              </a:rPr>
              <a:t>1 </a:t>
            </a:r>
            <a:r>
              <a:rPr lang="en-US" sz="3000" dirty="0">
                <a:latin typeface="Arial" panose="020B0604020202020204" pitchFamily="34" charset="0"/>
                <a:cs typeface="Arial" panose="020B0604020202020204" pitchFamily="34" charset="0"/>
              </a:rPr>
              <a:t>Language in aphasia is characterized by deficits in lexical retrieval, comprehension of auditory information, repetition and fluency. Verbal output may contain errors in semantic, phonologic, and speech quanta (amount and ease of verbal production). </a:t>
            </a:r>
            <a:endParaRPr lang="en-US" sz="3000" b="1" baseline="30000" dirty="0">
              <a:latin typeface="Arial" panose="020B0604020202020204" pitchFamily="34" charset="0"/>
              <a:cs typeface="Arial" panose="020B0604020202020204" pitchFamily="34" charset="0"/>
            </a:endParaRPr>
          </a:p>
          <a:p>
            <a:pPr eaLnBrk="1" hangingPunct="1"/>
            <a:endParaRPr lang="en-US" sz="3000" b="1" baseline="30000" dirty="0">
              <a:latin typeface="Arial" panose="020B0604020202020204" pitchFamily="34" charset="0"/>
              <a:cs typeface="Arial" panose="020B0604020202020204" pitchFamily="34" charset="0"/>
            </a:endParaRPr>
          </a:p>
          <a:p>
            <a:pPr eaLnBrk="1" hangingPunct="1"/>
            <a:r>
              <a:rPr lang="en-US" sz="3000" b="1" dirty="0">
                <a:latin typeface="Arial" panose="020B0604020202020204" pitchFamily="34" charset="0"/>
                <a:cs typeface="Arial" panose="020B0604020202020204" pitchFamily="34" charset="0"/>
              </a:rPr>
              <a:t>Neuroplasticity</a:t>
            </a:r>
            <a:r>
              <a:rPr lang="en-US" sz="3000" dirty="0">
                <a:latin typeface="Arial" panose="020B0604020202020204" pitchFamily="34" charset="0"/>
                <a:cs typeface="Arial" panose="020B0604020202020204" pitchFamily="34" charset="0"/>
              </a:rPr>
              <a:t> in aphasia recovery can be an adaptive process of reactivation or reorganization, but can be </a:t>
            </a:r>
            <a:r>
              <a:rPr lang="en-US" sz="3000" b="1" dirty="0">
                <a:latin typeface="Arial" panose="020B0604020202020204" pitchFamily="34" charset="0"/>
                <a:cs typeface="Arial" panose="020B0604020202020204" pitchFamily="34" charset="0"/>
              </a:rPr>
              <a:t>maladaptive</a:t>
            </a:r>
            <a:r>
              <a:rPr lang="en-US" sz="3000" dirty="0">
                <a:latin typeface="Arial" panose="020B0604020202020204" pitchFamily="34" charset="0"/>
                <a:cs typeface="Arial" panose="020B0604020202020204" pitchFamily="34" charset="0"/>
              </a:rPr>
              <a:t> and result in persistent errors.</a:t>
            </a:r>
            <a:r>
              <a:rPr lang="en-US" sz="3000" baseline="30000" dirty="0">
                <a:latin typeface="Arial" panose="020B0604020202020204" pitchFamily="34" charset="0"/>
                <a:cs typeface="Arial" panose="020B0604020202020204" pitchFamily="34" charset="0"/>
              </a:rPr>
              <a:t>1 </a:t>
            </a:r>
            <a:r>
              <a:rPr lang="en-US" sz="3000" dirty="0">
                <a:latin typeface="Arial" panose="020B0604020202020204" pitchFamily="34" charset="0"/>
                <a:cs typeface="Arial" panose="020B0604020202020204" pitchFamily="34" charset="0"/>
              </a:rPr>
              <a:t>Thus, it is important to understand the reorganization of the brain following stroke in terms of adequate and impaired performance.</a:t>
            </a:r>
            <a:endParaRPr lang="en-US" sz="3000" b="1" dirty="0">
              <a:latin typeface="Arial" panose="020B0604020202020204" pitchFamily="34" charset="0"/>
              <a:cs typeface="Arial" panose="020B0604020202020204" pitchFamily="34" charset="0"/>
            </a:endParaRPr>
          </a:p>
          <a:p>
            <a:pPr eaLnBrk="1" hangingPunct="1"/>
            <a:endParaRPr lang="en-US" sz="3000" b="1" baseline="30000" dirty="0">
              <a:latin typeface="Arial" panose="020B0604020202020204" pitchFamily="34" charset="0"/>
              <a:cs typeface="Arial" panose="020B0604020202020204" pitchFamily="34" charset="0"/>
            </a:endParaRPr>
          </a:p>
          <a:p>
            <a:pPr eaLnBrk="1" hangingPunct="1"/>
            <a:endParaRPr lang="en-US" sz="3000" b="1" baseline="30000" dirty="0">
              <a:latin typeface="Arial" panose="020B0604020202020204" pitchFamily="34" charset="0"/>
              <a:cs typeface="Arial" panose="020B0604020202020204" pitchFamily="34" charset="0"/>
            </a:endParaRPr>
          </a:p>
          <a:p>
            <a:pPr eaLnBrk="1" hangingPunct="1"/>
            <a:r>
              <a:rPr lang="en-US" sz="3000" dirty="0">
                <a:latin typeface="Arial" panose="020B0604020202020204" pitchFamily="34" charset="0"/>
                <a:cs typeface="Arial" panose="020B0604020202020204" pitchFamily="34" charset="0"/>
              </a:rPr>
              <a:t>Here we focus on </a:t>
            </a:r>
            <a:r>
              <a:rPr lang="en-US" sz="3000" b="1" dirty="0">
                <a:latin typeface="Arial" panose="020B0604020202020204" pitchFamily="34" charset="0"/>
                <a:cs typeface="Arial" panose="020B0604020202020204" pitchFamily="34" charset="0"/>
              </a:rPr>
              <a:t>semantics </a:t>
            </a:r>
            <a:r>
              <a:rPr lang="en-US" sz="3000" dirty="0">
                <a:latin typeface="Arial" panose="020B0604020202020204" pitchFamily="34" charset="0"/>
                <a:cs typeface="Arial" panose="020B0604020202020204" pitchFamily="34" charset="0"/>
              </a:rPr>
              <a:t>in connected language performance in 22 people with aphasia (PWA) and 18 healthy control participants. Semantics, in this study, is assess in a picture description task for: semantic errors (SE) or paraphasias, significant pauses indicative of lexical retrieval deficits, aphasia severity, and the variety of different types of words used (type-toke ratio, TTR). </a:t>
            </a:r>
          </a:p>
          <a:p>
            <a:pPr eaLnBrk="1" hangingPunct="1"/>
            <a:endParaRPr lang="en-US" sz="3000" dirty="0"/>
          </a:p>
          <a:p>
            <a:pPr eaLnBrk="1" hangingPunct="1"/>
            <a:r>
              <a:rPr lang="en-US" sz="3000" dirty="0"/>
              <a:t>We investigate the relationship between the brain regions responsible for semantics (a semantic brain network), and how these relationships are altered in aphasia, using resting-state functional magnetic resonance imaging (rsfMRI). </a:t>
            </a:r>
          </a:p>
          <a:p>
            <a:pPr eaLnBrk="1" hangingPunct="1"/>
            <a:endParaRPr lang="en-US" sz="3000" dirty="0">
              <a:latin typeface="Arial" panose="020B0604020202020204" pitchFamily="34" charset="0"/>
              <a:cs typeface="Arial" panose="020B0604020202020204" pitchFamily="34" charset="0"/>
            </a:endParaRPr>
          </a:p>
          <a:p>
            <a:pPr eaLnBrk="1" hangingPunct="1"/>
            <a:endParaRPr lang="en-US" sz="3000" dirty="0">
              <a:latin typeface="Arial" panose="020B0604020202020204" pitchFamily="34" charset="0"/>
              <a:cs typeface="Arial" panose="020B0604020202020204" pitchFamily="34" charset="0"/>
            </a:endParaRPr>
          </a:p>
          <a:p>
            <a:pPr eaLnBrk="1" hangingPunct="1"/>
            <a:endParaRPr lang="en-US" sz="3000" b="1" dirty="0">
              <a:latin typeface="Arial" panose="020B0604020202020204" pitchFamily="34" charset="0"/>
              <a:cs typeface="Arial" panose="020B0604020202020204" pitchFamily="34" charset="0"/>
            </a:endParaRPr>
          </a:p>
        </p:txBody>
      </p:sp>
      <p:sp>
        <p:nvSpPr>
          <p:cNvPr id="14" name="Rectangle 13">
            <a:extLst>
              <a:ext uri="{FF2B5EF4-FFF2-40B4-BE49-F238E27FC236}">
                <a16:creationId xmlns="" xmlns:a16="http://schemas.microsoft.com/office/drawing/2014/main" id="{867D7522-9767-4661-9011-78463EAEDA99}"/>
              </a:ext>
            </a:extLst>
          </p:cNvPr>
          <p:cNvSpPr/>
          <p:nvPr/>
        </p:nvSpPr>
        <p:spPr>
          <a:xfrm>
            <a:off x="0" y="0"/>
            <a:ext cx="43891200" cy="4867177"/>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6000" dirty="0"/>
              <a:t>	</a:t>
            </a:r>
          </a:p>
        </p:txBody>
      </p:sp>
      <p:grpSp>
        <p:nvGrpSpPr>
          <p:cNvPr id="26" name="Group 25">
            <a:extLst>
              <a:ext uri="{FF2B5EF4-FFF2-40B4-BE49-F238E27FC236}">
                <a16:creationId xmlns="" xmlns:a16="http://schemas.microsoft.com/office/drawing/2014/main" id="{84BF62F0-B437-4D30-93AD-5BC4762B8770}"/>
              </a:ext>
            </a:extLst>
          </p:cNvPr>
          <p:cNvGrpSpPr/>
          <p:nvPr/>
        </p:nvGrpSpPr>
        <p:grpSpPr>
          <a:xfrm>
            <a:off x="33253032" y="381000"/>
            <a:ext cx="10998024" cy="3136427"/>
            <a:chOff x="-14249400" y="304800"/>
            <a:chExt cx="8429142" cy="2857500"/>
          </a:xfrm>
        </p:grpSpPr>
        <p:sp>
          <p:nvSpPr>
            <p:cNvPr id="22" name="Rectangle 21">
              <a:extLst>
                <a:ext uri="{FF2B5EF4-FFF2-40B4-BE49-F238E27FC236}">
                  <a16:creationId xmlns="" xmlns:a16="http://schemas.microsoft.com/office/drawing/2014/main" id="{EB5BBED5-38AF-4C02-936E-0629262B824E}"/>
                </a:ext>
              </a:extLst>
            </p:cNvPr>
            <p:cNvSpPr/>
            <p:nvPr/>
          </p:nvSpPr>
          <p:spPr>
            <a:xfrm>
              <a:off x="-14249400" y="304800"/>
              <a:ext cx="8001000" cy="28575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 xmlns:a16="http://schemas.microsoft.com/office/drawing/2014/main" id="{0F182EF7-DF93-46CF-9677-C25A75002146}"/>
                </a:ext>
              </a:extLst>
            </p:cNvPr>
            <p:cNvGrpSpPr/>
            <p:nvPr/>
          </p:nvGrpSpPr>
          <p:grpSpPr>
            <a:xfrm>
              <a:off x="-13950600" y="762000"/>
              <a:ext cx="8130342" cy="2152407"/>
              <a:chOff x="35884200" y="1066800"/>
              <a:chExt cx="8130342" cy="2152407"/>
            </a:xfrm>
          </p:grpSpPr>
          <p:pic>
            <p:nvPicPr>
              <p:cNvPr id="24" name="Picture 4" descr="Image result for unh logo">
                <a:extLst>
                  <a:ext uri="{FF2B5EF4-FFF2-40B4-BE49-F238E27FC236}">
                    <a16:creationId xmlns="" xmlns:a16="http://schemas.microsoft.com/office/drawing/2014/main" id="{E184971E-E73A-470F-BD6D-41B7681FD04F}"/>
                  </a:ext>
                </a:extLst>
              </p:cNvPr>
              <p:cNvPicPr>
                <a:picLocks noChangeAspect="1" noChangeArrowheads="1"/>
              </p:cNvPicPr>
              <p:nvPr/>
            </p:nvPicPr>
            <p:blipFill>
              <a:blip r:embed="rId6" cstate="print"/>
              <a:srcRect/>
              <a:stretch>
                <a:fillRect/>
              </a:stretch>
            </p:blipFill>
            <p:spPr bwMode="auto">
              <a:xfrm>
                <a:off x="35884200" y="1066800"/>
                <a:ext cx="7245000" cy="2152407"/>
              </a:xfrm>
              <a:prstGeom prst="rect">
                <a:avLst/>
              </a:prstGeom>
              <a:noFill/>
            </p:spPr>
          </p:pic>
          <p:sp>
            <p:nvSpPr>
              <p:cNvPr id="25" name="TextBox 24">
                <a:extLst>
                  <a:ext uri="{FF2B5EF4-FFF2-40B4-BE49-F238E27FC236}">
                    <a16:creationId xmlns="" xmlns:a16="http://schemas.microsoft.com/office/drawing/2014/main" id="{857C27F1-8608-419B-B1E8-CE8330BD8C2D}"/>
                  </a:ext>
                </a:extLst>
              </p:cNvPr>
              <p:cNvSpPr txBox="1"/>
              <p:nvPr/>
            </p:nvSpPr>
            <p:spPr>
              <a:xfrm>
                <a:off x="37499000" y="2349039"/>
                <a:ext cx="6515542" cy="505673"/>
              </a:xfrm>
              <a:prstGeom prst="rect">
                <a:avLst/>
              </a:prstGeom>
              <a:noFill/>
            </p:spPr>
            <p:txBody>
              <a:bodyPr wrap="square" rtlCol="0">
                <a:spAutoFit/>
              </a:bodyPr>
              <a:lstStyle/>
              <a:p>
                <a:r>
                  <a:rPr lang="en-US" sz="3500" b="1" dirty="0">
                    <a:solidFill>
                      <a:srgbClr val="224C94"/>
                    </a:solidFill>
                    <a:latin typeface="Arial" panose="020B0604020202020204" pitchFamily="34" charset="0"/>
                    <a:ea typeface="ＭＳ 明朝"/>
                    <a:cs typeface="Arial" panose="020B0604020202020204" pitchFamily="34" charset="0"/>
                  </a:rPr>
                  <a:t>Cognition Brain and Language Team </a:t>
                </a:r>
              </a:p>
            </p:txBody>
          </p:sp>
        </p:grpSp>
      </p:grpSp>
      <p:sp>
        <p:nvSpPr>
          <p:cNvPr id="27" name="TextBox 26">
            <a:extLst>
              <a:ext uri="{FF2B5EF4-FFF2-40B4-BE49-F238E27FC236}">
                <a16:creationId xmlns="" xmlns:a16="http://schemas.microsoft.com/office/drawing/2014/main" id="{2113154B-3F89-43EE-B2E8-8EC3591F6E4E}"/>
              </a:ext>
            </a:extLst>
          </p:cNvPr>
          <p:cNvSpPr txBox="1"/>
          <p:nvPr/>
        </p:nvSpPr>
        <p:spPr>
          <a:xfrm>
            <a:off x="152400" y="179725"/>
            <a:ext cx="33100632" cy="3477875"/>
          </a:xfrm>
          <a:prstGeom prst="rect">
            <a:avLst/>
          </a:prstGeom>
          <a:noFill/>
        </p:spPr>
        <p:txBody>
          <a:bodyPr wrap="square" rtlCol="0">
            <a:spAutoFit/>
          </a:bodyPr>
          <a:lstStyle/>
          <a:p>
            <a:r>
              <a:rPr lang="en-US" sz="11000" b="1" dirty="0">
                <a:solidFill>
                  <a:schemeClr val="bg1"/>
                </a:solidFill>
                <a:latin typeface="Arial" panose="020B0604020202020204" pitchFamily="34" charset="0"/>
                <a:cs typeface="Arial" panose="020B0604020202020204" pitchFamily="34" charset="0"/>
              </a:rPr>
              <a:t>Semantic Network Resting State Connectivity in Healthy Controls and Stroke Victims</a:t>
            </a:r>
          </a:p>
        </p:txBody>
      </p:sp>
      <p:sp>
        <p:nvSpPr>
          <p:cNvPr id="29" name="TextBox 28">
            <a:extLst>
              <a:ext uri="{FF2B5EF4-FFF2-40B4-BE49-F238E27FC236}">
                <a16:creationId xmlns="" xmlns:a16="http://schemas.microsoft.com/office/drawing/2014/main" id="{B20590CB-7889-4D4B-AF48-728B733B2AB3}"/>
              </a:ext>
            </a:extLst>
          </p:cNvPr>
          <p:cNvSpPr txBox="1"/>
          <p:nvPr/>
        </p:nvSpPr>
        <p:spPr>
          <a:xfrm>
            <a:off x="304800" y="3705017"/>
            <a:ext cx="43432265" cy="861774"/>
          </a:xfrm>
          <a:prstGeom prst="rect">
            <a:avLst/>
          </a:prstGeom>
          <a:solidFill>
            <a:schemeClr val="accent1">
              <a:lumMod val="60000"/>
              <a:lumOff val="40000"/>
            </a:schemeClr>
          </a:solidFill>
        </p:spPr>
        <p:txBody>
          <a:bodyPr wrap="square" rtlCol="0">
            <a:spAutoFit/>
          </a:bodyPr>
          <a:lstStyle/>
          <a:p>
            <a:r>
              <a:rPr lang="en-US" sz="5000" b="1" dirty="0">
                <a:latin typeface="Arial" panose="020B0604020202020204" pitchFamily="34" charset="0"/>
                <a:cs typeface="Arial" panose="020B0604020202020204" pitchFamily="34" charset="0"/>
              </a:rPr>
              <a:t>Jessica N. Lee	</a:t>
            </a:r>
            <a:r>
              <a:rPr lang="en-US" sz="5000" b="1" dirty="0" smtClean="0">
                <a:latin typeface="Arial" panose="020B0604020202020204" pitchFamily="34" charset="0"/>
                <a:cs typeface="Arial" panose="020B0604020202020204" pitchFamily="34" charset="0"/>
              </a:rPr>
              <a:t>				       </a:t>
            </a:r>
            <a:r>
              <a:rPr lang="en-US" sz="3500" b="1" dirty="0" smtClean="0">
                <a:latin typeface="Arial" panose="020B0604020202020204" pitchFamily="34" charset="0"/>
                <a:cs typeface="Arial" panose="020B0604020202020204" pitchFamily="34" charset="0"/>
              </a:rPr>
              <a:t>Advisor</a:t>
            </a:r>
            <a:r>
              <a:rPr lang="en-US" sz="3500" b="1" dirty="0">
                <a:latin typeface="Arial" panose="020B0604020202020204" pitchFamily="34" charset="0"/>
                <a:cs typeface="Arial" panose="020B0604020202020204" pitchFamily="34" charset="0"/>
              </a:rPr>
              <a:t>: Amy E. Ramage, Ph.D. Committee: Donald A. Robin, Ph.D. and Kirrie J. Ballard, Ph.D. </a:t>
            </a:r>
          </a:p>
        </p:txBody>
      </p:sp>
      <p:sp>
        <p:nvSpPr>
          <p:cNvPr id="46" name="Rectangle 45">
            <a:extLst>
              <a:ext uri="{FF2B5EF4-FFF2-40B4-BE49-F238E27FC236}">
                <a16:creationId xmlns="" xmlns:a16="http://schemas.microsoft.com/office/drawing/2014/main" id="{368A830B-0671-4304-AA6F-FBCC3F123CEF}"/>
              </a:ext>
            </a:extLst>
          </p:cNvPr>
          <p:cNvSpPr/>
          <p:nvPr/>
        </p:nvSpPr>
        <p:spPr>
          <a:xfrm>
            <a:off x="396941" y="21195512"/>
            <a:ext cx="13860051" cy="736844"/>
          </a:xfrm>
          <a:prstGeom prst="rect">
            <a:avLst/>
          </a:prstGeom>
          <a:solidFill>
            <a:schemeClr val="accent1">
              <a:lumMod val="75000"/>
            </a:schemeClr>
          </a:solid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a:solidFill>
                  <a:schemeClr val="bg1"/>
                </a:solidFill>
                <a:latin typeface="Arial" panose="020B0604020202020204" pitchFamily="34" charset="0"/>
                <a:cs typeface="Arial" panose="020B0604020202020204" pitchFamily="34" charset="0"/>
              </a:rPr>
              <a:t>Methods</a:t>
            </a:r>
          </a:p>
        </p:txBody>
      </p:sp>
      <p:sp>
        <p:nvSpPr>
          <p:cNvPr id="45" name="Text Box 192">
            <a:extLst>
              <a:ext uri="{FF2B5EF4-FFF2-40B4-BE49-F238E27FC236}">
                <a16:creationId xmlns="" xmlns:a16="http://schemas.microsoft.com/office/drawing/2014/main" id="{EC4CF9ED-896E-461B-9897-CA0BF68317C7}"/>
              </a:ext>
            </a:extLst>
          </p:cNvPr>
          <p:cNvSpPr txBox="1">
            <a:spLocks noChangeArrowheads="1"/>
          </p:cNvSpPr>
          <p:nvPr/>
        </p:nvSpPr>
        <p:spPr bwMode="auto">
          <a:xfrm>
            <a:off x="445433" y="21970248"/>
            <a:ext cx="13752656" cy="8953558"/>
          </a:xfrm>
          <a:prstGeom prst="rect">
            <a:avLst/>
          </a:prstGeom>
          <a:noFill/>
          <a:ln w="12700">
            <a:noFill/>
          </a:ln>
          <a:effectLst/>
        </p:spPr>
        <p:txBody>
          <a:bodyPr wrap="square" lIns="137137" tIns="137137" rIns="137137" bIns="137137">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a:lnSpc>
                <a:spcPct val="101000"/>
              </a:lnSpc>
            </a:pPr>
            <a:r>
              <a:rPr lang="en-US" sz="2800" b="1" dirty="0">
                <a:latin typeface="Arial" panose="020B0604020202020204" pitchFamily="34" charset="0"/>
                <a:cs typeface="Arial" panose="020B0604020202020204" pitchFamily="34" charset="0"/>
              </a:rPr>
              <a:t>Participants were: </a:t>
            </a:r>
            <a:r>
              <a:rPr lang="en-US" sz="2800" dirty="0">
                <a:latin typeface="Arial" panose="020B0604020202020204" pitchFamily="34" charset="0"/>
                <a:cs typeface="Arial" panose="020B0604020202020204" pitchFamily="34" charset="0"/>
              </a:rPr>
              <a:t>Native English speakers, right handed, had no contraindications for undergoing MRI, no previous cognitive impairments, and had suffered a left hemisphere stroke with speech complaints.</a:t>
            </a:r>
          </a:p>
          <a:p>
            <a:pPr>
              <a:lnSpc>
                <a:spcPct val="101000"/>
              </a:lnSpc>
            </a:pPr>
            <a:endParaRPr lang="en-US" sz="2800" b="1" dirty="0">
              <a:latin typeface="Arial" panose="020B0604020202020204" pitchFamily="34" charset="0"/>
              <a:cs typeface="Arial" panose="020B0604020202020204" pitchFamily="34" charset="0"/>
            </a:endParaRPr>
          </a:p>
          <a:p>
            <a:pPr>
              <a:lnSpc>
                <a:spcPct val="101000"/>
              </a:lnSpc>
            </a:pPr>
            <a:r>
              <a:rPr lang="en-US" sz="2800" b="1" dirty="0">
                <a:latin typeface="Arial" panose="020B0604020202020204" pitchFamily="34" charset="0"/>
                <a:cs typeface="Arial" panose="020B0604020202020204" pitchFamily="34" charset="0"/>
              </a:rPr>
              <a:t>Language Test Battery </a:t>
            </a:r>
            <a:r>
              <a:rPr lang="en-US" sz="2800" dirty="0">
                <a:latin typeface="Arial" panose="020B0604020202020204" pitchFamily="34" charset="0"/>
                <a:cs typeface="Arial" panose="020B0604020202020204" pitchFamily="34" charset="0"/>
              </a:rPr>
              <a:t>for patients included Western Aphasia Battery-revised, in particular the WAB Content and Picture Description subtest of the WAB and subsequent language measures &amp; semantic errors gained from its CHAT/CLAN transcription.</a:t>
            </a:r>
          </a:p>
          <a:p>
            <a:pPr>
              <a:lnSpc>
                <a:spcPct val="101000"/>
              </a:lnSpc>
            </a:pPr>
            <a:endParaRPr lang="en-US" sz="2800" b="1" dirty="0">
              <a:latin typeface="Arial" panose="020B0604020202020204" pitchFamily="34" charset="0"/>
              <a:cs typeface="Arial" panose="020B0604020202020204" pitchFamily="34" charset="0"/>
            </a:endParaRPr>
          </a:p>
          <a:p>
            <a:pPr>
              <a:lnSpc>
                <a:spcPct val="101000"/>
              </a:lnSpc>
            </a:pPr>
            <a:r>
              <a:rPr lang="en-US" sz="2800" b="1" dirty="0">
                <a:latin typeface="Arial" panose="020B0604020202020204" pitchFamily="34" charset="0"/>
                <a:cs typeface="Arial" panose="020B0604020202020204" pitchFamily="34" charset="0"/>
              </a:rPr>
              <a:t>Semantic Performance Measures </a:t>
            </a:r>
            <a:r>
              <a:rPr lang="en-US" sz="2800" dirty="0">
                <a:latin typeface="Arial" panose="020B0604020202020204" pitchFamily="34" charset="0"/>
                <a:cs typeface="Arial" panose="020B0604020202020204" pitchFamily="34" charset="0"/>
              </a:rPr>
              <a:t>included: WAB Content, Components gained from PCA of language measures from transcription evaluation, number of semantic errors, and number of significant pauses.</a:t>
            </a:r>
          </a:p>
          <a:p>
            <a:pPr>
              <a:lnSpc>
                <a:spcPct val="101000"/>
              </a:lnSpc>
            </a:pPr>
            <a:endParaRPr lang="en-US" sz="2800" dirty="0">
              <a:latin typeface="Arial" panose="020B0604020202020204" pitchFamily="34" charset="0"/>
              <a:cs typeface="Arial" panose="020B0604020202020204" pitchFamily="34" charset="0"/>
            </a:endParaRPr>
          </a:p>
          <a:p>
            <a:pPr>
              <a:lnSpc>
                <a:spcPct val="101000"/>
              </a:lnSpc>
            </a:pPr>
            <a:r>
              <a:rPr lang="en-US" sz="2800" b="1" dirty="0">
                <a:latin typeface="Arial" panose="020B0604020202020204" pitchFamily="34" charset="0"/>
                <a:cs typeface="Arial" panose="020B0604020202020204" pitchFamily="34" charset="0"/>
              </a:rPr>
              <a:t>Regions of Interest (ROIs)</a:t>
            </a:r>
            <a:r>
              <a:rPr lang="en-US" sz="2800" dirty="0">
                <a:latin typeface="Arial" panose="020B0604020202020204" pitchFamily="34" charset="0"/>
                <a:cs typeface="Arial" panose="020B0604020202020204" pitchFamily="34" charset="0"/>
              </a:rPr>
              <a:t>: the following ROIs have been found significant for semantic processing: anterior middle temporal gyrus (aMTG), planum polare (PP), anterior fusiform cortex (aFusi), posterior superior marginal gyrus (pSMG), angular gyrus (AG).</a:t>
            </a:r>
            <a:r>
              <a:rPr lang="en-US" sz="2800" baseline="30000" dirty="0">
                <a:latin typeface="Arial" panose="020B0604020202020204" pitchFamily="34" charset="0"/>
                <a:cs typeface="Arial" panose="020B0604020202020204" pitchFamily="34" charset="0"/>
              </a:rPr>
              <a:t>2,3</a:t>
            </a:r>
            <a:endParaRPr lang="en-US" sz="2800" dirty="0">
              <a:latin typeface="Arial" panose="020B0604020202020204" pitchFamily="34" charset="0"/>
              <a:cs typeface="Arial" panose="020B0604020202020204" pitchFamily="34" charset="0"/>
            </a:endParaRPr>
          </a:p>
          <a:p>
            <a:pPr>
              <a:lnSpc>
                <a:spcPct val="101000"/>
              </a:lnSpc>
            </a:pPr>
            <a:endParaRPr lang="en-US" sz="2800" dirty="0">
              <a:latin typeface="Arial" panose="020B0604020202020204" pitchFamily="34" charset="0"/>
              <a:cs typeface="Arial" panose="020B0604020202020204" pitchFamily="34" charset="0"/>
            </a:endParaRPr>
          </a:p>
          <a:p>
            <a:pPr>
              <a:lnSpc>
                <a:spcPct val="101000"/>
              </a:lnSpc>
            </a:pPr>
            <a:r>
              <a:rPr lang="en-US" sz="2800" b="1" dirty="0">
                <a:latin typeface="Arial" panose="020B0604020202020204" pitchFamily="34" charset="0"/>
                <a:cs typeface="Arial" panose="020B0604020202020204" pitchFamily="34" charset="0"/>
              </a:rPr>
              <a:t>Proposed Semantic Network </a:t>
            </a:r>
            <a:r>
              <a:rPr lang="en-US" sz="2800" dirty="0">
                <a:latin typeface="Arial" panose="020B0604020202020204" pitchFamily="34" charset="0"/>
                <a:cs typeface="Arial" panose="020B0604020202020204" pitchFamily="34" charset="0"/>
              </a:rPr>
              <a:t>included left and right homologues of: aMTG, PP, aFusi, pSMG, AG.</a:t>
            </a:r>
          </a:p>
        </p:txBody>
      </p:sp>
      <p:grpSp>
        <p:nvGrpSpPr>
          <p:cNvPr id="38" name="Group 37">
            <a:extLst>
              <a:ext uri="{FF2B5EF4-FFF2-40B4-BE49-F238E27FC236}">
                <a16:creationId xmlns="" xmlns:a16="http://schemas.microsoft.com/office/drawing/2014/main" id="{87A9F5A4-368C-9141-9256-2F0D0D5AB41C}"/>
              </a:ext>
            </a:extLst>
          </p:cNvPr>
          <p:cNvGrpSpPr/>
          <p:nvPr/>
        </p:nvGrpSpPr>
        <p:grpSpPr>
          <a:xfrm>
            <a:off x="29233242" y="30176152"/>
            <a:ext cx="13846223" cy="2157985"/>
            <a:chOff x="1081453" y="24896766"/>
            <a:chExt cx="14162198" cy="2157985"/>
          </a:xfrm>
        </p:grpSpPr>
        <p:sp>
          <p:nvSpPr>
            <p:cNvPr id="40" name="Text Box 191">
              <a:extLst>
                <a:ext uri="{FF2B5EF4-FFF2-40B4-BE49-F238E27FC236}">
                  <a16:creationId xmlns="" xmlns:a16="http://schemas.microsoft.com/office/drawing/2014/main" id="{3173DA23-0C83-4F2C-817D-307B3F8E7C75}"/>
                </a:ext>
              </a:extLst>
            </p:cNvPr>
            <p:cNvSpPr txBox="1">
              <a:spLocks noChangeArrowheads="1"/>
            </p:cNvSpPr>
            <p:nvPr/>
          </p:nvSpPr>
          <p:spPr bwMode="auto">
            <a:xfrm>
              <a:off x="1081453" y="25654414"/>
              <a:ext cx="14154609" cy="1400337"/>
            </a:xfrm>
            <a:prstGeom prst="rect">
              <a:avLst/>
            </a:prstGeom>
            <a:solidFill>
              <a:schemeClr val="bg1"/>
            </a:solidFill>
            <a:ln w="12700">
              <a:solidFill>
                <a:schemeClr val="accent1">
                  <a:lumMod val="75000"/>
                </a:schemeClr>
              </a:solidFill>
            </a:ln>
            <a:effectLst/>
          </p:spPr>
          <p:txBody>
            <a:bodyPr wrap="square" lIns="137137" tIns="137137" rIns="137137" bIns="137137">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US" sz="1200" dirty="0">
                  <a:latin typeface="Arial" panose="020B0604020202020204" pitchFamily="34" charset="0"/>
                  <a:cs typeface="Arial" panose="020B0604020202020204" pitchFamily="34" charset="0"/>
                </a:rPr>
                <a:t>[1] Spielmann, K., Durand, E., Marcotte, K., &amp; Ansaldo, A. I. (2016). Maladaptive Plasticity in Aphasia: Brain Activation Maps Underlying Verb Retrieval Errors. Neural Plasticity, 2016, 1-11. doi:10.1155/2016/4806492</a:t>
              </a:r>
            </a:p>
            <a:p>
              <a:r>
                <a:rPr lang="en-US" sz="1200" dirty="0">
                  <a:latin typeface="Arial" panose="020B0604020202020204" pitchFamily="34" charset="0"/>
                  <a:cs typeface="Arial" panose="020B0604020202020204" pitchFamily="34" charset="0"/>
                </a:rPr>
                <a:t>[2]</a:t>
              </a:r>
              <a:r>
                <a:rPr lang="en-US" sz="1200" dirty="0"/>
                <a:t> Halai AD, Woollams AM, Lambon Ralph MA (2016) Using principal component analysis to capture individual differences within a unified neuropsychological model of chronic post-stroke aphasia: revealing the unique neural correlates of speech fluency, phonology and semantics. </a:t>
              </a:r>
              <a:r>
                <a:rPr lang="en-US" sz="1200" i="1" dirty="0"/>
                <a:t>Cortex,</a:t>
              </a:r>
              <a:r>
                <a:rPr lang="en-US" sz="1200" dirty="0"/>
                <a:t> </a:t>
              </a:r>
              <a:r>
                <a:rPr lang="en-US" sz="1200" i="1" dirty="0"/>
                <a:t>86</a:t>
              </a:r>
              <a:r>
                <a:rPr lang="en-US" sz="1200" dirty="0"/>
                <a:t>, 275-289. doi:10.1016/j.cortex.2016.04.016</a:t>
              </a:r>
            </a:p>
            <a:p>
              <a:r>
                <a:rPr lang="en-US" sz="1200" dirty="0">
                  <a:latin typeface="Arial" panose="020B0604020202020204" pitchFamily="34" charset="0"/>
                  <a:cs typeface="Arial" panose="020B0604020202020204" pitchFamily="34" charset="0"/>
                </a:rPr>
                <a:t>[3]</a:t>
              </a:r>
              <a:r>
                <a:rPr lang="en-US" sz="1200" dirty="0"/>
                <a:t> Seghier, M. L., Fagan, E., &amp; Price, C. J. (2010). Functional Subdivisions in the Left Angular Gyrus Where the Semantic System Meets and Diverges </a:t>
              </a:r>
            </a:p>
            <a:p>
              <a:r>
                <a:rPr lang="en-US" sz="1200" dirty="0"/>
                <a:t>from the Default Network. Journal of Neuroscience, 30(50), 16809-16817. doi:10.1523/jneurosci.3377-10.2010</a:t>
              </a:r>
            </a:p>
            <a:p>
              <a:endParaRPr lang="en-US" sz="100" dirty="0">
                <a:latin typeface="Arial" panose="020B0604020202020204" pitchFamily="34" charset="0"/>
                <a:cs typeface="Arial" panose="020B0604020202020204" pitchFamily="34" charset="0"/>
              </a:endParaRPr>
            </a:p>
          </p:txBody>
        </p:sp>
        <p:sp>
          <p:nvSpPr>
            <p:cNvPr id="41" name="Rectangle 40">
              <a:extLst>
                <a:ext uri="{FF2B5EF4-FFF2-40B4-BE49-F238E27FC236}">
                  <a16:creationId xmlns="" xmlns:a16="http://schemas.microsoft.com/office/drawing/2014/main" id="{94DEB454-95C9-4D3C-A592-5DD67A2651C6}"/>
                </a:ext>
              </a:extLst>
            </p:cNvPr>
            <p:cNvSpPr/>
            <p:nvPr/>
          </p:nvSpPr>
          <p:spPr>
            <a:xfrm>
              <a:off x="1081453" y="24896766"/>
              <a:ext cx="14162198" cy="792591"/>
            </a:xfrm>
            <a:prstGeom prst="rect">
              <a:avLst/>
            </a:prstGeom>
            <a:solidFill>
              <a:schemeClr val="accent1">
                <a:lumMod val="75000"/>
              </a:schemeClr>
            </a:solid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smtClean="0">
                  <a:solidFill>
                    <a:schemeClr val="bg1"/>
                  </a:solidFill>
                  <a:latin typeface="Arial" panose="020B0604020202020204" pitchFamily="34" charset="0"/>
                  <a:cs typeface="Arial" panose="020B0604020202020204" pitchFamily="34" charset="0"/>
                </a:rPr>
                <a:t>References </a:t>
              </a:r>
              <a:endParaRPr lang="en-US" sz="4400" b="1" dirty="0">
                <a:solidFill>
                  <a:schemeClr val="bg1"/>
                </a:solidFill>
                <a:latin typeface="Arial" panose="020B0604020202020204" pitchFamily="34" charset="0"/>
                <a:cs typeface="Arial" panose="020B0604020202020204" pitchFamily="34" charset="0"/>
              </a:endParaRPr>
            </a:p>
          </p:txBody>
        </p:sp>
      </p:grpSp>
      <p:sp>
        <p:nvSpPr>
          <p:cNvPr id="61" name="Rectangle 60">
            <a:extLst>
              <a:ext uri="{FF2B5EF4-FFF2-40B4-BE49-F238E27FC236}">
                <a16:creationId xmlns="" xmlns:a16="http://schemas.microsoft.com/office/drawing/2014/main" id="{F687CB81-1874-2747-9018-7BA638742664}"/>
              </a:ext>
            </a:extLst>
          </p:cNvPr>
          <p:cNvSpPr/>
          <p:nvPr/>
        </p:nvSpPr>
        <p:spPr>
          <a:xfrm>
            <a:off x="402489" y="16370485"/>
            <a:ext cx="13860051" cy="736844"/>
          </a:xfrm>
          <a:prstGeom prst="rect">
            <a:avLst/>
          </a:prstGeom>
          <a:solidFill>
            <a:schemeClr val="accent1">
              <a:lumMod val="75000"/>
            </a:schemeClr>
          </a:solid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a:solidFill>
                  <a:schemeClr val="bg1"/>
                </a:solidFill>
                <a:latin typeface="Arial" panose="020B0604020202020204" pitchFamily="34" charset="0"/>
                <a:cs typeface="Arial" panose="020B0604020202020204" pitchFamily="34" charset="0"/>
              </a:rPr>
              <a:t>Specific Aims</a:t>
            </a:r>
          </a:p>
        </p:txBody>
      </p:sp>
      <p:sp>
        <p:nvSpPr>
          <p:cNvPr id="2" name="TextBox 1"/>
          <p:cNvSpPr txBox="1"/>
          <p:nvPr/>
        </p:nvSpPr>
        <p:spPr>
          <a:xfrm>
            <a:off x="15114487" y="13958142"/>
            <a:ext cx="13414745" cy="7848302"/>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Data Analysis:</a:t>
            </a:r>
          </a:p>
          <a:p>
            <a:pPr marL="514350" indent="-514350">
              <a:buFont typeface="+mj-lt"/>
              <a:buAutoNum type="arabicPeriod"/>
            </a:pPr>
            <a:r>
              <a:rPr lang="en-US" sz="2800" dirty="0">
                <a:latin typeface="Arial" panose="020B0604020202020204" pitchFamily="34" charset="0"/>
                <a:cs typeface="Arial" panose="020B0604020202020204" pitchFamily="34" charset="0"/>
              </a:rPr>
              <a:t>Reliability of transcription of the language samples was difficult to obtain across raters (n = 2), but they met and came to </a:t>
            </a:r>
            <a:r>
              <a:rPr lang="en-US" sz="2800" dirty="0" smtClean="0">
                <a:latin typeface="Arial" panose="020B0604020202020204" pitchFamily="34" charset="0"/>
                <a:cs typeface="Arial" panose="020B0604020202020204" pitchFamily="34" charset="0"/>
              </a:rPr>
              <a:t>consensus </a:t>
            </a:r>
            <a:r>
              <a:rPr lang="en-US" sz="2800" dirty="0">
                <a:latin typeface="Arial" panose="020B0604020202020204" pitchFamily="34" charset="0"/>
                <a:cs typeface="Arial" panose="020B0604020202020204" pitchFamily="34" charset="0"/>
              </a:rPr>
              <a:t>for total number of </a:t>
            </a:r>
            <a:r>
              <a:rPr lang="en-US" sz="2800" dirty="0" smtClean="0">
                <a:latin typeface="Arial" panose="020B0604020202020204" pitchFamily="34" charset="0"/>
                <a:cs typeface="Arial" panose="020B0604020202020204" pitchFamily="34" charset="0"/>
              </a:rPr>
              <a:t>utterance, retracing, repetition, semantic errors, circumlocutions, and significant pauses</a:t>
            </a:r>
            <a:endParaRPr lang="en-US" sz="2800" dirty="0">
              <a:highlight>
                <a:srgbClr val="FFFF00"/>
              </a:highlight>
              <a:latin typeface="Arial" panose="020B0604020202020204" pitchFamily="34" charset="0"/>
              <a:cs typeface="Arial" panose="020B0604020202020204" pitchFamily="34" charset="0"/>
            </a:endParaRPr>
          </a:p>
          <a:p>
            <a:pPr marL="514350" indent="-514350">
              <a:buFont typeface="+mj-lt"/>
              <a:buAutoNum type="arabicPeriod"/>
            </a:pPr>
            <a:r>
              <a:rPr lang="en-US" sz="2800" dirty="0">
                <a:latin typeface="Arial" panose="020B0604020202020204" pitchFamily="34" charset="0"/>
                <a:cs typeface="Arial" panose="020B0604020202020204" pitchFamily="34" charset="0"/>
              </a:rPr>
              <a:t>Resting-state images were </a:t>
            </a:r>
            <a:r>
              <a:rPr lang="en-US" sz="2800" dirty="0" smtClean="0">
                <a:latin typeface="Arial" panose="020B0604020202020204" pitchFamily="34" charset="0"/>
                <a:cs typeface="Arial" panose="020B0604020202020204" pitchFamily="34" charset="0"/>
              </a:rPr>
              <a:t>pre-processed </a:t>
            </a:r>
            <a:r>
              <a:rPr lang="en-US" sz="2800" dirty="0">
                <a:latin typeface="Arial" panose="020B0604020202020204" pitchFamily="34" charset="0"/>
                <a:cs typeface="Arial" panose="020B0604020202020204" pitchFamily="34" charset="0"/>
              </a:rPr>
              <a:t>in SPM, lesion tissue was classified, and EPI images were corrected for movement and spatially normalized to the MNI brain template. </a:t>
            </a:r>
          </a:p>
          <a:p>
            <a:pPr marL="514350" indent="-514350">
              <a:buFont typeface="+mj-lt"/>
              <a:buAutoNum type="arabicPeriod"/>
            </a:pPr>
            <a:r>
              <a:rPr lang="en-US" sz="2800" dirty="0">
                <a:latin typeface="Arial" panose="020B0604020202020204" pitchFamily="34" charset="0"/>
                <a:cs typeface="Arial" panose="020B0604020202020204" pitchFamily="34" charset="0"/>
              </a:rPr>
              <a:t>Pearson correlations were computed between the extracted time series of each of the ROIs to examine connectivity. </a:t>
            </a:r>
            <a:r>
              <a:rPr lang="en-US" sz="2800" i="1" dirty="0">
                <a:latin typeface="Arial" panose="020B0604020202020204" pitchFamily="34" charset="0"/>
                <a:cs typeface="Arial" panose="020B0604020202020204" pitchFamily="34" charset="0"/>
              </a:rPr>
              <a:t>r-</a:t>
            </a:r>
            <a:r>
              <a:rPr lang="en-US" sz="2800" dirty="0">
                <a:latin typeface="Arial" panose="020B0604020202020204" pitchFamily="34" charset="0"/>
                <a:cs typeface="Arial" panose="020B0604020202020204" pitchFamily="34" charset="0"/>
              </a:rPr>
              <a:t>values were </a:t>
            </a:r>
            <a:r>
              <a:rPr lang="en-US" sz="2800" dirty="0" smtClean="0">
                <a:latin typeface="Arial" panose="020B0604020202020204" pitchFamily="34" charset="0"/>
                <a:cs typeface="Arial" panose="020B0604020202020204" pitchFamily="34" charset="0"/>
              </a:rPr>
              <a:t>transformed </a:t>
            </a:r>
            <a:r>
              <a:rPr lang="en-US" sz="2800" dirty="0">
                <a:latin typeface="Arial" panose="020B0604020202020204" pitchFamily="34" charset="0"/>
                <a:cs typeface="Arial" panose="020B0604020202020204" pitchFamily="34" charset="0"/>
              </a:rPr>
              <a:t>to Fisher’s Z values (connectivity strength). Paired t-tests compared groups.</a:t>
            </a:r>
          </a:p>
          <a:p>
            <a:pPr marL="514350" indent="-514350">
              <a:buFont typeface="+mj-lt"/>
              <a:buAutoNum type="arabicPeriod"/>
            </a:pPr>
            <a:r>
              <a:rPr lang="en-US" sz="2800" dirty="0">
                <a:latin typeface="Arial" panose="020B0604020202020204" pitchFamily="34" charset="0"/>
                <a:cs typeface="Arial" panose="020B0604020202020204" pitchFamily="34" charset="0"/>
              </a:rPr>
              <a:t>Principal Component Analysis of CHAT/CLAN picture description data was performed to find a factor that was loaded with semantic features.</a:t>
            </a:r>
          </a:p>
          <a:p>
            <a:pPr marL="514350" indent="-514350">
              <a:buFont typeface="+mj-lt"/>
              <a:buAutoNum type="arabicPeriod"/>
            </a:pPr>
            <a:r>
              <a:rPr lang="en-US" sz="2800" dirty="0">
                <a:latin typeface="Arial" panose="020B0604020202020204" pitchFamily="34" charset="0"/>
                <a:cs typeface="Arial" panose="020B0604020202020204" pitchFamily="34" charset="0"/>
              </a:rPr>
              <a:t>Univariate analyses and linear regression with backward, stepwise elimination were used to determine whether functional connectivity amongst the regions of interest could predict amount/percentage of errors (semantic paraphasia, significant pauses) committed in picture description, or performance in components from PCA</a:t>
            </a:r>
            <a:r>
              <a:rPr lang="en-US" sz="2800" b="1" dirty="0">
                <a:latin typeface="Arial" panose="020B0604020202020204" pitchFamily="34" charset="0"/>
                <a:cs typeface="Arial" panose="020B0604020202020204" pitchFamily="34" charset="0"/>
              </a:rPr>
              <a:t>. </a:t>
            </a:r>
            <a:r>
              <a:rPr lang="en-US" sz="2800" dirty="0">
                <a:latin typeface="Arial" panose="020B0604020202020204" pitchFamily="34" charset="0"/>
                <a:cs typeface="Arial" panose="020B0604020202020204" pitchFamily="34" charset="0"/>
              </a:rPr>
              <a:t>The latter were corrected for lesion volumes.</a:t>
            </a:r>
            <a:endParaRPr lang="en-US" sz="2800" b="1" dirty="0">
              <a:latin typeface="Arial" panose="020B0604020202020204" pitchFamily="34" charset="0"/>
              <a:cs typeface="Arial" panose="020B0604020202020204" pitchFamily="34" charset="0"/>
            </a:endParaRPr>
          </a:p>
        </p:txBody>
      </p:sp>
      <p:sp>
        <p:nvSpPr>
          <p:cNvPr id="50" name="Rectangle 49">
            <a:extLst>
              <a:ext uri="{FF2B5EF4-FFF2-40B4-BE49-F238E27FC236}">
                <a16:creationId xmlns="" xmlns:a16="http://schemas.microsoft.com/office/drawing/2014/main" id="{B6BC1249-32EA-8047-89FA-C5022FBE8F75}"/>
              </a:ext>
            </a:extLst>
          </p:cNvPr>
          <p:cNvSpPr/>
          <p:nvPr/>
        </p:nvSpPr>
        <p:spPr>
          <a:xfrm>
            <a:off x="15034065" y="21751509"/>
            <a:ext cx="13921935" cy="742077"/>
          </a:xfrm>
          <a:prstGeom prst="rect">
            <a:avLst/>
          </a:prstGeom>
          <a:solidFill>
            <a:schemeClr val="accent1">
              <a:lumMod val="75000"/>
            </a:schemeClr>
          </a:solid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a:solidFill>
                  <a:schemeClr val="bg1"/>
                </a:solidFill>
                <a:latin typeface="Arial" panose="020B0604020202020204" pitchFamily="34" charset="0"/>
                <a:cs typeface="Arial" panose="020B0604020202020204" pitchFamily="34" charset="0"/>
              </a:rPr>
              <a:t>Functional Connectivity and Semantics</a:t>
            </a:r>
          </a:p>
        </p:txBody>
      </p:sp>
      <p:sp>
        <p:nvSpPr>
          <p:cNvPr id="15" name="TextBox 14">
            <a:extLst>
              <a:ext uri="{FF2B5EF4-FFF2-40B4-BE49-F238E27FC236}">
                <a16:creationId xmlns="" xmlns:a16="http://schemas.microsoft.com/office/drawing/2014/main" id="{2881B72A-819B-0741-9A3B-D0CB1118ABA9}"/>
              </a:ext>
            </a:extLst>
          </p:cNvPr>
          <p:cNvSpPr txBox="1"/>
          <p:nvPr/>
        </p:nvSpPr>
        <p:spPr>
          <a:xfrm>
            <a:off x="29451820" y="6402733"/>
            <a:ext cx="13733132" cy="5632311"/>
          </a:xfrm>
          <a:prstGeom prst="rect">
            <a:avLst/>
          </a:prstGeom>
          <a:noFill/>
        </p:spPr>
        <p:txBody>
          <a:bodyPr wrap="square" rtlCol="0">
            <a:spAutoFit/>
          </a:bodyPr>
          <a:lstStyle/>
          <a:p>
            <a:r>
              <a:rPr lang="en-US" sz="3000" b="1" dirty="0">
                <a:latin typeface="Arial" panose="020B0604020202020204" pitchFamily="34" charset="0"/>
                <a:cs typeface="Arial" panose="020B0604020202020204" pitchFamily="34" charset="0"/>
              </a:rPr>
              <a:t>Group Differences in Functional Connectivity. </a:t>
            </a:r>
            <a:r>
              <a:rPr lang="en-US" sz="3000" dirty="0">
                <a:latin typeface="Arial" panose="020B0604020202020204" pitchFamily="34" charset="0"/>
                <a:cs typeface="Arial" panose="020B0604020202020204" pitchFamily="34" charset="0"/>
              </a:rPr>
              <a:t>Network connectivity was similar among both controls and patients in three connections: laMTG-raMTG, lpSMG-lAG and raMTG-lAG. All other connections were unique solely to either controls or patients. Red connections indicate statistically significant differences in which controls &gt; patients for connectivity strength.</a:t>
            </a:r>
          </a:p>
          <a:p>
            <a:endParaRPr lang="en-US" sz="3000" dirty="0"/>
          </a:p>
          <a:p>
            <a:r>
              <a:rPr lang="en-US" sz="3000" b="1" dirty="0">
                <a:latin typeface="Arial" panose="020B0604020202020204" pitchFamily="34" charset="0"/>
                <a:cs typeface="Arial" panose="020B0604020202020204" pitchFamily="34" charset="0"/>
              </a:rPr>
              <a:t>Semantic Access</a:t>
            </a:r>
            <a:r>
              <a:rPr lang="en-US" sz="3000" dirty="0">
                <a:latin typeface="Arial" panose="020B0604020202020204" pitchFamily="34" charset="0"/>
                <a:cs typeface="Arial" panose="020B0604020202020204" pitchFamily="34" charset="0"/>
              </a:rPr>
              <a:t>. Stronger connectivity between the left aMTG and the (1) left fusiform gyrus and the (2) left AG predicted higher performance on Factor 3, the ‘Semantic’ factor. </a:t>
            </a:r>
          </a:p>
          <a:p>
            <a:r>
              <a:rPr lang="en-US" sz="3000" dirty="0">
                <a:latin typeface="Arial" panose="020B0604020202020204" pitchFamily="34" charset="0"/>
                <a:cs typeface="Arial" panose="020B0604020202020204" pitchFamily="34" charset="0"/>
              </a:rPr>
              <a:t>R</a:t>
            </a:r>
            <a:r>
              <a:rPr lang="en-US" sz="3000" baseline="-25000" dirty="0">
                <a:latin typeface="Arial" panose="020B0604020202020204" pitchFamily="34" charset="0"/>
                <a:cs typeface="Arial" panose="020B0604020202020204" pitchFamily="34" charset="0"/>
              </a:rPr>
              <a:t>adj</a:t>
            </a:r>
            <a:r>
              <a:rPr lang="en-US" sz="3000" baseline="30000" dirty="0">
                <a:latin typeface="Arial" panose="020B0604020202020204" pitchFamily="34" charset="0"/>
                <a:cs typeface="Arial" panose="020B0604020202020204" pitchFamily="34" charset="0"/>
              </a:rPr>
              <a:t>2</a:t>
            </a:r>
            <a:r>
              <a:rPr lang="en-US" sz="3000" dirty="0">
                <a:latin typeface="Arial" panose="020B0604020202020204" pitchFamily="34" charset="0"/>
                <a:cs typeface="Arial" panose="020B0604020202020204" pitchFamily="34" charset="0"/>
              </a:rPr>
              <a:t> = .44, F</a:t>
            </a:r>
            <a:r>
              <a:rPr lang="en-US" sz="3000" baseline="-25000" dirty="0">
                <a:latin typeface="Arial" panose="020B0604020202020204" pitchFamily="34" charset="0"/>
                <a:cs typeface="Arial" panose="020B0604020202020204" pitchFamily="34" charset="0"/>
              </a:rPr>
              <a:t>2,19</a:t>
            </a:r>
            <a:r>
              <a:rPr lang="en-US" sz="3000" dirty="0">
                <a:latin typeface="Arial" panose="020B0604020202020204" pitchFamily="34" charset="0"/>
                <a:cs typeface="Arial" panose="020B0604020202020204" pitchFamily="34" charset="0"/>
              </a:rPr>
              <a:t> = 9.4, p = .002 </a:t>
            </a:r>
          </a:p>
          <a:p>
            <a:r>
              <a:rPr lang="en-US" sz="3000" i="1" dirty="0">
                <a:latin typeface="Arial" panose="020B0604020202020204" pitchFamily="34" charset="0"/>
                <a:cs typeface="Arial" panose="020B0604020202020204" pitchFamily="34" charset="0"/>
              </a:rPr>
              <a:t>y</a:t>
            </a:r>
            <a:r>
              <a:rPr lang="en-US" sz="3000" dirty="0">
                <a:latin typeface="Arial" panose="020B0604020202020204" pitchFamily="34" charset="0"/>
                <a:cs typeface="Arial" panose="020B0604020202020204" pitchFamily="34" charset="0"/>
              </a:rPr>
              <a:t> = 1.981 (laMTG-lFusi) + 2.338 (laMTG-lAG) - .483</a:t>
            </a:r>
          </a:p>
          <a:p>
            <a:endParaRPr lang="en-US" sz="3000" dirty="0">
              <a:latin typeface="Arial" panose="020B0604020202020204" pitchFamily="34" charset="0"/>
              <a:cs typeface="Arial" panose="020B0604020202020204" pitchFamily="34" charset="0"/>
            </a:endParaRPr>
          </a:p>
        </p:txBody>
      </p:sp>
      <p:sp>
        <p:nvSpPr>
          <p:cNvPr id="63" name="Rectangle 62">
            <a:extLst>
              <a:ext uri="{FF2B5EF4-FFF2-40B4-BE49-F238E27FC236}">
                <a16:creationId xmlns="" xmlns:a16="http://schemas.microsoft.com/office/drawing/2014/main" id="{A3EA608E-A9BF-4A4A-B76E-508F58792944}"/>
              </a:ext>
            </a:extLst>
          </p:cNvPr>
          <p:cNvSpPr/>
          <p:nvPr/>
        </p:nvSpPr>
        <p:spPr>
          <a:xfrm>
            <a:off x="29214898" y="5090933"/>
            <a:ext cx="13898879" cy="914400"/>
          </a:xfrm>
          <a:prstGeom prst="rect">
            <a:avLst/>
          </a:prstGeom>
          <a:solidFill>
            <a:schemeClr val="accent1">
              <a:lumMod val="75000"/>
            </a:schemeClr>
          </a:solidFill>
          <a:ln w="127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sz="4400" b="1" dirty="0">
                <a:solidFill>
                  <a:schemeClr val="bg1"/>
                </a:solidFill>
                <a:latin typeface="Arial" panose="020B0604020202020204" pitchFamily="34" charset="0"/>
                <a:cs typeface="Arial" panose="020B0604020202020204" pitchFamily="34" charset="0"/>
              </a:rPr>
              <a:t>Predicting Semantic Performance and Errors</a:t>
            </a:r>
          </a:p>
        </p:txBody>
      </p:sp>
      <p:grpSp>
        <p:nvGrpSpPr>
          <p:cNvPr id="84" name="Group 83">
            <a:extLst>
              <a:ext uri="{FF2B5EF4-FFF2-40B4-BE49-F238E27FC236}">
                <a16:creationId xmlns="" xmlns:a16="http://schemas.microsoft.com/office/drawing/2014/main" id="{F48BFBA4-13FB-D645-9217-DB68FDFAE275}"/>
              </a:ext>
            </a:extLst>
          </p:cNvPr>
          <p:cNvGrpSpPr/>
          <p:nvPr/>
        </p:nvGrpSpPr>
        <p:grpSpPr>
          <a:xfrm>
            <a:off x="15353779" y="27796185"/>
            <a:ext cx="12971980" cy="4432118"/>
            <a:chOff x="15606352" y="27382398"/>
            <a:chExt cx="12971980" cy="4432118"/>
          </a:xfrm>
        </p:grpSpPr>
        <p:pic>
          <p:nvPicPr>
            <p:cNvPr id="18" name="Picture 17">
              <a:extLst>
                <a:ext uri="{FF2B5EF4-FFF2-40B4-BE49-F238E27FC236}">
                  <a16:creationId xmlns="" xmlns:a16="http://schemas.microsoft.com/office/drawing/2014/main" id="{12FBC5A1-1201-CA41-898F-9CF8FB9B2B9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606352" y="27382398"/>
              <a:ext cx="6181173" cy="3462653"/>
            </a:xfrm>
            <a:prstGeom prst="rect">
              <a:avLst/>
            </a:prstGeom>
          </p:spPr>
        </p:pic>
        <p:sp>
          <p:nvSpPr>
            <p:cNvPr id="32" name="TextBox 31">
              <a:extLst>
                <a:ext uri="{FF2B5EF4-FFF2-40B4-BE49-F238E27FC236}">
                  <a16:creationId xmlns="" xmlns:a16="http://schemas.microsoft.com/office/drawing/2014/main" id="{1A824957-DA46-3441-AB69-1873E5DA8B28}"/>
                </a:ext>
              </a:extLst>
            </p:cNvPr>
            <p:cNvSpPr txBox="1"/>
            <p:nvPr/>
          </p:nvSpPr>
          <p:spPr>
            <a:xfrm>
              <a:off x="15606352" y="30860409"/>
              <a:ext cx="12971980" cy="954107"/>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Figure </a:t>
              </a:r>
              <a:r>
                <a:rPr lang="en-US" sz="2800" b="1" dirty="0" smtClean="0">
                  <a:latin typeface="Arial" panose="020B0604020202020204" pitchFamily="34" charset="0"/>
                  <a:cs typeface="Arial" panose="020B0604020202020204" pitchFamily="34" charset="0"/>
                </a:rPr>
                <a:t>3. </a:t>
              </a:r>
              <a:r>
                <a:rPr lang="en-US" sz="2800" dirty="0">
                  <a:latin typeface="Arial" panose="020B0604020202020204" pitchFamily="34" charset="0"/>
                  <a:cs typeface="Arial" panose="020B0604020202020204" pitchFamily="34" charset="0"/>
                </a:rPr>
                <a:t>Connections predicting semantic </a:t>
              </a:r>
              <a:r>
                <a:rPr lang="en-US" sz="2800" dirty="0" smtClean="0">
                  <a:latin typeface="Arial" panose="020B0604020202020204" pitchFamily="34" charset="0"/>
                  <a:cs typeface="Arial" panose="020B0604020202020204" pitchFamily="34" charset="0"/>
                </a:rPr>
                <a:t>access (left) and errors (right). </a:t>
              </a:r>
              <a:r>
                <a:rPr lang="en-US" sz="2800" dirty="0">
                  <a:latin typeface="Arial" panose="020B0604020202020204" pitchFamily="34" charset="0"/>
                  <a:cs typeface="Arial" panose="020B0604020202020204" pitchFamily="34" charset="0"/>
                </a:rPr>
                <a:t>Red = positive prediction. Blue = negative prediction.</a:t>
              </a:r>
            </a:p>
          </p:txBody>
        </p:sp>
      </p:grpSp>
      <p:pic>
        <p:nvPicPr>
          <p:cNvPr id="30" name="Picture 29" descr="A close up of a logo&#10;&#10;Description automatically generated">
            <a:extLst>
              <a:ext uri="{FF2B5EF4-FFF2-40B4-BE49-F238E27FC236}">
                <a16:creationId xmlns="" xmlns:a16="http://schemas.microsoft.com/office/drawing/2014/main" id="{F1DEFD16-7225-E240-977F-AB06C86E477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893787" y="27780246"/>
            <a:ext cx="6176424" cy="3462653"/>
          </a:xfrm>
          <a:prstGeom prst="rect">
            <a:avLst/>
          </a:prstGeom>
        </p:spPr>
      </p:pic>
      <p:sp>
        <p:nvSpPr>
          <p:cNvPr id="78" name="TextBox 77">
            <a:extLst>
              <a:ext uri="{FF2B5EF4-FFF2-40B4-BE49-F238E27FC236}">
                <a16:creationId xmlns="" xmlns:a16="http://schemas.microsoft.com/office/drawing/2014/main" id="{D4C231D0-78B5-5E4C-8CDE-CCC90DDE5A10}"/>
              </a:ext>
            </a:extLst>
          </p:cNvPr>
          <p:cNvSpPr txBox="1"/>
          <p:nvPr/>
        </p:nvSpPr>
        <p:spPr>
          <a:xfrm>
            <a:off x="545526" y="17211973"/>
            <a:ext cx="13516428" cy="4247317"/>
          </a:xfrm>
          <a:prstGeom prst="rect">
            <a:avLst/>
          </a:prstGeom>
          <a:noFill/>
        </p:spPr>
        <p:txBody>
          <a:bodyPr wrap="square" rtlCol="0">
            <a:spAutoFit/>
          </a:bodyPr>
          <a:lstStyle/>
          <a:p>
            <a:r>
              <a:rPr lang="en-US" sz="3000" b="1" dirty="0">
                <a:latin typeface="Arial" panose="020B0604020202020204" pitchFamily="34" charset="0"/>
                <a:cs typeface="Arial" panose="020B0604020202020204" pitchFamily="34" charset="0"/>
              </a:rPr>
              <a:t>Research Questions:</a:t>
            </a:r>
          </a:p>
          <a:p>
            <a:pPr marL="514350" indent="-514350">
              <a:buAutoNum type="arabicPeriod"/>
            </a:pPr>
            <a:r>
              <a:rPr lang="en-US" sz="3000" dirty="0">
                <a:latin typeface="Arial" panose="020B0604020202020204" pitchFamily="34" charset="0"/>
                <a:cs typeface="Arial" panose="020B0604020202020204" pitchFamily="34" charset="0"/>
              </a:rPr>
              <a:t>Are there group differences in semantic network connectivity?</a:t>
            </a:r>
          </a:p>
          <a:p>
            <a:pPr lvl="1"/>
            <a:r>
              <a:rPr lang="en-US" sz="3000" dirty="0">
                <a:latin typeface="Arial" panose="020B0604020202020204" pitchFamily="34" charset="0"/>
                <a:cs typeface="Arial" panose="020B0604020202020204" pitchFamily="34" charset="0"/>
              </a:rPr>
              <a:t>Hypothesis 1: The healthy control group will have stronger semantic network connectivity than the patient group. </a:t>
            </a:r>
          </a:p>
          <a:p>
            <a:pPr marL="514350" indent="-514350">
              <a:buAutoNum type="arabicPeriod"/>
            </a:pPr>
            <a:r>
              <a:rPr lang="en-US" sz="3000" dirty="0">
                <a:latin typeface="Arial" panose="020B0604020202020204" pitchFamily="34" charset="0"/>
                <a:cs typeface="Arial" panose="020B0604020202020204" pitchFamily="34" charset="0"/>
              </a:rPr>
              <a:t>Does strength of connectivity relate to semantic access during language performance in persons with aphasia?</a:t>
            </a:r>
          </a:p>
          <a:p>
            <a:pPr lvl="1"/>
            <a:r>
              <a:rPr lang="en-US" sz="3000" dirty="0">
                <a:latin typeface="Arial" panose="020B0604020202020204" pitchFamily="34" charset="0"/>
                <a:cs typeface="Arial" panose="020B0604020202020204" pitchFamily="34" charset="0"/>
              </a:rPr>
              <a:t>Hypothesis 2: As the strength of connectivity decreases, the semantic access during language performance will decrease.</a:t>
            </a:r>
          </a:p>
          <a:p>
            <a:endParaRPr lang="en-US" sz="3000" dirty="0">
              <a:latin typeface="Arial" panose="020B0604020202020204" pitchFamily="34" charset="0"/>
              <a:cs typeface="Arial" panose="020B0604020202020204" pitchFamily="34" charset="0"/>
            </a:endParaRPr>
          </a:p>
        </p:txBody>
      </p:sp>
      <p:grpSp>
        <p:nvGrpSpPr>
          <p:cNvPr id="86" name="Group 85">
            <a:extLst>
              <a:ext uri="{FF2B5EF4-FFF2-40B4-BE49-F238E27FC236}">
                <a16:creationId xmlns="" xmlns:a16="http://schemas.microsoft.com/office/drawing/2014/main" id="{E8562AF3-497C-B14B-B0B7-8033BC06BAEC}"/>
              </a:ext>
            </a:extLst>
          </p:cNvPr>
          <p:cNvGrpSpPr/>
          <p:nvPr/>
        </p:nvGrpSpPr>
        <p:grpSpPr>
          <a:xfrm>
            <a:off x="29682311" y="17428314"/>
            <a:ext cx="13322041" cy="7705019"/>
            <a:chOff x="29571615" y="13714396"/>
            <a:chExt cx="13322041" cy="7705019"/>
          </a:xfrm>
        </p:grpSpPr>
        <p:grpSp>
          <p:nvGrpSpPr>
            <p:cNvPr id="77" name="Group 76">
              <a:extLst>
                <a:ext uri="{FF2B5EF4-FFF2-40B4-BE49-F238E27FC236}">
                  <a16:creationId xmlns="" xmlns:a16="http://schemas.microsoft.com/office/drawing/2014/main" id="{7DF8F1B9-2136-9E42-8CFE-EB02B3C4396F}"/>
                </a:ext>
              </a:extLst>
            </p:cNvPr>
            <p:cNvGrpSpPr/>
            <p:nvPr/>
          </p:nvGrpSpPr>
          <p:grpSpPr>
            <a:xfrm>
              <a:off x="29571615" y="13714396"/>
              <a:ext cx="13322041" cy="7705019"/>
              <a:chOff x="29516002" y="17350616"/>
              <a:chExt cx="13322041" cy="7552695"/>
            </a:xfrm>
          </p:grpSpPr>
          <p:pic>
            <p:nvPicPr>
              <p:cNvPr id="44" name="Picture 43" descr="A screenshot of a cell phone&#10;&#10;Description automatically generated">
                <a:extLst>
                  <a:ext uri="{FF2B5EF4-FFF2-40B4-BE49-F238E27FC236}">
                    <a16:creationId xmlns="" xmlns:a16="http://schemas.microsoft.com/office/drawing/2014/main" id="{CFB7919C-96EC-3842-ADA4-FED5DC031D3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192418" y="17350616"/>
                <a:ext cx="8179170" cy="2375310"/>
              </a:xfrm>
              <a:prstGeom prst="rect">
                <a:avLst/>
              </a:prstGeom>
            </p:spPr>
          </p:pic>
          <p:pic>
            <p:nvPicPr>
              <p:cNvPr id="52" name="Picture 51" descr="A screenshot of a cell phone&#10;&#10;Description automatically generated">
                <a:extLst>
                  <a:ext uri="{FF2B5EF4-FFF2-40B4-BE49-F238E27FC236}">
                    <a16:creationId xmlns="" xmlns:a16="http://schemas.microsoft.com/office/drawing/2014/main" id="{1785024A-4DD9-8647-8D28-4289972D01B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4192418" y="19858983"/>
                <a:ext cx="4251940" cy="2102418"/>
              </a:xfrm>
              <a:prstGeom prst="rect">
                <a:avLst/>
              </a:prstGeom>
            </p:spPr>
          </p:pic>
          <p:sp>
            <p:nvSpPr>
              <p:cNvPr id="3" name="TextBox 2"/>
              <p:cNvSpPr txBox="1"/>
              <p:nvPr/>
            </p:nvSpPr>
            <p:spPr>
              <a:xfrm>
                <a:off x="29516002" y="22225655"/>
                <a:ext cx="13322041" cy="2677656"/>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Figure 4. </a:t>
                </a:r>
                <a:r>
                  <a:rPr lang="en-US" sz="2800" dirty="0">
                    <a:latin typeface="Arial" panose="020B0604020202020204" pitchFamily="34" charset="0"/>
                    <a:cs typeface="Arial" panose="020B0604020202020204" pitchFamily="34" charset="0"/>
                  </a:rPr>
                  <a:t>Stronger connectivity between the regions in the top row while weaker connectivity between regions in the bottom row predicted more semantic errors. For the raMTG-lAG connection, in general stronger connectivity correlated with more SE. However, when divided by presence of AOS, it is clear that for those without AOS, weaker connectivity predicts more semantic errors.</a:t>
                </a:r>
              </a:p>
              <a:p>
                <a:endParaRPr lang="en-US" sz="2800" b="1" dirty="0">
                  <a:latin typeface="Arial" panose="020B0604020202020204" pitchFamily="34" charset="0"/>
                  <a:cs typeface="Arial" panose="020B0604020202020204" pitchFamily="34" charset="0"/>
                </a:endParaRPr>
              </a:p>
            </p:txBody>
          </p:sp>
        </p:grpSp>
        <p:pic>
          <p:nvPicPr>
            <p:cNvPr id="83" name="Picture 82" descr="A screenshot of a cell phone&#10;&#10;Description automatically generated">
              <a:extLst>
                <a:ext uri="{FF2B5EF4-FFF2-40B4-BE49-F238E27FC236}">
                  <a16:creationId xmlns="" xmlns:a16="http://schemas.microsoft.com/office/drawing/2014/main" id="{551246B7-F6BB-0F4B-B061-227E1702103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8959311" y="16314337"/>
              <a:ext cx="2640409" cy="2122011"/>
            </a:xfrm>
            <a:prstGeom prst="rect">
              <a:avLst/>
            </a:prstGeom>
          </p:spPr>
        </p:pic>
      </p:grpSp>
      <p:grpSp>
        <p:nvGrpSpPr>
          <p:cNvPr id="94" name="Group 93">
            <a:extLst>
              <a:ext uri="{FF2B5EF4-FFF2-40B4-BE49-F238E27FC236}">
                <a16:creationId xmlns="" xmlns:a16="http://schemas.microsoft.com/office/drawing/2014/main" id="{4F8646CF-0950-2343-99D3-DCEDD573456A}"/>
              </a:ext>
            </a:extLst>
          </p:cNvPr>
          <p:cNvGrpSpPr/>
          <p:nvPr/>
        </p:nvGrpSpPr>
        <p:grpSpPr>
          <a:xfrm>
            <a:off x="15053762" y="8008908"/>
            <a:ext cx="13871604" cy="3375250"/>
            <a:chOff x="29329601" y="13093834"/>
            <a:chExt cx="13838577" cy="3375250"/>
          </a:xfrm>
        </p:grpSpPr>
        <p:sp>
          <p:nvSpPr>
            <p:cNvPr id="90" name="Rectangle 89">
              <a:extLst>
                <a:ext uri="{FF2B5EF4-FFF2-40B4-BE49-F238E27FC236}">
                  <a16:creationId xmlns="" xmlns:a16="http://schemas.microsoft.com/office/drawing/2014/main" id="{AB0B8A1F-D0E5-2040-A5AA-A2BDE6BE8C89}"/>
                </a:ext>
              </a:extLst>
            </p:cNvPr>
            <p:cNvSpPr/>
            <p:nvPr/>
          </p:nvSpPr>
          <p:spPr>
            <a:xfrm>
              <a:off x="29329602" y="13093834"/>
              <a:ext cx="13838576" cy="336536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8" name="Picture 87">
              <a:extLst>
                <a:ext uri="{FF2B5EF4-FFF2-40B4-BE49-F238E27FC236}">
                  <a16:creationId xmlns="" xmlns:a16="http://schemas.microsoft.com/office/drawing/2014/main" id="{283F6C78-AD69-764F-8738-5175339F80EE}"/>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329601" y="13093834"/>
              <a:ext cx="13838576" cy="2773424"/>
            </a:xfrm>
            <a:prstGeom prst="rect">
              <a:avLst/>
            </a:prstGeom>
          </p:spPr>
        </p:pic>
        <p:sp>
          <p:nvSpPr>
            <p:cNvPr id="89" name="TextBox 88">
              <a:extLst>
                <a:ext uri="{FF2B5EF4-FFF2-40B4-BE49-F238E27FC236}">
                  <a16:creationId xmlns="" xmlns:a16="http://schemas.microsoft.com/office/drawing/2014/main" id="{3BCDC87E-2581-8A44-BAA3-23E94486005C}"/>
                </a:ext>
              </a:extLst>
            </p:cNvPr>
            <p:cNvSpPr txBox="1"/>
            <p:nvPr/>
          </p:nvSpPr>
          <p:spPr>
            <a:xfrm>
              <a:off x="29641800" y="14173200"/>
              <a:ext cx="771365" cy="461665"/>
            </a:xfrm>
            <a:prstGeom prst="rect">
              <a:avLst/>
            </a:prstGeom>
            <a:noFill/>
          </p:spPr>
          <p:txBody>
            <a:bodyPr wrap="none" rtlCol="0">
              <a:spAutoFit/>
            </a:bodyPr>
            <a:lstStyle/>
            <a:p>
              <a:r>
                <a:rPr lang="en-US" sz="2400" b="1" dirty="0">
                  <a:solidFill>
                    <a:schemeClr val="bg1"/>
                  </a:solidFill>
                </a:rPr>
                <a:t>z=56</a:t>
              </a:r>
            </a:p>
          </p:txBody>
        </p:sp>
        <p:sp>
          <p:nvSpPr>
            <p:cNvPr id="91" name="TextBox 90">
              <a:extLst>
                <a:ext uri="{FF2B5EF4-FFF2-40B4-BE49-F238E27FC236}">
                  <a16:creationId xmlns="" xmlns:a16="http://schemas.microsoft.com/office/drawing/2014/main" id="{02A98D04-B6F2-3549-A08B-186BCFC342B1}"/>
                </a:ext>
              </a:extLst>
            </p:cNvPr>
            <p:cNvSpPr txBox="1"/>
            <p:nvPr/>
          </p:nvSpPr>
          <p:spPr>
            <a:xfrm>
              <a:off x="29609781" y="15645871"/>
              <a:ext cx="771365" cy="461665"/>
            </a:xfrm>
            <a:prstGeom prst="rect">
              <a:avLst/>
            </a:prstGeom>
            <a:noFill/>
          </p:spPr>
          <p:txBody>
            <a:bodyPr wrap="none" rtlCol="0">
              <a:spAutoFit/>
            </a:bodyPr>
            <a:lstStyle/>
            <a:p>
              <a:r>
                <a:rPr lang="en-US" sz="2400" b="1" dirty="0">
                  <a:solidFill>
                    <a:schemeClr val="bg1"/>
                  </a:solidFill>
                </a:rPr>
                <a:t>z=26</a:t>
              </a:r>
            </a:p>
          </p:txBody>
        </p:sp>
        <p:pic>
          <p:nvPicPr>
            <p:cNvPr id="93" name="Picture 92" descr="A picture containing object&#10;&#10;Description automatically generated">
              <a:extLst>
                <a:ext uri="{FF2B5EF4-FFF2-40B4-BE49-F238E27FC236}">
                  <a16:creationId xmlns="" xmlns:a16="http://schemas.microsoft.com/office/drawing/2014/main" id="{4534FED7-2CBE-1042-9456-C5353597C39A}"/>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5111886" y="15920126"/>
              <a:ext cx="2413000" cy="548958"/>
            </a:xfrm>
            <a:prstGeom prst="rect">
              <a:avLst/>
            </a:prstGeom>
          </p:spPr>
        </p:pic>
      </p:grpSp>
      <p:sp>
        <p:nvSpPr>
          <p:cNvPr id="98" name="TextBox 97">
            <a:extLst>
              <a:ext uri="{FF2B5EF4-FFF2-40B4-BE49-F238E27FC236}">
                <a16:creationId xmlns="" xmlns:a16="http://schemas.microsoft.com/office/drawing/2014/main" id="{D62B49C6-B3B2-A34A-AFD1-1BAF68656D33}"/>
              </a:ext>
            </a:extLst>
          </p:cNvPr>
          <p:cNvSpPr txBox="1"/>
          <p:nvPr/>
        </p:nvSpPr>
        <p:spPr>
          <a:xfrm>
            <a:off x="15175420" y="11454790"/>
            <a:ext cx="13669806" cy="2400657"/>
          </a:xfrm>
          <a:prstGeom prst="rect">
            <a:avLst/>
          </a:prstGeom>
          <a:noFill/>
        </p:spPr>
        <p:txBody>
          <a:bodyPr wrap="square" rtlCol="0">
            <a:spAutoFit/>
          </a:bodyPr>
          <a:lstStyle/>
          <a:p>
            <a:r>
              <a:rPr lang="en-US" sz="3000" b="1" dirty="0">
                <a:latin typeface="Arial" panose="020B0604020202020204" pitchFamily="34" charset="0"/>
                <a:cs typeface="Arial" panose="020B0604020202020204" pitchFamily="34" charset="0"/>
              </a:rPr>
              <a:t>Figure 1.</a:t>
            </a:r>
            <a:r>
              <a:rPr lang="en-US" sz="3000" dirty="0">
                <a:latin typeface="Arial" panose="020B0604020202020204" pitchFamily="34" charset="0"/>
                <a:cs typeface="Arial" panose="020B0604020202020204" pitchFamily="34" charset="0"/>
              </a:rPr>
              <a:t> Lesion overlap map for all 22 stroke patients. Blue indicates overlap of few patients, red/white indicates multiple subjects had lesions in that area. The main brain structures with lesions in multiple patients include the caudate nucleus (body and tail), premotor cortex, and extending into the postcentral gyrus. </a:t>
            </a:r>
            <a:endParaRPr lang="en-US" sz="3000" b="1" dirty="0">
              <a:highlight>
                <a:srgbClr val="FFFF00"/>
              </a:highlight>
              <a:latin typeface="Arial" panose="020B0604020202020204" pitchFamily="34" charset="0"/>
              <a:cs typeface="Arial" panose="020B0604020202020204" pitchFamily="34" charset="0"/>
            </a:endParaRPr>
          </a:p>
        </p:txBody>
      </p:sp>
      <p:sp>
        <p:nvSpPr>
          <p:cNvPr id="100" name="TextBox 99">
            <a:extLst>
              <a:ext uri="{FF2B5EF4-FFF2-40B4-BE49-F238E27FC236}">
                <a16:creationId xmlns="" xmlns:a16="http://schemas.microsoft.com/office/drawing/2014/main" id="{EBFD0436-5F6A-7045-9B3D-0CB91C0CC941}"/>
              </a:ext>
            </a:extLst>
          </p:cNvPr>
          <p:cNvSpPr txBox="1"/>
          <p:nvPr/>
        </p:nvSpPr>
        <p:spPr>
          <a:xfrm>
            <a:off x="29562939" y="14759356"/>
            <a:ext cx="13898878" cy="2862322"/>
          </a:xfrm>
          <a:prstGeom prst="rect">
            <a:avLst/>
          </a:prstGeom>
          <a:noFill/>
        </p:spPr>
        <p:txBody>
          <a:bodyPr wrap="square" rtlCol="0">
            <a:spAutoFit/>
          </a:bodyPr>
          <a:lstStyle/>
          <a:p>
            <a:r>
              <a:rPr lang="en-US" sz="3000" b="1" dirty="0">
                <a:latin typeface="Arial" panose="020B0604020202020204" pitchFamily="34" charset="0"/>
                <a:cs typeface="Arial" panose="020B0604020202020204" pitchFamily="34" charset="0"/>
              </a:rPr>
              <a:t>Semantic errors </a:t>
            </a:r>
            <a:r>
              <a:rPr lang="en-US" sz="3000" dirty="0">
                <a:latin typeface="Arial" panose="020B0604020202020204" pitchFamily="34" charset="0"/>
                <a:cs typeface="Arial" panose="020B0604020202020204" pitchFamily="34" charset="0"/>
              </a:rPr>
              <a:t>were predicted in part by the presence of apraxia of speech (AOS), along with stronger or weaker connections as depicted in Figure 3. </a:t>
            </a:r>
          </a:p>
          <a:p>
            <a:r>
              <a:rPr lang="en-US" sz="3000" dirty="0">
                <a:latin typeface="Arial" panose="020B0604020202020204" pitchFamily="34" charset="0"/>
                <a:cs typeface="Arial" panose="020B0604020202020204" pitchFamily="34" charset="0"/>
              </a:rPr>
              <a:t>R</a:t>
            </a:r>
            <a:r>
              <a:rPr lang="en-US" sz="3000" baseline="-25000" dirty="0">
                <a:latin typeface="Arial" panose="020B0604020202020204" pitchFamily="34" charset="0"/>
                <a:cs typeface="Arial" panose="020B0604020202020204" pitchFamily="34" charset="0"/>
              </a:rPr>
              <a:t>adj</a:t>
            </a:r>
            <a:r>
              <a:rPr lang="en-US" sz="3000" baseline="30000" dirty="0">
                <a:latin typeface="Arial" panose="020B0604020202020204" pitchFamily="34" charset="0"/>
                <a:cs typeface="Arial" panose="020B0604020202020204" pitchFamily="34" charset="0"/>
              </a:rPr>
              <a:t>2</a:t>
            </a:r>
            <a:r>
              <a:rPr lang="en-US" sz="3000" dirty="0">
                <a:latin typeface="Arial" panose="020B0604020202020204" pitchFamily="34" charset="0"/>
                <a:cs typeface="Arial" panose="020B0604020202020204" pitchFamily="34" charset="0"/>
              </a:rPr>
              <a:t> = .66, F</a:t>
            </a:r>
            <a:r>
              <a:rPr lang="en-US" sz="3000" baseline="-25000" dirty="0">
                <a:latin typeface="Arial" panose="020B0604020202020204" pitchFamily="34" charset="0"/>
                <a:cs typeface="Arial" panose="020B0604020202020204" pitchFamily="34" charset="0"/>
              </a:rPr>
              <a:t>8,13</a:t>
            </a:r>
            <a:r>
              <a:rPr lang="en-US" sz="3000" dirty="0">
                <a:latin typeface="Arial" panose="020B0604020202020204" pitchFamily="34" charset="0"/>
                <a:cs typeface="Arial" panose="020B0604020202020204" pitchFamily="34" charset="0"/>
              </a:rPr>
              <a:t> = 6.1, p = .002 </a:t>
            </a:r>
          </a:p>
          <a:p>
            <a:r>
              <a:rPr lang="en-US" sz="3000" i="1" dirty="0">
                <a:latin typeface="Arial" panose="020B0604020202020204" pitchFamily="34" charset="0"/>
                <a:cs typeface="Arial" panose="020B0604020202020204" pitchFamily="34" charset="0"/>
              </a:rPr>
              <a:t>y </a:t>
            </a:r>
            <a:r>
              <a:rPr lang="en-US" sz="3000" dirty="0">
                <a:latin typeface="Arial" panose="020B0604020202020204" pitchFamily="34" charset="0"/>
                <a:cs typeface="Arial" panose="020B0604020202020204" pitchFamily="34" charset="0"/>
              </a:rPr>
              <a:t>= -.287(AOS severity) – 5.143(laMTG-lPP) + 3.51(laMTG-lAG) + 8.947(lPP-raMTG) + 4.407(lPP-lAG) + 2.89(lSMG-raMTG) - 2.71(raMTG-lAG)+4.412</a:t>
            </a:r>
          </a:p>
          <a:p>
            <a:endParaRPr lang="en-US" sz="3000" dirty="0"/>
          </a:p>
        </p:txBody>
      </p:sp>
      <p:sp>
        <p:nvSpPr>
          <p:cNvPr id="69" name="TextBox 68">
            <a:extLst>
              <a:ext uri="{FF2B5EF4-FFF2-40B4-BE49-F238E27FC236}">
                <a16:creationId xmlns="" xmlns:a16="http://schemas.microsoft.com/office/drawing/2014/main" id="{1E19B6CF-0EF9-5343-8D4B-FCAE7DD162C2}"/>
              </a:ext>
            </a:extLst>
          </p:cNvPr>
          <p:cNvSpPr txBox="1"/>
          <p:nvPr/>
        </p:nvSpPr>
        <p:spPr>
          <a:xfrm>
            <a:off x="15102415" y="6254142"/>
            <a:ext cx="13742811" cy="1477328"/>
          </a:xfrm>
          <a:prstGeom prst="rect">
            <a:avLst/>
          </a:prstGeom>
          <a:noFill/>
        </p:spPr>
        <p:txBody>
          <a:bodyPr wrap="square" rtlCol="0">
            <a:spAutoFit/>
          </a:bodyPr>
          <a:lstStyle/>
          <a:p>
            <a:r>
              <a:rPr lang="en-US" sz="3000" b="1" dirty="0" smtClean="0">
                <a:latin typeface="Arial" panose="020B0604020202020204" pitchFamily="34" charset="0"/>
                <a:cs typeface="Arial" panose="020B0604020202020204" pitchFamily="34" charset="0"/>
              </a:rPr>
              <a:t>Participants: </a:t>
            </a:r>
            <a:r>
              <a:rPr lang="en-US" sz="3000" dirty="0" smtClean="0">
                <a:latin typeface="Arial" panose="020B0604020202020204" pitchFamily="34" charset="0"/>
                <a:cs typeface="Arial" panose="020B0604020202020204" pitchFamily="34" charset="0"/>
              </a:rPr>
              <a:t>Mean age = </a:t>
            </a:r>
            <a:r>
              <a:rPr lang="en-US" sz="3000" dirty="0">
                <a:latin typeface="Arial" panose="020B0604020202020204" pitchFamily="34" charset="0"/>
                <a:cs typeface="Arial" panose="020B0604020202020204" pitchFamily="34" charset="0"/>
              </a:rPr>
              <a:t>63.5; Mean years </a:t>
            </a:r>
            <a:r>
              <a:rPr lang="en-US" sz="3000" dirty="0" smtClean="0">
                <a:latin typeface="Arial" panose="020B0604020202020204" pitchFamily="34" charset="0"/>
                <a:cs typeface="Arial" panose="020B0604020202020204" pitchFamily="34" charset="0"/>
              </a:rPr>
              <a:t>education = </a:t>
            </a:r>
            <a:r>
              <a:rPr lang="en-US" sz="3000" dirty="0">
                <a:latin typeface="Arial" panose="020B0604020202020204" pitchFamily="34" charset="0"/>
                <a:cs typeface="Arial" panose="020B0604020202020204" pitchFamily="34" charset="0"/>
              </a:rPr>
              <a:t>15; Mean </a:t>
            </a:r>
            <a:r>
              <a:rPr lang="en-US" sz="3000" dirty="0" smtClean="0">
                <a:latin typeface="Arial" panose="020B0604020202020204" pitchFamily="34" charset="0"/>
                <a:cs typeface="Arial" panose="020B0604020202020204" pitchFamily="34" charset="0"/>
              </a:rPr>
              <a:t>MPO = </a:t>
            </a:r>
            <a:r>
              <a:rPr lang="en-US" sz="3000" dirty="0">
                <a:latin typeface="Arial" panose="020B0604020202020204" pitchFamily="34" charset="0"/>
                <a:cs typeface="Arial" panose="020B0604020202020204" pitchFamily="34" charset="0"/>
              </a:rPr>
              <a:t>46; Mean lesion </a:t>
            </a:r>
            <a:r>
              <a:rPr lang="en-US" sz="3000" dirty="0" smtClean="0">
                <a:latin typeface="Arial" panose="020B0604020202020204" pitchFamily="34" charset="0"/>
                <a:cs typeface="Arial" panose="020B0604020202020204" pitchFamily="34" charset="0"/>
              </a:rPr>
              <a:t>volume = </a:t>
            </a:r>
            <a:r>
              <a:rPr lang="en-US" sz="3000" dirty="0">
                <a:latin typeface="Arial" panose="020B0604020202020204" pitchFamily="34" charset="0"/>
                <a:cs typeface="Arial" panose="020B0604020202020204" pitchFamily="34" charset="0"/>
              </a:rPr>
              <a:t>87 cm3, Mean AOS </a:t>
            </a:r>
            <a:r>
              <a:rPr lang="en-US" sz="3000" dirty="0" smtClean="0">
                <a:latin typeface="Arial" panose="020B0604020202020204" pitchFamily="34" charset="0"/>
                <a:cs typeface="Arial" panose="020B0604020202020204" pitchFamily="34" charset="0"/>
              </a:rPr>
              <a:t>severity y</a:t>
            </a:r>
            <a:r>
              <a:rPr lang="en-US" sz="3000" dirty="0">
                <a:latin typeface="Arial" panose="020B0604020202020204" pitchFamily="34" charset="0"/>
                <a:cs typeface="Arial" panose="020B0604020202020204" pitchFamily="34" charset="0"/>
              </a:rPr>
              <a:t>= 2.1; Mean WAB </a:t>
            </a:r>
            <a:r>
              <a:rPr lang="en-US" sz="3000" dirty="0" smtClean="0">
                <a:latin typeface="Arial" panose="020B0604020202020204" pitchFamily="34" charset="0"/>
                <a:cs typeface="Arial" panose="020B0604020202020204" pitchFamily="34" charset="0"/>
              </a:rPr>
              <a:t>AQ = 73.4; Number of Females= 4; Number of Males= 18</a:t>
            </a:r>
            <a:endParaRPr lang="en-US" sz="3000" dirty="0">
              <a:highlight>
                <a:srgbClr val="FFFF00"/>
              </a:highlight>
              <a:latin typeface="Arial" panose="020B0604020202020204" pitchFamily="34" charset="0"/>
              <a:cs typeface="Arial" panose="020B0604020202020204" pitchFamily="34" charset="0"/>
            </a:endParaRPr>
          </a:p>
        </p:txBody>
      </p:sp>
      <p:sp>
        <p:nvSpPr>
          <p:cNvPr id="6" name="TextBox 5"/>
          <p:cNvSpPr txBox="1"/>
          <p:nvPr/>
        </p:nvSpPr>
        <p:spPr>
          <a:xfrm>
            <a:off x="15065963" y="26304159"/>
            <a:ext cx="14057251" cy="1477328"/>
          </a:xfrm>
          <a:prstGeom prst="rect">
            <a:avLst/>
          </a:prstGeom>
          <a:noFill/>
        </p:spPr>
        <p:txBody>
          <a:bodyPr wrap="square" rtlCol="0">
            <a:spAutoFit/>
          </a:bodyPr>
          <a:lstStyle/>
          <a:p>
            <a:r>
              <a:rPr lang="en-US" sz="3000" b="1" dirty="0" smtClean="0">
                <a:latin typeface="Arial" panose="020B0604020202020204" pitchFamily="34" charset="0"/>
                <a:cs typeface="Arial" panose="020B0604020202020204" pitchFamily="34" charset="0"/>
              </a:rPr>
              <a:t>Figure 2. </a:t>
            </a:r>
            <a:r>
              <a:rPr lang="en-US" sz="3000" dirty="0" smtClean="0">
                <a:latin typeface="Arial" panose="020B0604020202020204" pitchFamily="34" charset="0"/>
                <a:cs typeface="Arial" panose="020B0604020202020204" pitchFamily="34" charset="0"/>
              </a:rPr>
              <a:t>Network connectivity for all participants, controls only, and patients only. Red </a:t>
            </a:r>
            <a:r>
              <a:rPr lang="en-US" sz="3000" dirty="0">
                <a:latin typeface="Arial" panose="020B0604020202020204" pitchFamily="34" charset="0"/>
                <a:cs typeface="Arial" panose="020B0604020202020204" pitchFamily="34" charset="0"/>
              </a:rPr>
              <a:t>= statistically significant differences in which controls &gt; patients for connectivity strength.</a:t>
            </a:r>
          </a:p>
        </p:txBody>
      </p:sp>
      <p:grpSp>
        <p:nvGrpSpPr>
          <p:cNvPr id="105" name="Group 104"/>
          <p:cNvGrpSpPr/>
          <p:nvPr/>
        </p:nvGrpSpPr>
        <p:grpSpPr>
          <a:xfrm>
            <a:off x="37868706" y="11200756"/>
            <a:ext cx="4549819" cy="3671186"/>
            <a:chOff x="37338000" y="11672592"/>
            <a:chExt cx="4549819" cy="3671186"/>
          </a:xfrm>
        </p:grpSpPr>
        <p:grpSp>
          <p:nvGrpSpPr>
            <p:cNvPr id="28" name="Group 27"/>
            <p:cNvGrpSpPr/>
            <p:nvPr/>
          </p:nvGrpSpPr>
          <p:grpSpPr>
            <a:xfrm>
              <a:off x="37338000" y="11672592"/>
              <a:ext cx="4549819" cy="3671186"/>
              <a:chOff x="37338000" y="11672592"/>
              <a:chExt cx="4549819" cy="3671186"/>
            </a:xfrm>
          </p:grpSpPr>
          <p:grpSp>
            <p:nvGrpSpPr>
              <p:cNvPr id="7" name="Group 6"/>
              <p:cNvGrpSpPr/>
              <p:nvPr/>
            </p:nvGrpSpPr>
            <p:grpSpPr>
              <a:xfrm>
                <a:off x="37338000" y="11672592"/>
                <a:ext cx="4549819" cy="3671186"/>
                <a:chOff x="38586098" y="10231780"/>
                <a:chExt cx="4549819" cy="3671186"/>
              </a:xfrm>
            </p:grpSpPr>
            <p:pic>
              <p:nvPicPr>
                <p:cNvPr id="72" name="Picture 71"/>
                <p:cNvPicPr>
                  <a:picLocks noChangeAspect="1"/>
                </p:cNvPicPr>
                <p:nvPr/>
              </p:nvPicPr>
              <p:blipFill>
                <a:blip r:embed="rId14"/>
                <a:stretch>
                  <a:fillRect/>
                </a:stretch>
              </p:blipFill>
              <p:spPr>
                <a:xfrm>
                  <a:off x="38586098" y="10231780"/>
                  <a:ext cx="4549819" cy="3671186"/>
                </a:xfrm>
                <a:prstGeom prst="rect">
                  <a:avLst/>
                </a:prstGeom>
              </p:spPr>
            </p:pic>
            <p:sp>
              <p:nvSpPr>
                <p:cNvPr id="101" name="Oval 100">
                  <a:extLst>
                    <a:ext uri="{FF2B5EF4-FFF2-40B4-BE49-F238E27FC236}">
                      <a16:creationId xmlns="" xmlns:a16="http://schemas.microsoft.com/office/drawing/2014/main" id="{F8FE8D17-07A1-5A4A-82BB-95FCBE3539F1}"/>
                    </a:ext>
                  </a:extLst>
                </p:cNvPr>
                <p:cNvSpPr/>
                <p:nvPr/>
              </p:nvSpPr>
              <p:spPr>
                <a:xfrm>
                  <a:off x="40000440" y="11964177"/>
                  <a:ext cx="1143000" cy="803738"/>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aMTG</a:t>
                  </a:r>
                </a:p>
              </p:txBody>
            </p:sp>
            <p:sp>
              <p:nvSpPr>
                <p:cNvPr id="102" name="Oval 101">
                  <a:extLst>
                    <a:ext uri="{FF2B5EF4-FFF2-40B4-BE49-F238E27FC236}">
                      <a16:creationId xmlns="" xmlns:a16="http://schemas.microsoft.com/office/drawing/2014/main" id="{EB8151E2-A9AB-4F42-A227-A8F3AD874704}"/>
                    </a:ext>
                  </a:extLst>
                </p:cNvPr>
                <p:cNvSpPr/>
                <p:nvPr/>
              </p:nvSpPr>
              <p:spPr>
                <a:xfrm>
                  <a:off x="41192668" y="11109679"/>
                  <a:ext cx="1143000" cy="803738"/>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AG</a:t>
                  </a:r>
                </a:p>
              </p:txBody>
            </p:sp>
            <p:cxnSp>
              <p:nvCxnSpPr>
                <p:cNvPr id="104" name="Curved Connector 103">
                  <a:extLst>
                    <a:ext uri="{FF2B5EF4-FFF2-40B4-BE49-F238E27FC236}">
                      <a16:creationId xmlns="" xmlns:a16="http://schemas.microsoft.com/office/drawing/2014/main" id="{38CCF80E-136E-984E-B3AF-1B545B676C9C}"/>
                    </a:ext>
                  </a:extLst>
                </p:cNvPr>
                <p:cNvCxnSpPr>
                  <a:endCxn id="101" idx="6"/>
                </p:cNvCxnSpPr>
                <p:nvPr/>
              </p:nvCxnSpPr>
              <p:spPr>
                <a:xfrm rot="10800000" flipV="1">
                  <a:off x="41143441" y="11913416"/>
                  <a:ext cx="720261" cy="452630"/>
                </a:xfrm>
                <a:prstGeom prst="curvedConnector3">
                  <a:avLst>
                    <a:gd name="adj1" fmla="val -1839"/>
                  </a:avLst>
                </a:prstGeom>
                <a:ln w="635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grpSp>
          <p:cxnSp>
            <p:nvCxnSpPr>
              <p:cNvPr id="76" name="Curved Connector 75">
                <a:extLst>
                  <a:ext uri="{FF2B5EF4-FFF2-40B4-BE49-F238E27FC236}">
                    <a16:creationId xmlns="" xmlns:a16="http://schemas.microsoft.com/office/drawing/2014/main" id="{38CCF80E-136E-984E-B3AF-1B545B676C9C}"/>
                  </a:ext>
                </a:extLst>
              </p:cNvPr>
              <p:cNvCxnSpPr/>
              <p:nvPr/>
            </p:nvCxnSpPr>
            <p:spPr>
              <a:xfrm rot="16200000" flipV="1">
                <a:off x="39302777" y="14280560"/>
                <a:ext cx="662861" cy="620726"/>
              </a:xfrm>
              <a:prstGeom prst="curvedConnector3">
                <a:avLst>
                  <a:gd name="adj1" fmla="val -12299"/>
                </a:avLst>
              </a:prstGeom>
              <a:ln w="635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grpSp>
        <p:sp>
          <p:nvSpPr>
            <p:cNvPr id="87" name="Oval 86">
              <a:extLst>
                <a:ext uri="{FF2B5EF4-FFF2-40B4-BE49-F238E27FC236}">
                  <a16:creationId xmlns="" xmlns:a16="http://schemas.microsoft.com/office/drawing/2014/main" id="{F8FE8D17-07A1-5A4A-82BB-95FCBE3539F1}"/>
                </a:ext>
              </a:extLst>
            </p:cNvPr>
            <p:cNvSpPr/>
            <p:nvPr/>
          </p:nvSpPr>
          <p:spPr>
            <a:xfrm>
              <a:off x="39895342" y="14176046"/>
              <a:ext cx="1143000" cy="803738"/>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t>aFusi</a:t>
              </a:r>
              <a:endParaRPr lang="en-US" sz="2000" dirty="0"/>
            </a:p>
          </p:txBody>
        </p:sp>
      </p:grpSp>
      <p:grpSp>
        <p:nvGrpSpPr>
          <p:cNvPr id="116" name="Group 115"/>
          <p:cNvGrpSpPr/>
          <p:nvPr/>
        </p:nvGrpSpPr>
        <p:grpSpPr>
          <a:xfrm>
            <a:off x="29360642" y="17533587"/>
            <a:ext cx="4221012" cy="4840644"/>
            <a:chOff x="29451820" y="18960229"/>
            <a:chExt cx="4221012" cy="4840644"/>
          </a:xfrm>
        </p:grpSpPr>
        <p:grpSp>
          <p:nvGrpSpPr>
            <p:cNvPr id="107" name="Group 106"/>
            <p:cNvGrpSpPr/>
            <p:nvPr/>
          </p:nvGrpSpPr>
          <p:grpSpPr>
            <a:xfrm>
              <a:off x="29451820" y="18960229"/>
              <a:ext cx="4221012" cy="4840644"/>
              <a:chOff x="29451820" y="18960229"/>
              <a:chExt cx="4221012" cy="4840644"/>
            </a:xfrm>
          </p:grpSpPr>
          <p:grpSp>
            <p:nvGrpSpPr>
              <p:cNvPr id="106" name="Group 105"/>
              <p:cNvGrpSpPr/>
              <p:nvPr/>
            </p:nvGrpSpPr>
            <p:grpSpPr>
              <a:xfrm>
                <a:off x="29451820" y="18960229"/>
                <a:ext cx="4221012" cy="4840644"/>
                <a:chOff x="29451820" y="18960229"/>
                <a:chExt cx="4221012" cy="4840644"/>
              </a:xfrm>
            </p:grpSpPr>
            <p:grpSp>
              <p:nvGrpSpPr>
                <p:cNvPr id="13" name="Group 12"/>
                <p:cNvGrpSpPr/>
                <p:nvPr/>
              </p:nvGrpSpPr>
              <p:grpSpPr>
                <a:xfrm>
                  <a:off x="29451820" y="18960229"/>
                  <a:ext cx="4221012" cy="4840644"/>
                  <a:chOff x="29440364" y="19026974"/>
                  <a:chExt cx="4221012" cy="4840644"/>
                </a:xfrm>
              </p:grpSpPr>
              <p:pic>
                <p:nvPicPr>
                  <p:cNvPr id="74" name="Picture 73"/>
                  <p:cNvPicPr>
                    <a:picLocks noChangeAspect="1"/>
                  </p:cNvPicPr>
                  <p:nvPr/>
                </p:nvPicPr>
                <p:blipFill>
                  <a:blip r:embed="rId15"/>
                  <a:stretch>
                    <a:fillRect/>
                  </a:stretch>
                </p:blipFill>
                <p:spPr>
                  <a:xfrm>
                    <a:off x="29887625" y="19026974"/>
                    <a:ext cx="3773751" cy="4840644"/>
                  </a:xfrm>
                  <a:prstGeom prst="rect">
                    <a:avLst/>
                  </a:prstGeom>
                </p:spPr>
              </p:pic>
              <p:sp>
                <p:nvSpPr>
                  <p:cNvPr id="109" name="Oval 108">
                    <a:extLst>
                      <a:ext uri="{FF2B5EF4-FFF2-40B4-BE49-F238E27FC236}">
                        <a16:creationId xmlns="" xmlns:a16="http://schemas.microsoft.com/office/drawing/2014/main" id="{4CE63551-57D1-C042-AEC9-775CD4ADB9F7}"/>
                      </a:ext>
                    </a:extLst>
                  </p:cNvPr>
                  <p:cNvSpPr/>
                  <p:nvPr/>
                </p:nvSpPr>
                <p:spPr>
                  <a:xfrm>
                    <a:off x="30134067" y="19836713"/>
                    <a:ext cx="1143000" cy="803738"/>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aMTG</a:t>
                    </a:r>
                  </a:p>
                </p:txBody>
              </p:sp>
              <p:sp>
                <p:nvSpPr>
                  <p:cNvPr id="110" name="Oval 109">
                    <a:extLst>
                      <a:ext uri="{FF2B5EF4-FFF2-40B4-BE49-F238E27FC236}">
                        <a16:creationId xmlns="" xmlns:a16="http://schemas.microsoft.com/office/drawing/2014/main" id="{73862F47-6EB0-F841-9515-7E89EFBD2821}"/>
                      </a:ext>
                    </a:extLst>
                  </p:cNvPr>
                  <p:cNvSpPr/>
                  <p:nvPr/>
                </p:nvSpPr>
                <p:spPr>
                  <a:xfrm>
                    <a:off x="30613647" y="22586398"/>
                    <a:ext cx="1143000" cy="803738"/>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AG</a:t>
                    </a:r>
                  </a:p>
                </p:txBody>
              </p:sp>
              <p:sp>
                <p:nvSpPr>
                  <p:cNvPr id="111" name="Oval 110">
                    <a:extLst>
                      <a:ext uri="{FF2B5EF4-FFF2-40B4-BE49-F238E27FC236}">
                        <a16:creationId xmlns="" xmlns:a16="http://schemas.microsoft.com/office/drawing/2014/main" id="{95C1638B-4EF0-CF4B-B489-36FADD80E7E2}"/>
                      </a:ext>
                    </a:extLst>
                  </p:cNvPr>
                  <p:cNvSpPr/>
                  <p:nvPr/>
                </p:nvSpPr>
                <p:spPr>
                  <a:xfrm>
                    <a:off x="32110032" y="19825225"/>
                    <a:ext cx="1143000" cy="803738"/>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aMTG</a:t>
                    </a:r>
                  </a:p>
                </p:txBody>
              </p:sp>
              <p:sp>
                <p:nvSpPr>
                  <p:cNvPr id="112" name="Oval 111">
                    <a:extLst>
                      <a:ext uri="{FF2B5EF4-FFF2-40B4-BE49-F238E27FC236}">
                        <a16:creationId xmlns="" xmlns:a16="http://schemas.microsoft.com/office/drawing/2014/main" id="{45E5452E-D966-F049-9275-5054E280A613}"/>
                      </a:ext>
                    </a:extLst>
                  </p:cNvPr>
                  <p:cNvSpPr/>
                  <p:nvPr/>
                </p:nvSpPr>
                <p:spPr>
                  <a:xfrm>
                    <a:off x="29440364" y="20989081"/>
                    <a:ext cx="1143000" cy="803738"/>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PP</a:t>
                    </a:r>
                  </a:p>
                </p:txBody>
              </p:sp>
              <p:sp>
                <p:nvSpPr>
                  <p:cNvPr id="113" name="Oval 112">
                    <a:extLst>
                      <a:ext uri="{FF2B5EF4-FFF2-40B4-BE49-F238E27FC236}">
                        <a16:creationId xmlns="" xmlns:a16="http://schemas.microsoft.com/office/drawing/2014/main" id="{8F17A776-381B-7C4B-8DD8-2E77389EBB54}"/>
                      </a:ext>
                    </a:extLst>
                  </p:cNvPr>
                  <p:cNvSpPr/>
                  <p:nvPr/>
                </p:nvSpPr>
                <p:spPr>
                  <a:xfrm>
                    <a:off x="29607291" y="21988912"/>
                    <a:ext cx="1143000" cy="803738"/>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SMG</a:t>
                    </a:r>
                  </a:p>
                </p:txBody>
              </p:sp>
            </p:grpSp>
            <p:cxnSp>
              <p:nvCxnSpPr>
                <p:cNvPr id="114" name="Curved Connector 113">
                  <a:extLst>
                    <a:ext uri="{FF2B5EF4-FFF2-40B4-BE49-F238E27FC236}">
                      <a16:creationId xmlns="" xmlns:a16="http://schemas.microsoft.com/office/drawing/2014/main" id="{F319785C-CFF7-454E-9DB8-D3FB370C74C2}"/>
                    </a:ext>
                  </a:extLst>
                </p:cNvPr>
                <p:cNvCxnSpPr/>
                <p:nvPr/>
              </p:nvCxnSpPr>
              <p:spPr>
                <a:xfrm rot="5400000">
                  <a:off x="31057675" y="21253671"/>
                  <a:ext cx="2359304" cy="924885"/>
                </a:xfrm>
                <a:prstGeom prst="curvedConnector2">
                  <a:avLst/>
                </a:prstGeom>
                <a:ln w="6350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4" name="Curved Connector 123">
                  <a:extLst>
                    <a:ext uri="{FF2B5EF4-FFF2-40B4-BE49-F238E27FC236}">
                      <a16:creationId xmlns="" xmlns:a16="http://schemas.microsoft.com/office/drawing/2014/main" id="{3EDEAC8D-3D1C-9143-9F27-C2789A6A550F}"/>
                    </a:ext>
                  </a:extLst>
                </p:cNvPr>
                <p:cNvCxnSpPr>
                  <a:stCxn id="109" idx="4"/>
                  <a:endCxn id="112" idx="6"/>
                </p:cNvCxnSpPr>
                <p:nvPr/>
              </p:nvCxnSpPr>
              <p:spPr>
                <a:xfrm rot="5400000">
                  <a:off x="30280673" y="20887854"/>
                  <a:ext cx="750499" cy="122203"/>
                </a:xfrm>
                <a:prstGeom prst="curvedConnector2">
                  <a:avLst/>
                </a:prstGeom>
                <a:ln w="63500">
                  <a:solidFill>
                    <a:srgbClr val="0070C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2" name="Curved Connector 91">
                  <a:extLst>
                    <a:ext uri="{FF2B5EF4-FFF2-40B4-BE49-F238E27FC236}">
                      <a16:creationId xmlns="" xmlns:a16="http://schemas.microsoft.com/office/drawing/2014/main" id="{38CCF80E-136E-984E-B3AF-1B545B676C9C}"/>
                    </a:ext>
                  </a:extLst>
                </p:cNvPr>
                <p:cNvCxnSpPr>
                  <a:stCxn id="110" idx="7"/>
                  <a:endCxn id="109" idx="6"/>
                </p:cNvCxnSpPr>
                <p:nvPr/>
              </p:nvCxnSpPr>
              <p:spPr>
                <a:xfrm rot="16200000" flipV="1">
                  <a:off x="30211859" y="21248502"/>
                  <a:ext cx="2465521" cy="312192"/>
                </a:xfrm>
                <a:prstGeom prst="curvedConnector2">
                  <a:avLst/>
                </a:prstGeom>
                <a:ln w="635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5" name="Curved Connector 94">
                  <a:extLst>
                    <a:ext uri="{FF2B5EF4-FFF2-40B4-BE49-F238E27FC236}">
                      <a16:creationId xmlns="" xmlns:a16="http://schemas.microsoft.com/office/drawing/2014/main" id="{38CCF80E-136E-984E-B3AF-1B545B676C9C}"/>
                    </a:ext>
                  </a:extLst>
                </p:cNvPr>
                <p:cNvCxnSpPr>
                  <a:stCxn id="113" idx="6"/>
                  <a:endCxn id="111" idx="4"/>
                </p:cNvCxnSpPr>
                <p:nvPr/>
              </p:nvCxnSpPr>
              <p:spPr>
                <a:xfrm flipV="1">
                  <a:off x="30761747" y="20562218"/>
                  <a:ext cx="1931241" cy="1761818"/>
                </a:xfrm>
                <a:prstGeom prst="curvedConnector2">
                  <a:avLst/>
                </a:prstGeom>
                <a:ln w="635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grpSp>
          <p:cxnSp>
            <p:nvCxnSpPr>
              <p:cNvPr id="96" name="Curved Connector 95">
                <a:extLst>
                  <a:ext uri="{FF2B5EF4-FFF2-40B4-BE49-F238E27FC236}">
                    <a16:creationId xmlns="" xmlns:a16="http://schemas.microsoft.com/office/drawing/2014/main" id="{38CCF80E-136E-984E-B3AF-1B545B676C9C}"/>
                  </a:ext>
                </a:extLst>
              </p:cNvPr>
              <p:cNvCxnSpPr>
                <a:stCxn id="112" idx="6"/>
                <a:endCxn id="110" idx="7"/>
              </p:cNvCxnSpPr>
              <p:nvPr/>
            </p:nvCxnSpPr>
            <p:spPr>
              <a:xfrm>
                <a:off x="30594820" y="21324205"/>
                <a:ext cx="1005895" cy="1313153"/>
              </a:xfrm>
              <a:prstGeom prst="curvedConnector2">
                <a:avLst/>
              </a:prstGeom>
              <a:ln w="635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grpSp>
        <p:cxnSp>
          <p:nvCxnSpPr>
            <p:cNvPr id="103" name="Curved Connector 102">
              <a:extLst>
                <a:ext uri="{FF2B5EF4-FFF2-40B4-BE49-F238E27FC236}">
                  <a16:creationId xmlns="" xmlns:a16="http://schemas.microsoft.com/office/drawing/2014/main" id="{38CCF80E-136E-984E-B3AF-1B545B676C9C}"/>
                </a:ext>
              </a:extLst>
            </p:cNvPr>
            <p:cNvCxnSpPr>
              <a:endCxn id="111" idx="3"/>
            </p:cNvCxnSpPr>
            <p:nvPr/>
          </p:nvCxnSpPr>
          <p:spPr>
            <a:xfrm flipV="1">
              <a:off x="30556612" y="20444513"/>
              <a:ext cx="1732264" cy="1005677"/>
            </a:xfrm>
            <a:prstGeom prst="curvedConnector2">
              <a:avLst/>
            </a:prstGeom>
            <a:ln w="635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82" name="Chart 81"/>
          <p:cNvGraphicFramePr>
            <a:graphicFrameLocks/>
          </p:cNvGraphicFramePr>
          <p:nvPr>
            <p:extLst>
              <p:ext uri="{D42A27DB-BD31-4B8C-83A1-F6EECF244321}">
                <p14:modId xmlns:p14="http://schemas.microsoft.com/office/powerpoint/2010/main" val="1620116468"/>
              </p:ext>
            </p:extLst>
          </p:nvPr>
        </p:nvGraphicFramePr>
        <p:xfrm>
          <a:off x="29324490" y="11504077"/>
          <a:ext cx="3674110" cy="3240692"/>
        </p:xfrm>
        <a:graphic>
          <a:graphicData uri="http://schemas.openxmlformats.org/drawingml/2006/chart">
            <c:chart xmlns:c="http://schemas.openxmlformats.org/drawingml/2006/chart" xmlns:r="http://schemas.openxmlformats.org/officeDocument/2006/relationships" r:id="rId16"/>
          </a:graphicData>
        </a:graphic>
      </p:graphicFrame>
      <p:graphicFrame>
        <p:nvGraphicFramePr>
          <p:cNvPr id="85" name="Chart 84"/>
          <p:cNvGraphicFramePr>
            <a:graphicFrameLocks/>
          </p:cNvGraphicFramePr>
          <p:nvPr>
            <p:extLst>
              <p:ext uri="{D42A27DB-BD31-4B8C-83A1-F6EECF244321}">
                <p14:modId xmlns:p14="http://schemas.microsoft.com/office/powerpoint/2010/main" val="2155121691"/>
              </p:ext>
            </p:extLst>
          </p:nvPr>
        </p:nvGraphicFramePr>
        <p:xfrm>
          <a:off x="33318582" y="11518653"/>
          <a:ext cx="3694703" cy="3290622"/>
        </p:xfrm>
        <a:graphic>
          <a:graphicData uri="http://schemas.openxmlformats.org/drawingml/2006/chart">
            <c:chart xmlns:c="http://schemas.openxmlformats.org/drawingml/2006/chart" xmlns:r="http://schemas.openxmlformats.org/officeDocument/2006/relationships" r:id="rId17"/>
          </a:graphicData>
        </a:graphic>
      </p:graphicFrame>
    </p:spTree>
    <p:extLst>
      <p:ext uri="{BB962C8B-B14F-4D97-AF65-F5344CB8AC3E}">
        <p14:creationId xmlns:p14="http://schemas.microsoft.com/office/powerpoint/2010/main" val="3531624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1291</Words>
  <Application>Microsoft Office PowerPoint</Application>
  <PresentationFormat>Custom</PresentationFormat>
  <Paragraphs>132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ＭＳ 明朝</vt:lpstr>
      <vt:lpstr>Arial</vt:lpstr>
      <vt:lpstr>Calibri</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2012-08-24T00:53:15Z</dcterms:created>
  <dcterms:modified xsi:type="dcterms:W3CDTF">2019-04-23T02:02:48Z</dcterms:modified>
</cp:coreProperties>
</file>