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3"/>
  </p:notes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1pPr>
    <a:lvl2pPr marL="1881012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2pPr>
    <a:lvl3pPr marL="3762024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3pPr>
    <a:lvl4pPr marL="5643037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4pPr>
    <a:lvl5pPr marL="7524049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5pPr>
    <a:lvl6pPr marL="9405061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6pPr>
    <a:lvl7pPr marL="11286073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7pPr>
    <a:lvl8pPr marL="13167086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8pPr>
    <a:lvl9pPr marL="15048098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250">
          <p15:clr>
            <a:srgbClr val="A4A3A4"/>
          </p15:clr>
        </p15:guide>
        <p15:guide id="2" pos="115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CE5056B-0C30-F67C-EDD4-4B82AC493DB1}" v="26" dt="2019-04-19T20:19:43.930"/>
    <p1510:client id="{41589F19-ABEC-410D-9056-2A1B4A50596A}" v="183" dt="2019-04-19T14:51:26.136"/>
    <p1510:client id="{BF5433EC-CB63-6B5E-2440-137CDD0B102D}" v="6" dt="2019-04-19T21:46:05.877"/>
    <p1510:client id="{B79EAC24-8EAE-4884-8705-353A58E45476}" v="36" dt="2019-04-19T14:43:24.202"/>
    <p1510:client id="{D764E49A-DB0E-45B8-8B9F-F0E7A17E5066}" v="25" dt="2019-04-19T21:04:01.405"/>
    <p1510:client id="{6EE3E2AB-E605-474C-A5F7-6CB7070DCF97}" v="22" dt="2019-04-19T14:39:44.275"/>
    <p1510:client id="{C82F5C06-9D27-E232-F4AD-F0F3E61EDCF5}" v="146" dt="2019-04-19T21:16:30.886"/>
    <p1510:client id="{BC8515B5-8F1D-48CA-913C-1530FB19CACD}" v="4" dt="2019-04-19T14:47:06.782"/>
    <p1510:client id="{57604662-891D-4A34-636C-F1D0CB43A258}" v="214" dt="2019-04-19T19:43:56.467"/>
    <p1510:client id="{428729CB-C6A5-8B5B-4DB5-CA3E9715E0D0}" v="238" dt="2019-04-19T20:32:08.559"/>
    <p1510:client id="{3D5A28D5-5A10-437F-815B-762FD5F67111}" v="991" dt="2019-04-19T20:46:20.609"/>
    <p1510:client id="{15F80864-89B1-7EE3-D92A-49EDB4AFEEF4}" v="496" dt="2019-04-19T20:15:21.595"/>
    <p1510:client id="{2D017FFB-DA25-8450-2BF8-065A92102DCC}" v="1" dt="2019-04-19T21:05:06.570"/>
    <p1510:client id="{43CEE578-91E6-1CA8-53FE-5E1C49DB7091}" v="483" dt="2019-04-19T21:39:29.9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9250"/>
        <p:guide pos="1152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026595-7DC6-6040-B107-7E06B7FE5638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85875" y="685800"/>
            <a:ext cx="4286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8CC005-D245-184C-9FA5-6032529499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3262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881012" rtl="0" eaLnBrk="1" latinLnBrk="0" hangingPunct="1">
      <a:defRPr sz="4900" kern="1200">
        <a:solidFill>
          <a:schemeClr val="tx1"/>
        </a:solidFill>
        <a:latin typeface="+mn-lt"/>
        <a:ea typeface="+mn-ea"/>
        <a:cs typeface="+mn-cs"/>
      </a:defRPr>
    </a:lvl1pPr>
    <a:lvl2pPr marL="1881012" algn="l" defTabSz="1881012" rtl="0" eaLnBrk="1" latinLnBrk="0" hangingPunct="1">
      <a:defRPr sz="4900" kern="1200">
        <a:solidFill>
          <a:schemeClr val="tx1"/>
        </a:solidFill>
        <a:latin typeface="+mn-lt"/>
        <a:ea typeface="+mn-ea"/>
        <a:cs typeface="+mn-cs"/>
      </a:defRPr>
    </a:lvl2pPr>
    <a:lvl3pPr marL="3762024" algn="l" defTabSz="1881012" rtl="0" eaLnBrk="1" latinLnBrk="0" hangingPunct="1">
      <a:defRPr sz="4900" kern="1200">
        <a:solidFill>
          <a:schemeClr val="tx1"/>
        </a:solidFill>
        <a:latin typeface="+mn-lt"/>
        <a:ea typeface="+mn-ea"/>
        <a:cs typeface="+mn-cs"/>
      </a:defRPr>
    </a:lvl3pPr>
    <a:lvl4pPr marL="5643037" algn="l" defTabSz="1881012" rtl="0" eaLnBrk="1" latinLnBrk="0" hangingPunct="1">
      <a:defRPr sz="4900" kern="1200">
        <a:solidFill>
          <a:schemeClr val="tx1"/>
        </a:solidFill>
        <a:latin typeface="+mn-lt"/>
        <a:ea typeface="+mn-ea"/>
        <a:cs typeface="+mn-cs"/>
      </a:defRPr>
    </a:lvl4pPr>
    <a:lvl5pPr marL="7524049" algn="l" defTabSz="1881012" rtl="0" eaLnBrk="1" latinLnBrk="0" hangingPunct="1">
      <a:defRPr sz="4900" kern="1200">
        <a:solidFill>
          <a:schemeClr val="tx1"/>
        </a:solidFill>
        <a:latin typeface="+mn-lt"/>
        <a:ea typeface="+mn-ea"/>
        <a:cs typeface="+mn-cs"/>
      </a:defRPr>
    </a:lvl5pPr>
    <a:lvl6pPr marL="9405061" algn="l" defTabSz="1881012" rtl="0" eaLnBrk="1" latinLnBrk="0" hangingPunct="1">
      <a:defRPr sz="4900" kern="1200">
        <a:solidFill>
          <a:schemeClr val="tx1"/>
        </a:solidFill>
        <a:latin typeface="+mn-lt"/>
        <a:ea typeface="+mn-ea"/>
        <a:cs typeface="+mn-cs"/>
      </a:defRPr>
    </a:lvl6pPr>
    <a:lvl7pPr marL="11286073" algn="l" defTabSz="1881012" rtl="0" eaLnBrk="1" latinLnBrk="0" hangingPunct="1">
      <a:defRPr sz="4900" kern="1200">
        <a:solidFill>
          <a:schemeClr val="tx1"/>
        </a:solidFill>
        <a:latin typeface="+mn-lt"/>
        <a:ea typeface="+mn-ea"/>
        <a:cs typeface="+mn-cs"/>
      </a:defRPr>
    </a:lvl7pPr>
    <a:lvl8pPr marL="13167086" algn="l" defTabSz="1881012" rtl="0" eaLnBrk="1" latinLnBrk="0" hangingPunct="1">
      <a:defRPr sz="4900" kern="1200">
        <a:solidFill>
          <a:schemeClr val="tx1"/>
        </a:solidFill>
        <a:latin typeface="+mn-lt"/>
        <a:ea typeface="+mn-ea"/>
        <a:cs typeface="+mn-cs"/>
      </a:defRPr>
    </a:lvl8pPr>
    <a:lvl9pPr marL="15048098" algn="l" defTabSz="1881012" rtl="0" eaLnBrk="1" latinLnBrk="0" hangingPunct="1">
      <a:defRPr sz="4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85875" y="685800"/>
            <a:ext cx="428625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8CC005-D245-184C-9FA5-60325294990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0287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89815"/>
            <a:ext cx="31089600" cy="627210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120"/>
            <a:ext cx="2560320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81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62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43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240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40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191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888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2" y="18802775"/>
            <a:ext cx="31089600" cy="5811520"/>
          </a:xfrm>
        </p:spPr>
        <p:txBody>
          <a:bodyPr anchor="t"/>
          <a:lstStyle>
            <a:lvl1pPr algn="l">
              <a:defRPr sz="165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2" y="12401978"/>
            <a:ext cx="31089600" cy="6400798"/>
          </a:xfrm>
        </p:spPr>
        <p:txBody>
          <a:bodyPr anchor="b"/>
          <a:lstStyle>
            <a:lvl1pPr marL="0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1pPr>
            <a:lvl2pPr marL="1881012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62024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43037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24049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405061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144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0" y="6827522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92800" y="6827522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636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49816"/>
            <a:ext cx="16160752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9467"/>
            <a:ext cx="16160752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2" y="6549816"/>
            <a:ext cx="16167100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2" y="9279467"/>
            <a:ext cx="16167100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924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720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891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2" y="1165013"/>
            <a:ext cx="12033252" cy="4958080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016"/>
            <a:ext cx="20447000" cy="24973282"/>
          </a:xfrm>
        </p:spPr>
        <p:txBody>
          <a:bodyPr/>
          <a:lstStyle>
            <a:lvl1pPr>
              <a:defRPr sz="13200"/>
            </a:lvl1pPr>
            <a:lvl2pPr>
              <a:defRPr sz="11500"/>
            </a:lvl2pPr>
            <a:lvl3pPr>
              <a:defRPr sz="99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2" y="6123096"/>
            <a:ext cx="12033252" cy="20015202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633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2" y="20482560"/>
            <a:ext cx="21945600" cy="2418082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2" y="2614507"/>
            <a:ext cx="21945600" cy="17556480"/>
          </a:xfrm>
        </p:spPr>
        <p:txBody>
          <a:bodyPr/>
          <a:lstStyle>
            <a:lvl1pPr marL="0" indent="0">
              <a:buNone/>
              <a:defRPr sz="13200"/>
            </a:lvl1pPr>
            <a:lvl2pPr marL="1881012" indent="0">
              <a:buNone/>
              <a:defRPr sz="11500"/>
            </a:lvl2pPr>
            <a:lvl3pPr marL="3762024" indent="0">
              <a:buNone/>
              <a:defRPr sz="9900"/>
            </a:lvl3pPr>
            <a:lvl4pPr marL="5643037" indent="0">
              <a:buNone/>
              <a:defRPr sz="8200"/>
            </a:lvl4pPr>
            <a:lvl5pPr marL="7524049" indent="0">
              <a:buNone/>
              <a:defRPr sz="8200"/>
            </a:lvl5pPr>
            <a:lvl6pPr marL="9405061" indent="0">
              <a:buNone/>
              <a:defRPr sz="8200"/>
            </a:lvl6pPr>
            <a:lvl7pPr marL="11286073" indent="0">
              <a:buNone/>
              <a:defRPr sz="8200"/>
            </a:lvl7pPr>
            <a:lvl8pPr marL="13167086" indent="0">
              <a:buNone/>
              <a:defRPr sz="8200"/>
            </a:lvl8pPr>
            <a:lvl9pPr marL="15048098" indent="0">
              <a:buNone/>
              <a:defRPr sz="8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2" y="22900642"/>
            <a:ext cx="21945600" cy="3434078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643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975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600" y="1171791"/>
            <a:ext cx="8229600" cy="2496650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1171791"/>
            <a:ext cx="24079200" cy="249665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499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171789"/>
            <a:ext cx="32918400" cy="4876800"/>
          </a:xfrm>
          <a:prstGeom prst="rect">
            <a:avLst/>
          </a:prstGeom>
        </p:spPr>
        <p:txBody>
          <a:bodyPr vert="horz" lIns="376202" tIns="188101" rIns="376202" bIns="18810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827522"/>
            <a:ext cx="32918400" cy="19310775"/>
          </a:xfrm>
          <a:prstGeom prst="rect">
            <a:avLst/>
          </a:prstGeom>
        </p:spPr>
        <p:txBody>
          <a:bodyPr vert="horz" lIns="376202" tIns="188101" rIns="376202" bIns="18810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27120429"/>
            <a:ext cx="8534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l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0825E-4A15-4D39-8176-1F07E904CB30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0" y="27120429"/>
            <a:ext cx="11582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ct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0" y="27120429"/>
            <a:ext cx="8534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395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ctr" defTabSz="1881012" rtl="0" eaLnBrk="1" latinLnBrk="0" hangingPunct="1">
        <a:spcBef>
          <a:spcPct val="0"/>
        </a:spcBef>
        <a:buNone/>
        <a:defRPr sz="18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10759" indent="-1410759" algn="l" defTabSz="1881012" rtl="0" eaLnBrk="1" latinLnBrk="0" hangingPunct="1">
        <a:spcBef>
          <a:spcPct val="20000"/>
        </a:spcBef>
        <a:buFont typeface="Arial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1pPr>
      <a:lvl2pPr marL="3056645" indent="-1175633" algn="l" defTabSz="1881012" rtl="0" eaLnBrk="1" latinLnBrk="0" hangingPunct="1">
        <a:spcBef>
          <a:spcPct val="20000"/>
        </a:spcBef>
        <a:buFont typeface="Arial"/>
        <a:buChar char="–"/>
        <a:defRPr sz="11500" kern="1200">
          <a:solidFill>
            <a:schemeClr val="tx1"/>
          </a:solidFill>
          <a:latin typeface="+mn-lt"/>
          <a:ea typeface="+mn-ea"/>
          <a:cs typeface="+mn-cs"/>
        </a:defRPr>
      </a:lvl2pPr>
      <a:lvl3pPr marL="4702531" indent="-940506" algn="l" defTabSz="1881012" rtl="0" eaLnBrk="1" latinLnBrk="0" hangingPunct="1">
        <a:spcBef>
          <a:spcPct val="20000"/>
        </a:spcBef>
        <a:buFont typeface="Arial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543" indent="-940506" algn="l" defTabSz="1881012" rtl="0" eaLnBrk="1" latinLnBrk="0" hangingPunct="1">
        <a:spcBef>
          <a:spcPct val="20000"/>
        </a:spcBef>
        <a:buFont typeface="Arial"/>
        <a:buChar char="–"/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464555" indent="-940506" algn="l" defTabSz="1881012" rtl="0" eaLnBrk="1" latinLnBrk="0" hangingPunct="1">
        <a:spcBef>
          <a:spcPct val="20000"/>
        </a:spcBef>
        <a:buFont typeface="Arial"/>
        <a:buChar char="»"/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345567" indent="-940506" algn="l" defTabSz="1881012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6580" indent="-940506" algn="l" defTabSz="1881012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107592" indent="-940506" algn="l" defTabSz="1881012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5988604" indent="-940506" algn="l" defTabSz="1881012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81012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62024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43037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24049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405061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86073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67086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48098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tiff"/><Relationship Id="rId4" Type="http://schemas.openxmlformats.org/officeDocument/2006/relationships/image" Target="../media/image2.tiff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FD56EDF5-8939-4D42-978C-324A54A29B40}"/>
              </a:ext>
            </a:extLst>
          </p:cNvPr>
          <p:cNvSpPr/>
          <p:nvPr/>
        </p:nvSpPr>
        <p:spPr>
          <a:xfrm>
            <a:off x="25107089" y="14053202"/>
            <a:ext cx="10319598" cy="4956561"/>
          </a:xfrm>
          <a:prstGeom prst="rect">
            <a:avLst/>
          </a:prstGeom>
          <a:solidFill>
            <a:schemeClr val="accent1"/>
          </a:solidFill>
          <a:ln>
            <a:solidFill>
              <a:srgbClr val="000000"/>
            </a:solidFill>
          </a:ln>
          <a:effectLst>
            <a:glow rad="101600">
              <a:schemeClr val="tx1">
                <a:alpha val="75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  <a:softEdge rad="1270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Rectangle 71"/>
          <p:cNvSpPr/>
          <p:nvPr/>
        </p:nvSpPr>
        <p:spPr>
          <a:xfrm>
            <a:off x="1046126" y="3770094"/>
            <a:ext cx="10386710" cy="6075337"/>
          </a:xfrm>
          <a:prstGeom prst="rect">
            <a:avLst/>
          </a:prstGeom>
          <a:solidFill>
            <a:schemeClr val="accent1"/>
          </a:solidFill>
          <a:ln w="3175" cmpd="sng">
            <a:solidFill>
              <a:srgbClr val="000000"/>
            </a:solidFill>
          </a:ln>
          <a:effectLst>
            <a:glow rad="101600">
              <a:schemeClr val="tx1">
                <a:alpha val="75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  <a:softEdge rad="1270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0" y="-70353"/>
            <a:ext cx="36576000" cy="3332785"/>
          </a:xfrm>
          <a:prstGeom prst="rect">
            <a:avLst/>
          </a:prstGeom>
          <a:solidFill>
            <a:schemeClr val="accent1"/>
          </a:solidFill>
          <a:ln>
            <a:solidFill>
              <a:srgbClr val="000000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12304512" y="7404728"/>
            <a:ext cx="11898736" cy="21260719"/>
          </a:xfrm>
          <a:prstGeom prst="rect">
            <a:avLst/>
          </a:prstGeom>
          <a:solidFill>
            <a:schemeClr val="accent1"/>
          </a:solidFill>
          <a:ln>
            <a:solidFill>
              <a:srgbClr val="000000"/>
            </a:solidFill>
          </a:ln>
          <a:effectLst>
            <a:glow rad="101600">
              <a:schemeClr val="tx1">
                <a:alpha val="75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  <a:softEdge rad="1270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/>
          <p:cNvSpPr/>
          <p:nvPr/>
        </p:nvSpPr>
        <p:spPr>
          <a:xfrm>
            <a:off x="25113987" y="19602935"/>
            <a:ext cx="10318470" cy="9066645"/>
          </a:xfrm>
          <a:prstGeom prst="rect">
            <a:avLst/>
          </a:prstGeom>
          <a:solidFill>
            <a:schemeClr val="accent1"/>
          </a:solidFill>
          <a:ln>
            <a:solidFill>
              <a:srgbClr val="000000"/>
            </a:solidFill>
          </a:ln>
          <a:effectLst>
            <a:glow rad="101600">
              <a:schemeClr val="tx1">
                <a:alpha val="75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  <a:softEdge rad="1270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Rectangle 67"/>
          <p:cNvSpPr/>
          <p:nvPr/>
        </p:nvSpPr>
        <p:spPr>
          <a:xfrm>
            <a:off x="25092881" y="3754758"/>
            <a:ext cx="10318470" cy="9732867"/>
          </a:xfrm>
          <a:prstGeom prst="rect">
            <a:avLst/>
          </a:prstGeom>
          <a:solidFill>
            <a:schemeClr val="accent1"/>
          </a:solidFill>
          <a:ln>
            <a:solidFill>
              <a:srgbClr val="000000"/>
            </a:solidFill>
          </a:ln>
          <a:effectLst>
            <a:glow rad="101600">
              <a:schemeClr val="tx1">
                <a:alpha val="75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  <a:softEdge rad="1270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62"/>
          <p:cNvSpPr/>
          <p:nvPr/>
        </p:nvSpPr>
        <p:spPr>
          <a:xfrm>
            <a:off x="1046127" y="19719908"/>
            <a:ext cx="10386711" cy="8986538"/>
          </a:xfrm>
          <a:prstGeom prst="rect">
            <a:avLst/>
          </a:prstGeom>
          <a:solidFill>
            <a:schemeClr val="accent1"/>
          </a:solidFill>
          <a:ln w="3175" cmpd="sng">
            <a:solidFill>
              <a:srgbClr val="000000"/>
            </a:solidFill>
          </a:ln>
          <a:effectLst>
            <a:glow rad="101600">
              <a:schemeClr val="tx1">
                <a:alpha val="75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  <a:softEdge rad="1270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Calibri"/>
            </a:endParaRPr>
          </a:p>
          <a:p>
            <a:pPr algn="ctr"/>
            <a:endParaRPr lang="en-US">
              <a:cs typeface="Calibri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529341" y="4170495"/>
            <a:ext cx="9428196" cy="2708434"/>
          </a:xfrm>
          <a:prstGeom prst="rect">
            <a:avLst/>
          </a:prstGeom>
          <a:noFill/>
          <a:ln w="28575" cmpd="sng">
            <a:noFill/>
          </a:ln>
          <a:effectLst>
            <a:glow rad="101600">
              <a:schemeClr val="tx1">
                <a:alpha val="75000"/>
              </a:schemeClr>
            </a:glow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pPr algn="ctr"/>
            <a:r>
              <a:rPr lang="en-US">
                <a:cs typeface="Calibri"/>
              </a:rPr>
              <a:t>Network Diagram</a:t>
            </a:r>
          </a:p>
          <a:p>
            <a:endParaRPr lang="en-US" sz="3200">
              <a:solidFill>
                <a:srgbClr val="000000"/>
              </a:solidFill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>
                <a:solidFill>
                  <a:schemeClr val="bg1"/>
                </a:solidFill>
                <a:cs typeface="Calibri"/>
              </a:rPr>
              <a:t>The app interacts with a node.js server to receive information from the database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89271" y="20158102"/>
            <a:ext cx="9261268" cy="1692771"/>
          </a:xfrm>
          <a:prstGeom prst="rect">
            <a:avLst/>
          </a:prstGeom>
          <a:noFill/>
          <a:ln w="28575" cmpd="sng">
            <a:noFill/>
          </a:ln>
          <a:effectLst>
            <a:glow rad="101600">
              <a:schemeClr val="tx1">
                <a:alpha val="75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pPr algn="ctr"/>
            <a:r>
              <a:rPr lang="en-US"/>
              <a:t>Challenges</a:t>
            </a:r>
          </a:p>
          <a:p>
            <a:endParaRPr lang="en-US" sz="3000">
              <a:solidFill>
                <a:srgbClr val="00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5584685" y="20056417"/>
            <a:ext cx="9290393" cy="5847755"/>
          </a:xfrm>
          <a:prstGeom prst="rect">
            <a:avLst/>
          </a:prstGeom>
          <a:noFill/>
          <a:ln w="28575" cmpd="sng">
            <a:noFill/>
          </a:ln>
          <a:effectLst>
            <a:glow rad="101600">
              <a:schemeClr val="tx1">
                <a:alpha val="75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pPr algn="ctr"/>
            <a:r>
              <a:rPr lang="en-US" dirty="0"/>
              <a:t>Next Steps</a:t>
            </a:r>
          </a:p>
          <a:p>
            <a:endParaRPr lang="en-US" sz="3000">
              <a:solidFill>
                <a:srgbClr val="000000"/>
              </a:solidFill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cs typeface="Calibri"/>
              </a:rPr>
              <a:t>Eventual integration with Modo Labs, which is the platform UNH uses for Wildcat Transit's </a:t>
            </a:r>
            <a:r>
              <a:rPr lang="en-US" sz="3000">
                <a:cs typeface="Calibri"/>
              </a:rPr>
              <a:t>NEXTBUS predictions.</a:t>
            </a:r>
            <a:endParaRPr lang="en-US">
              <a:solidFill>
                <a:srgbClr val="FFFFFF"/>
              </a:solidFill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000" dirty="0">
              <a:solidFill>
                <a:srgbClr val="FFFFFF"/>
              </a:solidFill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>
                <a:solidFill>
                  <a:srgbClr val="FFFFFF"/>
                </a:solidFill>
                <a:cs typeface="Calibri"/>
              </a:rPr>
              <a:t>Potentially incorporate parking </a:t>
            </a:r>
            <a:r>
              <a:rPr lang="en-US" sz="3000" dirty="0">
                <a:solidFill>
                  <a:srgbClr val="FFFFFF"/>
                </a:solidFill>
                <a:cs typeface="Calibri"/>
              </a:rPr>
              <a:t>sensor data into digital </a:t>
            </a:r>
            <a:r>
              <a:rPr lang="en-US" sz="3000">
                <a:solidFill>
                  <a:srgbClr val="FFFFFF"/>
                </a:solidFill>
                <a:cs typeface="Calibri"/>
              </a:rPr>
              <a:t>signs at the common entrances of the UNH campus</a:t>
            </a:r>
            <a:endParaRPr lang="en-US"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000">
              <a:solidFill>
                <a:srgbClr val="FFFFFF"/>
              </a:solidFill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rgbClr val="FFFFFF"/>
                </a:solidFill>
                <a:cs typeface="Calibri"/>
              </a:rPr>
              <a:t>Getting sensors installed and having them provide data to the server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6244322" y="7632397"/>
            <a:ext cx="3997287" cy="1231106"/>
          </a:xfrm>
          <a:prstGeom prst="rect">
            <a:avLst/>
          </a:prstGeom>
          <a:noFill/>
          <a:ln w="28575" cmpd="sng">
            <a:solidFill>
              <a:srgbClr val="000000"/>
            </a:solidFill>
          </a:ln>
          <a:effectLst>
            <a:glow rad="101600">
              <a:schemeClr val="tx1">
                <a:alpha val="75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pPr algn="ctr"/>
            <a:r>
              <a:rPr lang="en-US"/>
              <a:t>Front-End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0" y="0"/>
            <a:ext cx="36576000" cy="3262432"/>
          </a:xfrm>
          <a:prstGeom prst="rect">
            <a:avLst/>
          </a:prstGeom>
          <a:noFill/>
          <a:ln w="28575" cmpd="sng">
            <a:solidFill>
              <a:schemeClr val="tx1"/>
            </a:solidFill>
          </a:ln>
          <a:effectLst>
            <a:glow rad="101600">
              <a:schemeClr val="tx1">
                <a:alpha val="75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pPr algn="ctr"/>
            <a:r>
              <a:rPr lang="en-US"/>
              <a:t>Spotter: A Campus Parking Solution</a:t>
            </a:r>
          </a:p>
          <a:p>
            <a:pPr algn="ctr"/>
            <a:r>
              <a:rPr lang="en-US" sz="4400"/>
              <a:t>By: Andrew </a:t>
            </a:r>
            <a:r>
              <a:rPr lang="en-US" sz="4400" err="1"/>
              <a:t>Chorlian</a:t>
            </a:r>
            <a:r>
              <a:rPr lang="en-US" sz="4400"/>
              <a:t>, Matthew Ferullo, Philip Kessler, Michael Leroux,</a:t>
            </a:r>
            <a:endParaRPr lang="en-US" sz="4400">
              <a:cs typeface="Calibri"/>
            </a:endParaRPr>
          </a:p>
          <a:p>
            <a:pPr algn="ctr"/>
            <a:r>
              <a:rPr lang="en-US" sz="4400"/>
              <a:t>Christopher </a:t>
            </a:r>
            <a:r>
              <a:rPr lang="en-US" sz="4400" err="1"/>
              <a:t>Puda</a:t>
            </a:r>
            <a:r>
              <a:rPr lang="en-US" sz="4400"/>
              <a:t>, and Chase Sanville  --  Advisor:  Scott Valcourt</a:t>
            </a:r>
            <a:endParaRPr lang="en-US" sz="4400">
              <a:cs typeface="Calibri"/>
            </a:endParaRPr>
          </a:p>
          <a:p>
            <a:pPr algn="ctr"/>
            <a:r>
              <a:rPr lang="en-US" sz="4400" i="1"/>
              <a:t>Department of Computer Science, University of New Hampshire, Durham, NH</a:t>
            </a:r>
            <a:endParaRPr lang="en-US" sz="4400" i="1">
              <a:cs typeface="Calibri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01018FF-15B9-4E44-B995-273A7CE088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5791" y="125551"/>
            <a:ext cx="8229600" cy="293370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B724674-A030-7649-A278-1E9BECCB3DF7}"/>
              </a:ext>
            </a:extLst>
          </p:cNvPr>
          <p:cNvSpPr txBox="1"/>
          <p:nvPr/>
        </p:nvSpPr>
        <p:spPr>
          <a:xfrm>
            <a:off x="25486179" y="14344888"/>
            <a:ext cx="9329513" cy="3077766"/>
          </a:xfrm>
          <a:prstGeom prst="rect">
            <a:avLst/>
          </a:prstGeom>
          <a:noFill/>
          <a:ln w="28575" cmpd="sng">
            <a:noFill/>
          </a:ln>
          <a:effectLst>
            <a:glow rad="101600">
              <a:schemeClr val="tx1">
                <a:alpha val="75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pPr algn="ctr"/>
            <a:r>
              <a:rPr lang="en-US"/>
              <a:t>Current Status</a:t>
            </a:r>
          </a:p>
          <a:p>
            <a:endParaRPr lang="en-US" sz="3000">
              <a:solidFill>
                <a:srgbClr val="0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>
                <a:cs typeface="Calibri"/>
              </a:rPr>
              <a:t>The server currently supports the PlacePod PNI Sensor data format, which means the only bottleneck is the installation of sensors. </a:t>
            </a:r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345A46D-0DB3-E241-9C98-1178DC512DE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9022"/>
          <a:stretch/>
        </p:blipFill>
        <p:spPr>
          <a:xfrm>
            <a:off x="19516161" y="3631950"/>
            <a:ext cx="5715000" cy="359946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191E4DC-3FE3-6947-A224-86CE3519AF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99041" y="3749099"/>
            <a:ext cx="3251200" cy="3251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91ACDCB-5E6E-4648-851C-5DED703CE605}"/>
              </a:ext>
            </a:extLst>
          </p:cNvPr>
          <p:cNvSpPr txBox="1"/>
          <p:nvPr/>
        </p:nvSpPr>
        <p:spPr>
          <a:xfrm>
            <a:off x="16101390" y="9742184"/>
            <a:ext cx="4373218" cy="55399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endParaRPr lang="en-US" sz="3000">
              <a:cs typeface="Calibri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DFD7CB5-50D3-4F00-A807-53CCD5D6E475}"/>
              </a:ext>
            </a:extLst>
          </p:cNvPr>
          <p:cNvSpPr/>
          <p:nvPr/>
        </p:nvSpPr>
        <p:spPr>
          <a:xfrm>
            <a:off x="1037667" y="10289776"/>
            <a:ext cx="10386710" cy="8977309"/>
          </a:xfrm>
          <a:prstGeom prst="rect">
            <a:avLst/>
          </a:prstGeom>
          <a:solidFill>
            <a:schemeClr val="accent1"/>
          </a:solidFill>
          <a:ln w="3175" cmpd="sng">
            <a:solidFill>
              <a:srgbClr val="000000"/>
            </a:solidFill>
          </a:ln>
          <a:effectLst>
            <a:glow rad="101600">
              <a:schemeClr val="tx1">
                <a:alpha val="75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  <a:softEdge rad="1270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52F33D9-3F64-4967-8EB3-378F42AD8B74}"/>
              </a:ext>
            </a:extLst>
          </p:cNvPr>
          <p:cNvSpPr txBox="1"/>
          <p:nvPr/>
        </p:nvSpPr>
        <p:spPr>
          <a:xfrm>
            <a:off x="2220686" y="11676406"/>
            <a:ext cx="8327571" cy="1527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268F312-DDE7-4787-9932-758F71C3F3F2}"/>
              </a:ext>
            </a:extLst>
          </p:cNvPr>
          <p:cNvSpPr txBox="1"/>
          <p:nvPr/>
        </p:nvSpPr>
        <p:spPr>
          <a:xfrm>
            <a:off x="1612129" y="10613758"/>
            <a:ext cx="9275405" cy="7232749"/>
          </a:xfrm>
          <a:prstGeom prst="rect">
            <a:avLst/>
          </a:prstGeom>
          <a:noFill/>
          <a:ln w="28575" cmpd="sng">
            <a:noFill/>
          </a:ln>
          <a:effectLst>
            <a:glow rad="101600">
              <a:schemeClr val="tx1">
                <a:alpha val="75000"/>
              </a:schemeClr>
            </a:glow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pPr algn="ctr"/>
            <a:r>
              <a:rPr lang="en-US"/>
              <a:t>Solution</a:t>
            </a:r>
            <a:endParaRPr lang="en-US" sz="3000">
              <a:solidFill>
                <a:srgbClr val="000000"/>
              </a:solidFill>
              <a:cs typeface="Calibri"/>
            </a:endParaRPr>
          </a:p>
          <a:p>
            <a:endParaRPr lang="en-US" sz="3000">
              <a:solidFill>
                <a:schemeClr val="tx1"/>
              </a:solidFill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>
                <a:solidFill>
                  <a:schemeClr val="bg1"/>
                </a:solidFill>
                <a:cs typeface="Calibri"/>
              </a:rPr>
              <a:t>An app that offers a quick, easy way to view parking lot availability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000">
              <a:solidFill>
                <a:schemeClr val="bg1"/>
              </a:solidFill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>
                <a:solidFill>
                  <a:schemeClr val="bg1"/>
                </a:solidFill>
                <a:cs typeface="Calibri"/>
              </a:rPr>
              <a:t>Designed for both iOS and Android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000">
              <a:solidFill>
                <a:schemeClr val="bg1"/>
              </a:solidFill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>
                <a:solidFill>
                  <a:schemeClr val="bg1"/>
                </a:solidFill>
                <a:cs typeface="Calibri"/>
              </a:rPr>
              <a:t>Tailors experience for Visitors, Students, and Faculty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000">
              <a:solidFill>
                <a:schemeClr val="bg1"/>
              </a:solidFill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>
                <a:solidFill>
                  <a:schemeClr val="bg1"/>
                </a:solidFill>
                <a:cs typeface="Calibri"/>
              </a:rPr>
              <a:t>iOS app is integrated with Apple Maps to show directions to parking lots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000">
              <a:solidFill>
                <a:schemeClr val="bg1"/>
              </a:solidFill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>
                <a:solidFill>
                  <a:schemeClr val="bg1"/>
                </a:solidFill>
                <a:cs typeface="Calibri"/>
              </a:rPr>
              <a:t>Helps reduce carbon emissions that come from traffic and idling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490924" y="4164651"/>
            <a:ext cx="9497752" cy="4924425"/>
          </a:xfrm>
          <a:prstGeom prst="rect">
            <a:avLst/>
          </a:prstGeom>
          <a:noFill/>
          <a:ln w="28575" cmpd="sng">
            <a:noFill/>
          </a:ln>
          <a:effectLst>
            <a:glow rad="101600">
              <a:schemeClr val="tx1">
                <a:alpha val="75000"/>
              </a:schemeClr>
            </a:glow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pPr algn="ctr"/>
            <a:r>
              <a:rPr lang="en-US"/>
              <a:t>Problem</a:t>
            </a:r>
            <a:r>
              <a:rPr lang="en-US" sz="3000">
                <a:solidFill>
                  <a:schemeClr val="tx1"/>
                </a:solidFill>
                <a:cs typeface="Calibri"/>
              </a:rPr>
              <a:t> </a:t>
            </a:r>
          </a:p>
          <a:p>
            <a:endParaRPr lang="en-US" sz="3000">
              <a:solidFill>
                <a:schemeClr val="tx1"/>
              </a:solidFill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>
                <a:solidFill>
                  <a:srgbClr val="FFFFFF"/>
                </a:solidFill>
                <a:cs typeface="Calibri"/>
              </a:rPr>
              <a:t>Parking on campus can be a time-consuming endeavor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000">
              <a:solidFill>
                <a:srgbClr val="FFFFFF"/>
              </a:solidFill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>
                <a:solidFill>
                  <a:srgbClr val="FFFFFF"/>
                </a:solidFill>
                <a:cs typeface="Calibri"/>
              </a:rPr>
              <a:t>It is difficult to know if a parking lot is available without going to the actual location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000">
              <a:solidFill>
                <a:srgbClr val="FFFFFF"/>
              </a:solidFill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>
                <a:solidFill>
                  <a:srgbClr val="FFFFFF"/>
                </a:solidFill>
                <a:cs typeface="Calibri"/>
              </a:rPr>
              <a:t>Visitors can easily get confused when trying to find a place to park</a:t>
            </a:r>
          </a:p>
        </p:txBody>
      </p:sp>
      <p:sp>
        <p:nvSpPr>
          <p:cNvPr id="3" name="AutoShape 2" descr="blob:https://unh.app.box.com/2f86fa07-d73b-4fbd-bdd7-7f0e332a3905">
            <a:extLst>
              <a:ext uri="{FF2B5EF4-FFF2-40B4-BE49-F238E27FC236}">
                <a16:creationId xmlns:a16="http://schemas.microsoft.com/office/drawing/2014/main" id="{6393F902-C596-4D7B-AFFE-934CAC46EEF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8135599" y="14477999"/>
            <a:ext cx="4457895" cy="4457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A023FC-4057-4D79-9CD1-59E8EFCBC6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055079" y="9106252"/>
            <a:ext cx="10448849" cy="8943319"/>
          </a:xfrm>
          <a:prstGeom prst="rect">
            <a:avLst/>
          </a:prstGeom>
        </p:spPr>
      </p:pic>
      <p:pic>
        <p:nvPicPr>
          <p:cNvPr id="9" name="Picture 11" descr="A close up of a map&#10;&#10;Description generated with high confidence">
            <a:extLst>
              <a:ext uri="{FF2B5EF4-FFF2-40B4-BE49-F238E27FC236}">
                <a16:creationId xmlns:a16="http://schemas.microsoft.com/office/drawing/2014/main" id="{696670F3-5BCF-41F4-8D95-ACE06A6FC0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051277" y="18450878"/>
            <a:ext cx="10436389" cy="9546426"/>
          </a:xfrm>
          <a:prstGeom prst="rect">
            <a:avLst/>
          </a:prstGeom>
        </p:spPr>
      </p:pic>
      <p:pic>
        <p:nvPicPr>
          <p:cNvPr id="24" name="Picture 26" descr="A close up of text on a black background&#10;&#10;Description generated with very high confidence">
            <a:extLst>
              <a:ext uri="{FF2B5EF4-FFF2-40B4-BE49-F238E27FC236}">
                <a16:creationId xmlns:a16="http://schemas.microsoft.com/office/drawing/2014/main" id="{44E50CFF-3B83-4EA0-ACEB-EECB2614578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1706" y="116267"/>
            <a:ext cx="7234599" cy="292492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7FAA852-0608-4DE3-BFD9-E785F7A3861A}"/>
              </a:ext>
            </a:extLst>
          </p:cNvPr>
          <p:cNvSpPr txBox="1"/>
          <p:nvPr/>
        </p:nvSpPr>
        <p:spPr>
          <a:xfrm>
            <a:off x="1640121" y="21863177"/>
            <a:ext cx="9229420" cy="55092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3200" dirty="0">
                <a:solidFill>
                  <a:schemeClr val="bg1"/>
                </a:solidFill>
                <a:cs typeface="Calibri"/>
              </a:rPr>
              <a:t>Addressing the primary concerns of Parking Services </a:t>
            </a:r>
            <a:r>
              <a:rPr lang="en-US" sz="3200">
                <a:solidFill>
                  <a:schemeClr val="bg1"/>
                </a:solidFill>
                <a:cs typeface="Calibri"/>
              </a:rPr>
              <a:t>in our project's vision</a:t>
            </a:r>
          </a:p>
          <a:p>
            <a:endParaRPr lang="en-US" sz="3200">
              <a:solidFill>
                <a:schemeClr val="bg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3200" dirty="0">
                <a:solidFill>
                  <a:schemeClr val="bg1"/>
                </a:solidFill>
                <a:cs typeface="Calibri"/>
              </a:rPr>
              <a:t>Working with cold parking sensor data</a:t>
            </a:r>
          </a:p>
          <a:p>
            <a:endParaRPr lang="en-US" sz="3200">
              <a:solidFill>
                <a:schemeClr val="bg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3200" dirty="0">
                <a:solidFill>
                  <a:schemeClr val="bg1"/>
                </a:solidFill>
                <a:cs typeface="Calibri"/>
              </a:rPr>
              <a:t>Keeping a database running continuously while sending data</a:t>
            </a:r>
          </a:p>
          <a:p>
            <a:endParaRPr lang="en-US" sz="3200">
              <a:solidFill>
                <a:schemeClr val="bg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3200" dirty="0">
                <a:solidFill>
                  <a:schemeClr val="bg1"/>
                </a:solidFill>
                <a:cs typeface="Calibri"/>
              </a:rPr>
              <a:t>Integrating Google Maps with its monthly cost</a:t>
            </a:r>
          </a:p>
          <a:p>
            <a:endParaRPr lang="en-US" sz="3200">
              <a:solidFill>
                <a:schemeClr val="bg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3200" dirty="0">
                <a:solidFill>
                  <a:schemeClr val="bg1"/>
                </a:solidFill>
                <a:cs typeface="Calibri"/>
              </a:rPr>
              <a:t>Adjusting for UI/UX differences in Android &amp; iOS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5" name="Picture 11" descr="A picture containing screenshot&#10;&#10;Description generated with high confidence">
            <a:extLst>
              <a:ext uri="{FF2B5EF4-FFF2-40B4-BE49-F238E27FC236}">
                <a16:creationId xmlns:a16="http://schemas.microsoft.com/office/drawing/2014/main" id="{CA31E22C-C014-46D4-81DA-DEB822122EA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091104" y="7992653"/>
            <a:ext cx="10317018" cy="3206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2827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Custom</PresentationFormat>
  <Slides>1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Student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Connor Maclean</dc:creator>
  <cp:revision>9</cp:revision>
  <dcterms:created xsi:type="dcterms:W3CDTF">2018-04-10T01:01:01Z</dcterms:created>
  <dcterms:modified xsi:type="dcterms:W3CDTF">2019-04-19T23:31:32Z</dcterms:modified>
</cp:coreProperties>
</file>