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537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7315200" cy="96012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Libre Baskerville" panose="02000000000000000000" pitchFamily="2" charset="0"/>
      <p:bold r:id="rId9"/>
    </p:embeddedFont>
    <p:embeddedFont>
      <p:font typeface="Tw Cen MT" panose="020B0602020104020603" pitchFamily="34" charset="77"/>
      <p:regular r:id="rId10"/>
      <p:bold r:id="rId11"/>
      <p:italic r:id="rId12"/>
      <p:boldItalic r:id="rId13"/>
    </p:embeddedFont>
    <p:embeddedFont>
      <p:font typeface="Tw Cen MT Condensed" panose="020B0606020104020203" pitchFamily="34" charset="77"/>
      <p:regular r:id="rId14"/>
      <p:bold r:id="rId15"/>
    </p:embeddedFont>
    <p:embeddedFont>
      <p:font typeface="Wingdings 3" pitchFamily="2" charset="2"/>
      <p:regular r:id="rId16"/>
    </p:embeddedFont>
  </p:embeddedFontLst>
  <p:custDataLst>
    <p:tags r:id="rId1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1920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E260"/>
    <a:srgbClr val="8FEDA1"/>
    <a:srgbClr val="1482A5"/>
    <a:srgbClr val="A8DD6D"/>
    <a:srgbClr val="8CD23C"/>
    <a:srgbClr val="ADD632"/>
    <a:srgbClr val="D1F2F7"/>
    <a:srgbClr val="C8E1C8"/>
    <a:srgbClr val="235078"/>
    <a:srgbClr val="ECED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04" autoAdjust="0"/>
    <p:restoredTop sz="96395" autoAdjust="0"/>
  </p:normalViewPr>
  <p:slideViewPr>
    <p:cSldViewPr snapToGrid="0">
      <p:cViewPr>
        <p:scale>
          <a:sx n="29" d="100"/>
          <a:sy n="29" d="100"/>
        </p:scale>
        <p:origin x="656" y="160"/>
      </p:cViewPr>
      <p:guideLst>
        <p:guide orient="horz"/>
        <p:guide pos="192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21" Type="http://schemas.openxmlformats.org/officeDocument/2006/relationships/tableStyles" Target="tableStyle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viewProps" Target="viewProps.xml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C:\Users\ncf1001\AppData\Local\Box\Box%20Edit\Documents\6ydfYnMh4Uitj9AYCYa6_Q==\StreamProfil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4000" b="1" i="0" u="none" strike="noStrike" kern="1200" cap="none" spc="0" normalizeH="0" baseline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pPr>
            <a:r>
              <a:rPr lang="en-US" sz="4000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Elevation Profile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000" b="1" i="0" u="none" strike="noStrike" kern="1200" cap="none" spc="0" normalizeH="0" baseline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Sheet1!$C$2</c:f>
              <c:strCache>
                <c:ptCount val="1"/>
                <c:pt idx="0">
                  <c:v>Elevation Station (ft)</c:v>
                </c:pt>
              </c:strCache>
            </c:strRef>
          </c:tx>
          <c:spPr>
            <a:ln w="63500" cap="rnd">
              <a:solidFill>
                <a:schemeClr val="tx2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lt1"/>
              </a:solidFill>
              <a:ln w="63500">
                <a:solidFill>
                  <a:schemeClr val="tx1"/>
                </a:solidFill>
                <a:round/>
              </a:ln>
              <a:effectLst/>
            </c:spPr>
          </c:marker>
          <c:xVal>
            <c:numRef>
              <c:f>Sheet1!$B$3:$B$7</c:f>
              <c:numCache>
                <c:formatCode>General</c:formatCode>
                <c:ptCount val="5"/>
                <c:pt idx="0">
                  <c:v>0</c:v>
                </c:pt>
                <c:pt idx="1">
                  <c:v>360</c:v>
                </c:pt>
                <c:pt idx="2">
                  <c:v>720</c:v>
                </c:pt>
                <c:pt idx="3">
                  <c:v>1080</c:v>
                </c:pt>
                <c:pt idx="4">
                  <c:v>1440</c:v>
                </c:pt>
              </c:numCache>
            </c:numRef>
          </c:xVal>
          <c:yVal>
            <c:numRef>
              <c:f>Sheet1!$C$3:$C$7</c:f>
              <c:numCache>
                <c:formatCode>General</c:formatCode>
                <c:ptCount val="5"/>
                <c:pt idx="0">
                  <c:v>56</c:v>
                </c:pt>
                <c:pt idx="1">
                  <c:v>50</c:v>
                </c:pt>
                <c:pt idx="2">
                  <c:v>44</c:v>
                </c:pt>
                <c:pt idx="3">
                  <c:v>41</c:v>
                </c:pt>
                <c:pt idx="4">
                  <c:v>38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C8D-4DB2-9D6F-330C757879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7696928"/>
        <c:axId val="446478456"/>
      </c:scatterChart>
      <c:valAx>
        <c:axId val="337696928"/>
        <c:scaling>
          <c:orientation val="minMax"/>
          <c:max val="1450"/>
          <c:min val="0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0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30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Channel Distance (ft)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0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446478456"/>
        <c:crosses val="autoZero"/>
        <c:crossBetween val="midCat"/>
      </c:valAx>
      <c:valAx>
        <c:axId val="446478456"/>
        <c:scaling>
          <c:orientation val="minMax"/>
          <c:max val="60"/>
          <c:min val="30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Elevation (</a:t>
                </a:r>
                <a:r>
                  <a:rPr lang="en-US" sz="3000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ft</a:t>
                </a:r>
                <a:r>
                  <a:rPr lang="en-US" sz="3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0"/>
              <c:y val="0.2205502756507575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3769692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  <a:alpha val="54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  <a:alpha val="54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59" tIns="48330" rIns="96659" bIns="48330" rtlCol="0"/>
          <a:lstStyle>
            <a:defPPr>
              <a:defRPr kern="1200" smtId="4294967295"/>
            </a:defPPr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59" tIns="48330" rIns="96659" bIns="48330" rtlCol="0"/>
          <a:lstStyle>
            <a:defPPr>
              <a:defRPr kern="1200" smtId="4294967295"/>
            </a:defPPr>
            <a:lvl1pPr algn="r">
              <a:defRPr sz="1200"/>
            </a:lvl1pPr>
          </a:lstStyle>
          <a:p>
            <a:fld id="{302F586B-0015-43FB-918D-31E1A09780E3}" type="datetimeFigureOut">
              <a:rPr lang="en-US" smtClean="0"/>
              <a:t>4/20/19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59" tIns="48330" rIns="96659" bIns="48330" rtlCol="0" anchor="b"/>
          <a:lstStyle>
            <a:defPPr>
              <a:defRPr kern="1200" smtId="4294967295"/>
            </a:defPPr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59" tIns="48330" rIns="96659" bIns="48330" rtlCol="0" anchor="b"/>
          <a:lstStyle>
            <a:defPPr>
              <a:defRPr kern="1200" smtId="4294967295"/>
            </a:defPPr>
            <a:lvl1pPr algn="r">
              <a:defRPr sz="1200"/>
            </a:lvl1pPr>
          </a:lstStyle>
          <a:p>
            <a:fld id="{5F29C2D4-4424-41A2-A90C-29D31B733A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513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583" cy="481705"/>
          </a:xfrm>
          <a:prstGeom prst="rect">
            <a:avLst/>
          </a:prstGeom>
        </p:spPr>
        <p:txBody>
          <a:bodyPr vert="horz" lIns="95006" tIns="47503" rIns="95006" bIns="4750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2962" y="0"/>
            <a:ext cx="3170583" cy="481705"/>
          </a:xfrm>
          <a:prstGeom prst="rect">
            <a:avLst/>
          </a:prstGeom>
        </p:spPr>
        <p:txBody>
          <a:bodyPr vert="horz" lIns="95006" tIns="47503" rIns="95006" bIns="47503" rtlCol="0"/>
          <a:lstStyle>
            <a:lvl1pPr algn="r">
              <a:defRPr sz="1200"/>
            </a:lvl1pPr>
          </a:lstStyle>
          <a:p>
            <a:fld id="{4D85BA9C-E852-4EB5-A986-3534E8D898C0}" type="datetimeFigureOut">
              <a:rPr lang="en-US" smtClean="0"/>
              <a:t>4/20/19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006" tIns="47503" rIns="95006" bIns="4750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2183" y="4621400"/>
            <a:ext cx="5850835" cy="3779650"/>
          </a:xfrm>
          <a:prstGeom prst="rect">
            <a:avLst/>
          </a:prstGeom>
        </p:spPr>
        <p:txBody>
          <a:bodyPr vert="horz" lIns="95006" tIns="47503" rIns="95006" bIns="47503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97"/>
            <a:ext cx="3170583" cy="481704"/>
          </a:xfrm>
          <a:prstGeom prst="rect">
            <a:avLst/>
          </a:prstGeom>
        </p:spPr>
        <p:txBody>
          <a:bodyPr vert="horz" lIns="95006" tIns="47503" rIns="95006" bIns="4750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2962" y="9119497"/>
            <a:ext cx="3170583" cy="481704"/>
          </a:xfrm>
          <a:prstGeom prst="rect">
            <a:avLst/>
          </a:prstGeom>
        </p:spPr>
        <p:txBody>
          <a:bodyPr vert="horz" lIns="95006" tIns="47503" rIns="95006" bIns="47503" rtlCol="0" anchor="b"/>
          <a:lstStyle>
            <a:lvl1pPr algn="r">
              <a:defRPr sz="1200"/>
            </a:lvl1pPr>
          </a:lstStyle>
          <a:p>
            <a:fld id="{0ED496B6-A96E-4912-8875-5AE8813520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04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496B6-A96E-4912-8875-5AE8813520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734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"/>
            <a:ext cx="43891200" cy="2194560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22860" y="2"/>
            <a:ext cx="43868347" cy="21945605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5920" y="23808658"/>
            <a:ext cx="27980640" cy="7022592"/>
          </a:xfrm>
        </p:spPr>
        <p:txBody>
          <a:bodyPr anchor="ctr">
            <a:normAutofit/>
          </a:bodyPr>
          <a:lstStyle>
            <a:lvl1pPr algn="r">
              <a:defRPr sz="21120" spc="96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998160" y="23808658"/>
            <a:ext cx="11521440" cy="7022592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768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2194560" indent="0" algn="ctr">
              <a:buNone/>
              <a:defRPr sz="7680"/>
            </a:lvl2pPr>
            <a:lvl3pPr marL="4389120" indent="0" algn="ctr">
              <a:buNone/>
              <a:defRPr sz="768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0192634" y="25267709"/>
            <a:ext cx="0" cy="438912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5857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09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"/>
            <a:ext cx="43891200" cy="2194560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22860" y="2"/>
            <a:ext cx="43868347" cy="21945605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23808658"/>
            <a:ext cx="27980640" cy="7022592"/>
          </a:xfrm>
        </p:spPr>
        <p:txBody>
          <a:bodyPr anchor="ctr">
            <a:normAutofit/>
          </a:bodyPr>
          <a:lstStyle>
            <a:lvl1pPr algn="r">
              <a:defRPr sz="21120" b="0" spc="96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998160" y="23808658"/>
            <a:ext cx="11521440" cy="7022592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68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21945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0192634" y="25267709"/>
            <a:ext cx="0" cy="438912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4782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86861" y="10972800"/>
            <a:ext cx="17117568" cy="193121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561552" y="10972800"/>
            <a:ext cx="17117568" cy="193121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015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861" y="10462253"/>
            <a:ext cx="17117568" cy="3950208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0560" b="0" cap="none" baseline="0">
                <a:solidFill>
                  <a:schemeClr val="accent1"/>
                </a:solidFill>
                <a:latin typeface="+mn-lt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6861" y="14245382"/>
            <a:ext cx="17117568" cy="160395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561552" y="10462253"/>
            <a:ext cx="17117568" cy="3950208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056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marL="0" lvl="0" indent="0" algn="l" defTabSz="4389120" rtl="0" eaLnBrk="1" latinLnBrk="0" hangingPunct="1">
              <a:lnSpc>
                <a:spcPct val="90000"/>
              </a:lnSpc>
              <a:spcBef>
                <a:spcPts val="864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561552" y="14245382"/>
            <a:ext cx="17117568" cy="160395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637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353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489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686861" y="2263243"/>
            <a:ext cx="15800832" cy="8339328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172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0" y="3950208"/>
            <a:ext cx="20442326" cy="24886310"/>
          </a:xfrm>
        </p:spPr>
        <p:txBody>
          <a:bodyPr>
            <a:normAutofit/>
          </a:bodyPr>
          <a:lstStyle>
            <a:lvl1pPr>
              <a:defRPr sz="9600"/>
            </a:lvl1pPr>
            <a:lvl2pPr>
              <a:defRPr sz="7680"/>
            </a:lvl2pPr>
            <a:lvl3pPr>
              <a:defRPr sz="576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86861" y="10836029"/>
            <a:ext cx="15800832" cy="18059011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2880"/>
              </a:spcBef>
              <a:buNone/>
              <a:defRPr sz="7680"/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80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23808662"/>
            <a:ext cx="27980640" cy="7022592"/>
          </a:xfrm>
        </p:spPr>
        <p:txBody>
          <a:bodyPr anchor="ctr">
            <a:normAutofit/>
          </a:bodyPr>
          <a:lstStyle>
            <a:lvl1pPr algn="r">
              <a:defRPr sz="21120" spc="96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5"/>
            <a:ext cx="43880227" cy="219456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998160" y="23808662"/>
            <a:ext cx="11521440" cy="7022592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768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0192634" y="25267709"/>
            <a:ext cx="0" cy="438912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5812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475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7" y="3657600"/>
            <a:ext cx="9464040" cy="2596896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66167" y="3657600"/>
            <a:ext cx="27294840" cy="2596896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36210240" y="833102"/>
            <a:ext cx="0" cy="329184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62144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21283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863" y="10972800"/>
            <a:ext cx="34992264" cy="1931212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D3EE5B7-680E-44FF-962F-3113FAB5030E}" type="datetimeFigureOut">
              <a:rPr lang="en-US" smtClean="0"/>
              <a:t>4/20/19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7FB6C12-88B7-467E-AE43-45481E62899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2743200" y="3966355"/>
            <a:ext cx="0" cy="438912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1253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8" r:id="rId1"/>
    <p:sldLayoutId id="2147484539" r:id="rId2"/>
    <p:sldLayoutId id="2147484540" r:id="rId3"/>
    <p:sldLayoutId id="2147484541" r:id="rId4"/>
    <p:sldLayoutId id="2147484542" r:id="rId5"/>
    <p:sldLayoutId id="2147484543" r:id="rId6"/>
    <p:sldLayoutId id="2147484544" r:id="rId7"/>
    <p:sldLayoutId id="2147484545" r:id="rId8"/>
    <p:sldLayoutId id="2147484546" r:id="rId9"/>
    <p:sldLayoutId id="2147484547" r:id="rId10"/>
    <p:sldLayoutId id="2147484548" r:id="rId11"/>
    <p:sldLayoutId id="2147484549" r:id="rId12"/>
  </p:sldLayoutIdLst>
  <p:txStyles>
    <p:titleStyle>
      <a:lvl1pPr algn="l" defTabSz="4389120" rtl="0" eaLnBrk="1" latinLnBrk="0" hangingPunct="1">
        <a:lnSpc>
          <a:spcPct val="80000"/>
        </a:lnSpc>
        <a:spcBef>
          <a:spcPct val="0"/>
        </a:spcBef>
        <a:buNone/>
        <a:defRPr sz="21120" kern="1200" cap="all" spc="48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438912" indent="-438912" algn="l" defTabSz="4389120" rtl="0" eaLnBrk="1" latinLnBrk="0" hangingPunct="1">
        <a:lnSpc>
          <a:spcPct val="90000"/>
        </a:lnSpc>
        <a:spcBef>
          <a:spcPts val="5760"/>
        </a:spcBef>
        <a:spcAft>
          <a:spcPts val="96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9600" kern="1200">
          <a:solidFill>
            <a:schemeClr val="tx1"/>
          </a:solidFill>
          <a:latin typeface="+mn-lt"/>
          <a:ea typeface="+mn-ea"/>
          <a:cs typeface="+mn-cs"/>
        </a:defRPr>
      </a:lvl1pPr>
      <a:lvl2pPr marL="1272845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2150669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2852928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3730752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4389120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5091379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5837530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6539789" indent="-658368" algn="l" defTabSz="4389120" rtl="0" eaLnBrk="1" latinLnBrk="0" hangingPunct="1">
        <a:lnSpc>
          <a:spcPct val="90000"/>
        </a:lnSpc>
        <a:spcBef>
          <a:spcPts val="960"/>
        </a:spcBef>
        <a:spcAft>
          <a:spcPts val="1920"/>
        </a:spcAft>
        <a:buClr>
          <a:schemeClr val="accent1"/>
        </a:buClr>
        <a:buFont typeface="Wingdings 3" pitchFamily="18" charset="2"/>
        <a:buChar char="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1.xml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87236" y="3425172"/>
            <a:ext cx="2092112" cy="22279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1381" y="7347722"/>
            <a:ext cx="30111742" cy="1713018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4EF5A1D-A47F-4CE3-BE70-8A161F635104}"/>
              </a:ext>
            </a:extLst>
          </p:cNvPr>
          <p:cNvGrpSpPr/>
          <p:nvPr/>
        </p:nvGrpSpPr>
        <p:grpSpPr>
          <a:xfrm flipH="1">
            <a:off x="-7" y="4116573"/>
            <a:ext cx="43891203" cy="27993570"/>
            <a:chOff x="0" y="5073453"/>
            <a:chExt cx="43891204" cy="27082948"/>
          </a:xfrm>
        </p:grpSpPr>
        <p:sp>
          <p:nvSpPr>
            <p:cNvPr id="35" name="Flowchart: Document 34"/>
            <p:cNvSpPr/>
            <p:nvPr/>
          </p:nvSpPr>
          <p:spPr>
            <a:xfrm rot="10800000">
              <a:off x="3" y="5073453"/>
              <a:ext cx="43891194" cy="17841375"/>
            </a:xfrm>
            <a:prstGeom prst="flowChartDocument">
              <a:avLst/>
            </a:prstGeom>
            <a:solidFill>
              <a:srgbClr val="8CD2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kern="1200" smtId="4294967295"/>
              </a:defPPr>
            </a:lstStyle>
            <a:p>
              <a:pPr algn="ctr"/>
              <a:endParaRPr lang="en-US" dirty="0"/>
            </a:p>
          </p:txBody>
        </p:sp>
        <p:sp>
          <p:nvSpPr>
            <p:cNvPr id="38" name="Flowchart: Document 37"/>
            <p:cNvSpPr/>
            <p:nvPr/>
          </p:nvSpPr>
          <p:spPr>
            <a:xfrm rot="10800000">
              <a:off x="0" y="5348902"/>
              <a:ext cx="43891200" cy="17565925"/>
            </a:xfrm>
            <a:prstGeom prst="flowChartDocument">
              <a:avLst/>
            </a:prstGeom>
            <a:solidFill>
              <a:srgbClr val="2350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kern="1200" smtId="4294967295"/>
              </a:defPPr>
            </a:lstStyle>
            <a:p>
              <a:pPr algn="ctr"/>
              <a:endParaRPr lang="en-US"/>
            </a:p>
          </p:txBody>
        </p:sp>
        <p:sp>
          <p:nvSpPr>
            <p:cNvPr id="39" name="Flowchart: Document 70"/>
            <p:cNvSpPr/>
            <p:nvPr/>
          </p:nvSpPr>
          <p:spPr>
            <a:xfrm rot="10800000" flipH="1">
              <a:off x="0" y="5254193"/>
              <a:ext cx="43891200" cy="17672427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dup0" fmla="*/ 0 w 21600"/>
                <a:gd name="connsiteY0dup0" fmla="*/ 0 h 21495"/>
                <a:gd name="connsiteX1dup0" fmla="*/ 21600 w 21600"/>
                <a:gd name="connsiteY1dup0" fmla="*/ 0 h 21495"/>
                <a:gd name="connsiteX2dup0" fmla="*/ 15601 w 21600"/>
                <a:gd name="connsiteY2dup0" fmla="*/ 18514 h 21495"/>
                <a:gd name="connsiteX3dup0" fmla="*/ 0 w 21600"/>
                <a:gd name="connsiteY3dup0" fmla="*/ 20172 h 21495"/>
                <a:gd name="connsiteX4dup0" fmla="*/ 0 w 21600"/>
                <a:gd name="connsiteY4dup0" fmla="*/ 0 h 21495"/>
                <a:gd name="connsiteX0dup0dup1" fmla="*/ 0 w 15601"/>
                <a:gd name="connsiteY0dup0dup1" fmla="*/ 29 h 21524"/>
                <a:gd name="connsiteX1dup0dup1" fmla="*/ 15591 w 15601"/>
                <a:gd name="connsiteY1dup0dup1" fmla="*/ 0 h 21524"/>
                <a:gd name="connsiteX2dup0dup1" fmla="*/ 15601 w 15601"/>
                <a:gd name="connsiteY2dup0dup1" fmla="*/ 18543 h 21524"/>
                <a:gd name="connsiteX3dup0dup1" fmla="*/ 0 w 15601"/>
                <a:gd name="connsiteY3dup0dup1" fmla="*/ 20201 h 21524"/>
                <a:gd name="connsiteX4dup0dup1" fmla="*/ 0 w 15601"/>
                <a:gd name="connsiteY4dup0dup1" fmla="*/ 29 h 21524"/>
                <a:gd name="connsiteX0dup0dup1dup2" fmla="*/ 0 w 15601"/>
                <a:gd name="connsiteY0dup0dup1dup2" fmla="*/ 29 h 21278"/>
                <a:gd name="connsiteX1dup0dup1dup2" fmla="*/ 15591 w 15601"/>
                <a:gd name="connsiteY1dup0dup1dup2" fmla="*/ 0 h 21278"/>
                <a:gd name="connsiteX2dup0dup1dup2" fmla="*/ 15601 w 15601"/>
                <a:gd name="connsiteY2dup0dup1dup2" fmla="*/ 18543 h 21278"/>
                <a:gd name="connsiteX3dup0dup1dup2" fmla="*/ 0 w 15601"/>
                <a:gd name="connsiteY3dup0dup1dup2" fmla="*/ 20201 h 21278"/>
                <a:gd name="connsiteX4dup0dup1dup2" fmla="*/ 0 w 15601"/>
                <a:gd name="connsiteY4dup0dup1dup2" fmla="*/ 29 h 21278"/>
                <a:gd name="connsiteX0dup0dup1dup2dup3" fmla="*/ 0 w 15601"/>
                <a:gd name="connsiteY0dup0dup1dup2dup3" fmla="*/ 29 h 21156"/>
                <a:gd name="connsiteX1dup0dup1dup2dup3" fmla="*/ 15591 w 15601"/>
                <a:gd name="connsiteY1dup0dup1dup2dup3" fmla="*/ 0 h 21156"/>
                <a:gd name="connsiteX2dup0dup1dup2dup3" fmla="*/ 15601 w 15601"/>
                <a:gd name="connsiteY2dup0dup1dup2dup3" fmla="*/ 18543 h 21156"/>
                <a:gd name="connsiteX3dup0dup1dup2dup3" fmla="*/ 0 w 15601"/>
                <a:gd name="connsiteY3dup0dup1dup2dup3" fmla="*/ 20201 h 21156"/>
                <a:gd name="connsiteX4dup0dup1dup2dup3" fmla="*/ 0 w 15601"/>
                <a:gd name="connsiteY4dup0dup1dup2dup3" fmla="*/ 29 h 21156"/>
                <a:gd name="connsiteX0dup0dup1dup2dup3dup4" fmla="*/ 0 w 15601"/>
                <a:gd name="connsiteY0dup0dup1dup2dup3dup4" fmla="*/ 29 h 21172"/>
                <a:gd name="connsiteX1dup0dup1dup2dup3dup4" fmla="*/ 15591 w 15601"/>
                <a:gd name="connsiteY1dup0dup1dup2dup3dup4" fmla="*/ 0 h 21172"/>
                <a:gd name="connsiteX2dup0dup1dup2dup3dup4" fmla="*/ 15601 w 15601"/>
                <a:gd name="connsiteY2dup0dup1dup2dup3dup4" fmla="*/ 18543 h 21172"/>
                <a:gd name="connsiteX3dup0dup1dup2dup3dup4" fmla="*/ 0 w 15601"/>
                <a:gd name="connsiteY3dup0dup1dup2dup3dup4" fmla="*/ 20201 h 21172"/>
                <a:gd name="connsiteX4dup0dup1dup2dup3dup4" fmla="*/ 0 w 15601"/>
                <a:gd name="connsiteY4dup0dup1dup2dup3dup4" fmla="*/ 29 h 21172"/>
                <a:gd name="connsiteX0dup0dup1dup2dup3dup4dup5" fmla="*/ 0 w 15601"/>
                <a:gd name="connsiteY0dup0dup1dup2dup3dup4dup5" fmla="*/ 29 h 21294"/>
                <a:gd name="connsiteX1dup0dup1dup2dup3dup4dup5" fmla="*/ 15591 w 15601"/>
                <a:gd name="connsiteY1dup0dup1dup2dup3dup4dup5" fmla="*/ 0 h 21294"/>
                <a:gd name="connsiteX2dup0dup1dup2dup3dup4dup5" fmla="*/ 15601 w 15601"/>
                <a:gd name="connsiteY2dup0dup1dup2dup3dup4dup5" fmla="*/ 18543 h 21294"/>
                <a:gd name="connsiteX3dup0dup1dup2dup3dup4dup5" fmla="*/ 0 w 15601"/>
                <a:gd name="connsiteY3dup0dup1dup2dup3dup4dup5" fmla="*/ 20201 h 21294"/>
                <a:gd name="connsiteX4dup0dup1dup2dup3dup4dup5" fmla="*/ 0 w 15601"/>
                <a:gd name="connsiteY4dup0dup1dup2dup3dup4dup5" fmla="*/ 29 h 21294"/>
                <a:gd name="connsiteX0dup0dup1dup2dup3dup4dup5dup6" fmla="*/ 0 w 15601"/>
                <a:gd name="connsiteY0dup0dup1dup2dup3dup4dup5dup6" fmla="*/ 29 h 21270"/>
                <a:gd name="connsiteX1dup0dup1dup2dup3dup4dup5dup6" fmla="*/ 15591 w 15601"/>
                <a:gd name="connsiteY1dup0dup1dup2dup3dup4dup5dup6" fmla="*/ 0 h 21270"/>
                <a:gd name="connsiteX2dup0dup1dup2dup3dup4dup5dup6" fmla="*/ 15601 w 15601"/>
                <a:gd name="connsiteY2dup0dup1dup2dup3dup4dup5dup6" fmla="*/ 18543 h 21270"/>
                <a:gd name="connsiteX3dup0dup1dup2dup3dup4dup5dup6" fmla="*/ 0 w 15601"/>
                <a:gd name="connsiteY3dup0dup1dup2dup3dup4dup5dup6" fmla="*/ 20201 h 21270"/>
                <a:gd name="connsiteX4dup0dup1dup2dup3dup4dup5dup6" fmla="*/ 0 w 15601"/>
                <a:gd name="connsiteY4dup0dup1dup2dup3dup4dup5dup6" fmla="*/ 29 h 21270"/>
                <a:gd name="connsiteX0dup0dup1dup2dup3dup4dup5dup6dup7" fmla="*/ 0 w 15601"/>
                <a:gd name="connsiteY0dup0dup1dup2dup3dup4dup5dup6dup7" fmla="*/ 29 h 21322"/>
                <a:gd name="connsiteX1dup0dup1dup2dup3dup4dup5dup6dup7" fmla="*/ 15591 w 15601"/>
                <a:gd name="connsiteY1dup0dup1dup2dup3dup4dup5dup6dup7" fmla="*/ 0 h 21322"/>
                <a:gd name="connsiteX2dup0dup1dup2dup3dup4dup5dup6dup7" fmla="*/ 15601 w 15601"/>
                <a:gd name="connsiteY2dup0dup1dup2dup3dup4dup5dup6dup7" fmla="*/ 18863 h 21322"/>
                <a:gd name="connsiteX3dup0dup1dup2dup3dup4dup5dup6dup7" fmla="*/ 0 w 15601"/>
                <a:gd name="connsiteY3dup0dup1dup2dup3dup4dup5dup6dup7" fmla="*/ 20201 h 21322"/>
                <a:gd name="connsiteX4dup0dup1dup2dup3dup4dup5dup6dup7" fmla="*/ 0 w 15601"/>
                <a:gd name="connsiteY4dup0dup1dup2dup3dup4dup5dup6dup7" fmla="*/ 29 h 21322"/>
                <a:gd name="connsiteX0dup0dup1dup2dup3dup4dup5dup6dup7dup8" fmla="*/ 0 w 15601"/>
                <a:gd name="connsiteY0dup0dup1dup2dup3dup4dup5dup6dup7dup8" fmla="*/ 29 h 21347"/>
                <a:gd name="connsiteX1dup0dup1dup2dup3dup4dup5dup6dup7dup8" fmla="*/ 15591 w 15601"/>
                <a:gd name="connsiteY1dup0dup1dup2dup3dup4dup5dup6dup7dup8" fmla="*/ 0 h 21347"/>
                <a:gd name="connsiteX2dup0dup1dup2dup3dup4dup5dup6dup7dup8" fmla="*/ 15601 w 15601"/>
                <a:gd name="connsiteY2dup0dup1dup2dup3dup4dup5dup6dup7dup8" fmla="*/ 18863 h 21347"/>
                <a:gd name="connsiteX3dup0dup1dup2dup3dup4dup5dup6dup7dup8" fmla="*/ 0 w 15601"/>
                <a:gd name="connsiteY3dup0dup1dup2dup3dup4dup5dup6dup7dup8" fmla="*/ 20201 h 21347"/>
                <a:gd name="connsiteX4dup0dup1dup2dup3dup4dup5dup6dup7dup8" fmla="*/ 0 w 15601"/>
                <a:gd name="connsiteY4dup0dup1dup2dup3dup4dup5dup6dup7dup8" fmla="*/ 29 h 21347"/>
                <a:gd name="connsiteX0dup0dup1dup2dup3dup4dup5dup6dup7dup8dup9" fmla="*/ 0 w 15601"/>
                <a:gd name="connsiteY0dup0dup1dup2dup3dup4dup5dup6dup7dup8dup9" fmla="*/ 29 h 21222"/>
                <a:gd name="connsiteX1dup0dup1dup2dup3dup4dup5dup6dup7dup8dup9" fmla="*/ 15591 w 15601"/>
                <a:gd name="connsiteY1dup0dup1dup2dup3dup4dup5dup6dup7dup8dup9" fmla="*/ 0 h 21222"/>
                <a:gd name="connsiteX2dup0dup1dup2dup3dup4dup5dup6dup7dup8dup9" fmla="*/ 15601 w 15601"/>
                <a:gd name="connsiteY2dup0dup1dup2dup3dup4dup5dup6dup7dup8dup9" fmla="*/ 18863 h 21222"/>
                <a:gd name="connsiteX3dup0dup1dup2dup3dup4dup5dup6dup7dup8dup9" fmla="*/ 0 w 15601"/>
                <a:gd name="connsiteY3dup0dup1dup2dup3dup4dup5dup6dup7dup8dup9" fmla="*/ 20201 h 21222"/>
                <a:gd name="connsiteX4dup0dup1dup2dup3dup4dup5dup6dup7dup8dup9" fmla="*/ 0 w 15601"/>
                <a:gd name="connsiteY4dup0dup1dup2dup3dup4dup5dup6dup7dup8dup9" fmla="*/ 29 h 21222"/>
                <a:gd name="connsiteX0dup0dup1dup2dup3dup4dup5dup6dup7dup8dup9dup10" fmla="*/ 0 w 15601"/>
                <a:gd name="connsiteY0dup0dup1dup2dup3dup4dup5dup6dup7dup8dup9dup10" fmla="*/ 29 h 21210"/>
                <a:gd name="connsiteX1dup0dup1dup2dup3dup4dup5dup6dup7dup8dup9dup10" fmla="*/ 15591 w 15601"/>
                <a:gd name="connsiteY1dup0dup1dup2dup3dup4dup5dup6dup7dup8dup9dup10" fmla="*/ 0 h 21210"/>
                <a:gd name="connsiteX2dup0dup1dup2dup3dup4dup5dup6dup7dup8dup9dup10" fmla="*/ 15601 w 15601"/>
                <a:gd name="connsiteY2dup0dup1dup2dup3dup4dup5dup6dup7dup8dup9dup10" fmla="*/ 18863 h 21210"/>
                <a:gd name="connsiteX3dup0dup1dup2dup3dup4dup5dup6dup7dup8dup9dup10" fmla="*/ 0 w 15601"/>
                <a:gd name="connsiteY3dup0dup1dup2dup3dup4dup5dup6dup7dup8dup9dup10" fmla="*/ 20201 h 21210"/>
                <a:gd name="connsiteX4dup0dup1dup2dup3dup4dup5dup6dup7dup8dup9dup10" fmla="*/ 0 w 15601"/>
                <a:gd name="connsiteY4dup0dup1dup2dup3dup4dup5dup6dup7dup8dup9dup10" fmla="*/ 29 h 21210"/>
                <a:gd name="connsiteX0dup0dup1dup2dup3dup4dup5dup6dup7dup8dup9dup10dup11" fmla="*/ 0 w 15601"/>
                <a:gd name="connsiteY0dup0dup1dup2dup3dup4dup5dup6dup7dup8dup9dup10dup11" fmla="*/ 29 h 21275"/>
                <a:gd name="connsiteX1dup0dup1dup2dup3dup4dup5dup6dup7dup8dup9dup10dup11" fmla="*/ 15591 w 15601"/>
                <a:gd name="connsiteY1dup0dup1dup2dup3dup4dup5dup6dup7dup8dup9dup10dup11" fmla="*/ 0 h 21275"/>
                <a:gd name="connsiteX2dup0dup1dup2dup3dup4dup5dup6dup7dup8dup9dup10dup11" fmla="*/ 15601 w 15601"/>
                <a:gd name="connsiteY2dup0dup1dup2dup3dup4dup5dup6dup7dup8dup9dup10dup11" fmla="*/ 19241 h 21275"/>
                <a:gd name="connsiteX3dup0dup1dup2dup3dup4dup5dup6dup7dup8dup9dup10dup11" fmla="*/ 0 w 15601"/>
                <a:gd name="connsiteY3dup0dup1dup2dup3dup4dup5dup6dup7dup8dup9dup10dup11" fmla="*/ 20201 h 21275"/>
                <a:gd name="connsiteX4dup0dup1dup2dup3dup4dup5dup6dup7dup8dup9dup10dup11" fmla="*/ 0 w 15601"/>
                <a:gd name="connsiteY4dup0dup1dup2dup3dup4dup5dup6dup7dup8dup9dup10dup11" fmla="*/ 29 h 21275"/>
                <a:gd name="connsiteX0dup0dup1dup2dup3dup4dup5dup6dup7dup8dup9dup10dup11dup12" fmla="*/ 0 w 15601"/>
                <a:gd name="connsiteY0dup0dup1dup2dup3dup4dup5dup6dup7dup8dup9dup10dup11dup12" fmla="*/ 29 h 21467"/>
                <a:gd name="connsiteX1dup0dup1dup2dup3dup4dup5dup6dup7dup8dup9dup10dup11dup12" fmla="*/ 15591 w 15601"/>
                <a:gd name="connsiteY1dup0dup1dup2dup3dup4dup5dup6dup7dup8dup9dup10dup11dup12" fmla="*/ 0 h 21467"/>
                <a:gd name="connsiteX2dup0dup1dup2dup3dup4dup5dup6dup7dup8dup9dup10dup11dup12" fmla="*/ 15601 w 15601"/>
                <a:gd name="connsiteY2dup0dup1dup2dup3dup4dup5dup6dup7dup8dup9dup10dup11dup12" fmla="*/ 19241 h 21467"/>
                <a:gd name="connsiteX3dup0dup1dup2dup3dup4dup5dup6dup7dup8dup9dup10dup11dup12" fmla="*/ 0 w 15601"/>
                <a:gd name="connsiteY3dup0dup1dup2dup3dup4dup5dup6dup7dup8dup9dup10dup11dup12" fmla="*/ 20434 h 21467"/>
                <a:gd name="connsiteX4dup0dup1dup2dup3dup4dup5dup6dup7dup8dup9dup10dup11dup12" fmla="*/ 0 w 15601"/>
                <a:gd name="connsiteY4dup0dup1dup2dup3dup4dup5dup6dup7dup8dup9dup10dup11dup12" fmla="*/ 29 h 21467"/>
                <a:gd name="connsiteX0dup0dup1dup2dup3dup4dup5dup6dup7dup8dup9dup10dup11dup12dup13" fmla="*/ 0 w 15601"/>
                <a:gd name="connsiteY0dup0dup1dup2dup3dup4dup5dup6dup7dup8dup9dup10dup11dup12dup13" fmla="*/ 29 h 21343"/>
                <a:gd name="connsiteX1dup0dup1dup2dup3dup4dup5dup6dup7dup8dup9dup10dup11dup12dup13" fmla="*/ 15591 w 15601"/>
                <a:gd name="connsiteY1dup0dup1dup2dup3dup4dup5dup6dup7dup8dup9dup10dup11dup12dup13" fmla="*/ 0 h 21343"/>
                <a:gd name="connsiteX2dup0dup1dup2dup3dup4dup5dup6dup7dup8dup9dup10dup11dup12dup13" fmla="*/ 15601 w 15601"/>
                <a:gd name="connsiteY2dup0dup1dup2dup3dup4dup5dup6dup7dup8dup9dup10dup11dup12dup13" fmla="*/ 19241 h 21343"/>
                <a:gd name="connsiteX3dup0dup1dup2dup3dup4dup5dup6dup7dup8dup9dup10dup11dup12dup13" fmla="*/ 0 w 15601"/>
                <a:gd name="connsiteY3dup0dup1dup2dup3dup4dup5dup6dup7dup8dup9dup10dup11dup12dup13" fmla="*/ 20434 h 21343"/>
                <a:gd name="connsiteX4dup0dup1dup2dup3dup4dup5dup6dup7dup8dup9dup10dup11dup12dup13" fmla="*/ 0 w 15601"/>
                <a:gd name="connsiteY4dup0dup1dup2dup3dup4dup5dup6dup7dup8dup9dup10dup11dup12dup13" fmla="*/ 29 h 21343"/>
                <a:gd name="connsiteX0dup0dup1dup2dup3dup4dup5dup6dup7dup8dup9dup10dup11dup12dup13dup14" fmla="*/ 0 w 15601"/>
                <a:gd name="connsiteY0dup0dup1dup2dup3dup4dup5dup6dup7dup8dup9dup10dup11dup12dup13dup14" fmla="*/ 29 h 21351"/>
                <a:gd name="connsiteX1dup0dup1dup2dup3dup4dup5dup6dup7dup8dup9dup10dup11dup12dup13dup14" fmla="*/ 15591 w 15601"/>
                <a:gd name="connsiteY1dup0dup1dup2dup3dup4dup5dup6dup7dup8dup9dup10dup11dup12dup13dup14" fmla="*/ 0 h 21351"/>
                <a:gd name="connsiteX2dup0dup1dup2dup3dup4dup5dup6dup7dup8dup9dup10dup11dup12dup13dup14" fmla="*/ 15601 w 15601"/>
                <a:gd name="connsiteY2dup0dup1dup2dup3dup4dup5dup6dup7dup8dup9dup10dup11dup12dup13dup14" fmla="*/ 19241 h 21351"/>
                <a:gd name="connsiteX3dup0dup1dup2dup3dup4dup5dup6dup7dup8dup9dup10dup11dup12dup13dup14" fmla="*/ 0 w 15601"/>
                <a:gd name="connsiteY3dup0dup1dup2dup3dup4dup5dup6dup7dup8dup9dup10dup11dup12dup13dup14" fmla="*/ 20434 h 21351"/>
                <a:gd name="connsiteX4dup0dup1dup2dup3dup4dup5dup6dup7dup8dup9dup10dup11dup12dup13dup14" fmla="*/ 0 w 15601"/>
                <a:gd name="connsiteY4dup0dup1dup2dup3dup4dup5dup6dup7dup8dup9dup10dup11dup12dup13dup14" fmla="*/ 29 h 21351"/>
              </a:gdLst>
              <a:ahLst/>
              <a:cxnLst>
                <a:cxn ang="0">
                  <a:pos x="connsiteX0dup0dup1dup2dup3dup4dup5dup6dup7dup8dup9dup10dup11dup12dup13dup14" y="connsiteY0dup0dup1dup2dup3dup4dup5dup6dup7dup8dup9dup10dup11dup12dup13dup14"/>
                </a:cxn>
                <a:cxn ang="0">
                  <a:pos x="connsiteX1dup0dup1dup2dup3dup4dup5dup6dup7dup8dup9dup10dup11dup12dup13dup14" y="connsiteY1dup0dup1dup2dup3dup4dup5dup6dup7dup8dup9dup10dup11dup12dup13dup14"/>
                </a:cxn>
                <a:cxn ang="0">
                  <a:pos x="connsiteX2dup0dup1dup2dup3dup4dup5dup6dup7dup8dup9dup10dup11dup12dup13dup14" y="connsiteY2dup0dup1dup2dup3dup4dup5dup6dup7dup8dup9dup10dup11dup12dup13dup14"/>
                </a:cxn>
                <a:cxn ang="0">
                  <a:pos x="connsiteX3dup0dup1dup2dup3dup4dup5dup6dup7dup8dup9dup10dup11dup12dup13dup14" y="connsiteY3dup0dup1dup2dup3dup4dup5dup6dup7dup8dup9dup10dup11dup12dup13dup14"/>
                </a:cxn>
                <a:cxn ang="0">
                  <a:pos x="connsiteX4dup0dup1dup2dup3dup4dup5dup6dup7dup8dup9dup10dup11dup12dup13dup14" y="connsiteY4dup0dup1dup2dup3dup4dup5dup6dup7dup8dup9dup10dup11dup12dup13dup14"/>
                </a:cxn>
              </a:cxnLst>
              <a:rect l="l" t="t" r="r" b="b"/>
              <a:pathLst>
                <a:path w="15601" h="21351">
                  <a:moveTo>
                    <a:pt x="0" y="29"/>
                  </a:moveTo>
                  <a:lnTo>
                    <a:pt x="15591" y="0"/>
                  </a:lnTo>
                  <a:cubicBezTo>
                    <a:pt x="15591" y="5774"/>
                    <a:pt x="15601" y="13467"/>
                    <a:pt x="15601" y="19241"/>
                  </a:cubicBezTo>
                  <a:cubicBezTo>
                    <a:pt x="10638" y="19328"/>
                    <a:pt x="7602" y="23020"/>
                    <a:pt x="0" y="20434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2350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kern="1200" smtId="4294967295"/>
              </a:defPPr>
            </a:lstStyle>
            <a:p>
              <a:pPr algn="ctr"/>
              <a:r>
                <a:rPr lang="en-US"/>
                <a:t> </a:t>
              </a:r>
            </a:p>
          </p:txBody>
        </p:sp>
        <p:sp>
          <p:nvSpPr>
            <p:cNvPr id="40" name="Flowchart: Document 70"/>
            <p:cNvSpPr/>
            <p:nvPr/>
          </p:nvSpPr>
          <p:spPr>
            <a:xfrm rot="10800000" flipH="1">
              <a:off x="1" y="5399820"/>
              <a:ext cx="43891203" cy="26756581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dup0" fmla="*/ 0 w 21600"/>
                <a:gd name="connsiteY0dup0" fmla="*/ 0 h 21495"/>
                <a:gd name="connsiteX1dup0" fmla="*/ 21600 w 21600"/>
                <a:gd name="connsiteY1dup0" fmla="*/ 0 h 21495"/>
                <a:gd name="connsiteX2dup0" fmla="*/ 15601 w 21600"/>
                <a:gd name="connsiteY2dup0" fmla="*/ 18514 h 21495"/>
                <a:gd name="connsiteX3dup0" fmla="*/ 0 w 21600"/>
                <a:gd name="connsiteY3dup0" fmla="*/ 20172 h 21495"/>
                <a:gd name="connsiteX4dup0" fmla="*/ 0 w 21600"/>
                <a:gd name="connsiteY4dup0" fmla="*/ 0 h 21495"/>
                <a:gd name="connsiteX0dup0dup1" fmla="*/ 0 w 15601"/>
                <a:gd name="connsiteY0dup0dup1" fmla="*/ 29 h 21524"/>
                <a:gd name="connsiteX1dup0dup1" fmla="*/ 15591 w 15601"/>
                <a:gd name="connsiteY1dup0dup1" fmla="*/ 0 h 21524"/>
                <a:gd name="connsiteX2dup0dup1" fmla="*/ 15601 w 15601"/>
                <a:gd name="connsiteY2dup0dup1" fmla="*/ 18543 h 21524"/>
                <a:gd name="connsiteX3dup0dup1" fmla="*/ 0 w 15601"/>
                <a:gd name="connsiteY3dup0dup1" fmla="*/ 20201 h 21524"/>
                <a:gd name="connsiteX4dup0dup1" fmla="*/ 0 w 15601"/>
                <a:gd name="connsiteY4dup0dup1" fmla="*/ 29 h 21524"/>
                <a:gd name="connsiteX0dup0dup1dup2" fmla="*/ 0 w 15601"/>
                <a:gd name="connsiteY0dup0dup1dup2" fmla="*/ 29 h 21278"/>
                <a:gd name="connsiteX1dup0dup1dup2" fmla="*/ 15591 w 15601"/>
                <a:gd name="connsiteY1dup0dup1dup2" fmla="*/ 0 h 21278"/>
                <a:gd name="connsiteX2dup0dup1dup2" fmla="*/ 15601 w 15601"/>
                <a:gd name="connsiteY2dup0dup1dup2" fmla="*/ 18543 h 21278"/>
                <a:gd name="connsiteX3dup0dup1dup2" fmla="*/ 0 w 15601"/>
                <a:gd name="connsiteY3dup0dup1dup2" fmla="*/ 20201 h 21278"/>
                <a:gd name="connsiteX4dup0dup1dup2" fmla="*/ 0 w 15601"/>
                <a:gd name="connsiteY4dup0dup1dup2" fmla="*/ 29 h 21278"/>
                <a:gd name="connsiteX0dup0dup1dup2dup3" fmla="*/ 0 w 15601"/>
                <a:gd name="connsiteY0dup0dup1dup2dup3" fmla="*/ 29 h 21156"/>
                <a:gd name="connsiteX1dup0dup1dup2dup3" fmla="*/ 15591 w 15601"/>
                <a:gd name="connsiteY1dup0dup1dup2dup3" fmla="*/ 0 h 21156"/>
                <a:gd name="connsiteX2dup0dup1dup2dup3" fmla="*/ 15601 w 15601"/>
                <a:gd name="connsiteY2dup0dup1dup2dup3" fmla="*/ 18543 h 21156"/>
                <a:gd name="connsiteX3dup0dup1dup2dup3" fmla="*/ 0 w 15601"/>
                <a:gd name="connsiteY3dup0dup1dup2dup3" fmla="*/ 20201 h 21156"/>
                <a:gd name="connsiteX4dup0dup1dup2dup3" fmla="*/ 0 w 15601"/>
                <a:gd name="connsiteY4dup0dup1dup2dup3" fmla="*/ 29 h 21156"/>
                <a:gd name="connsiteX0dup0dup1dup2dup3dup4" fmla="*/ 0 w 15601"/>
                <a:gd name="connsiteY0dup0dup1dup2dup3dup4" fmla="*/ 29 h 21172"/>
                <a:gd name="connsiteX1dup0dup1dup2dup3dup4" fmla="*/ 15591 w 15601"/>
                <a:gd name="connsiteY1dup0dup1dup2dup3dup4" fmla="*/ 0 h 21172"/>
                <a:gd name="connsiteX2dup0dup1dup2dup3dup4" fmla="*/ 15601 w 15601"/>
                <a:gd name="connsiteY2dup0dup1dup2dup3dup4" fmla="*/ 18543 h 21172"/>
                <a:gd name="connsiteX3dup0dup1dup2dup3dup4" fmla="*/ 0 w 15601"/>
                <a:gd name="connsiteY3dup0dup1dup2dup3dup4" fmla="*/ 20201 h 21172"/>
                <a:gd name="connsiteX4dup0dup1dup2dup3dup4" fmla="*/ 0 w 15601"/>
                <a:gd name="connsiteY4dup0dup1dup2dup3dup4" fmla="*/ 29 h 21172"/>
                <a:gd name="connsiteX0dup0dup1dup2dup3dup4dup5" fmla="*/ 0 w 15601"/>
                <a:gd name="connsiteY0dup0dup1dup2dup3dup4dup5" fmla="*/ 29 h 21294"/>
                <a:gd name="connsiteX1dup0dup1dup2dup3dup4dup5" fmla="*/ 15591 w 15601"/>
                <a:gd name="connsiteY1dup0dup1dup2dup3dup4dup5" fmla="*/ 0 h 21294"/>
                <a:gd name="connsiteX2dup0dup1dup2dup3dup4dup5" fmla="*/ 15601 w 15601"/>
                <a:gd name="connsiteY2dup0dup1dup2dup3dup4dup5" fmla="*/ 18543 h 21294"/>
                <a:gd name="connsiteX3dup0dup1dup2dup3dup4dup5" fmla="*/ 0 w 15601"/>
                <a:gd name="connsiteY3dup0dup1dup2dup3dup4dup5" fmla="*/ 20201 h 21294"/>
                <a:gd name="connsiteX4dup0dup1dup2dup3dup4dup5" fmla="*/ 0 w 15601"/>
                <a:gd name="connsiteY4dup0dup1dup2dup3dup4dup5" fmla="*/ 29 h 21294"/>
                <a:gd name="connsiteX0dup0dup1dup2dup3dup4dup5dup6" fmla="*/ 0 w 15601"/>
                <a:gd name="connsiteY0dup0dup1dup2dup3dup4dup5dup6" fmla="*/ 29 h 21270"/>
                <a:gd name="connsiteX1dup0dup1dup2dup3dup4dup5dup6" fmla="*/ 15591 w 15601"/>
                <a:gd name="connsiteY1dup0dup1dup2dup3dup4dup5dup6" fmla="*/ 0 h 21270"/>
                <a:gd name="connsiteX2dup0dup1dup2dup3dup4dup5dup6" fmla="*/ 15601 w 15601"/>
                <a:gd name="connsiteY2dup0dup1dup2dup3dup4dup5dup6" fmla="*/ 18543 h 21270"/>
                <a:gd name="connsiteX3dup0dup1dup2dup3dup4dup5dup6" fmla="*/ 0 w 15601"/>
                <a:gd name="connsiteY3dup0dup1dup2dup3dup4dup5dup6" fmla="*/ 20201 h 21270"/>
                <a:gd name="connsiteX4dup0dup1dup2dup3dup4dup5dup6" fmla="*/ 0 w 15601"/>
                <a:gd name="connsiteY4dup0dup1dup2dup3dup4dup5dup6" fmla="*/ 29 h 21270"/>
                <a:gd name="connsiteX0dup0dup1dup2dup3dup4dup5dup6dup7" fmla="*/ 0 w 15601"/>
                <a:gd name="connsiteY0dup0dup1dup2dup3dup4dup5dup6dup7" fmla="*/ 29 h 21322"/>
                <a:gd name="connsiteX1dup0dup1dup2dup3dup4dup5dup6dup7" fmla="*/ 15591 w 15601"/>
                <a:gd name="connsiteY1dup0dup1dup2dup3dup4dup5dup6dup7" fmla="*/ 0 h 21322"/>
                <a:gd name="connsiteX2dup0dup1dup2dup3dup4dup5dup6dup7" fmla="*/ 15601 w 15601"/>
                <a:gd name="connsiteY2dup0dup1dup2dup3dup4dup5dup6dup7" fmla="*/ 18863 h 21322"/>
                <a:gd name="connsiteX3dup0dup1dup2dup3dup4dup5dup6dup7" fmla="*/ 0 w 15601"/>
                <a:gd name="connsiteY3dup0dup1dup2dup3dup4dup5dup6dup7" fmla="*/ 20201 h 21322"/>
                <a:gd name="connsiteX4dup0dup1dup2dup3dup4dup5dup6dup7" fmla="*/ 0 w 15601"/>
                <a:gd name="connsiteY4dup0dup1dup2dup3dup4dup5dup6dup7" fmla="*/ 29 h 21322"/>
                <a:gd name="connsiteX0dup0dup1dup2dup3dup4dup5dup6dup7dup8" fmla="*/ 0 w 15601"/>
                <a:gd name="connsiteY0dup0dup1dup2dup3dup4dup5dup6dup7dup8" fmla="*/ 29 h 21347"/>
                <a:gd name="connsiteX1dup0dup1dup2dup3dup4dup5dup6dup7dup8" fmla="*/ 15591 w 15601"/>
                <a:gd name="connsiteY1dup0dup1dup2dup3dup4dup5dup6dup7dup8" fmla="*/ 0 h 21347"/>
                <a:gd name="connsiteX2dup0dup1dup2dup3dup4dup5dup6dup7dup8" fmla="*/ 15601 w 15601"/>
                <a:gd name="connsiteY2dup0dup1dup2dup3dup4dup5dup6dup7dup8" fmla="*/ 18863 h 21347"/>
                <a:gd name="connsiteX3dup0dup1dup2dup3dup4dup5dup6dup7dup8" fmla="*/ 0 w 15601"/>
                <a:gd name="connsiteY3dup0dup1dup2dup3dup4dup5dup6dup7dup8" fmla="*/ 20201 h 21347"/>
                <a:gd name="connsiteX4dup0dup1dup2dup3dup4dup5dup6dup7dup8" fmla="*/ 0 w 15601"/>
                <a:gd name="connsiteY4dup0dup1dup2dup3dup4dup5dup6dup7dup8" fmla="*/ 29 h 21347"/>
                <a:gd name="connsiteX0dup0dup1dup2dup3dup4dup5dup6dup7dup8dup9" fmla="*/ 0 w 15601"/>
                <a:gd name="connsiteY0dup0dup1dup2dup3dup4dup5dup6dup7dup8dup9" fmla="*/ 29 h 21222"/>
                <a:gd name="connsiteX1dup0dup1dup2dup3dup4dup5dup6dup7dup8dup9" fmla="*/ 15591 w 15601"/>
                <a:gd name="connsiteY1dup0dup1dup2dup3dup4dup5dup6dup7dup8dup9" fmla="*/ 0 h 21222"/>
                <a:gd name="connsiteX2dup0dup1dup2dup3dup4dup5dup6dup7dup8dup9" fmla="*/ 15601 w 15601"/>
                <a:gd name="connsiteY2dup0dup1dup2dup3dup4dup5dup6dup7dup8dup9" fmla="*/ 18863 h 21222"/>
                <a:gd name="connsiteX3dup0dup1dup2dup3dup4dup5dup6dup7dup8dup9" fmla="*/ 0 w 15601"/>
                <a:gd name="connsiteY3dup0dup1dup2dup3dup4dup5dup6dup7dup8dup9" fmla="*/ 20201 h 21222"/>
                <a:gd name="connsiteX4dup0dup1dup2dup3dup4dup5dup6dup7dup8dup9" fmla="*/ 0 w 15601"/>
                <a:gd name="connsiteY4dup0dup1dup2dup3dup4dup5dup6dup7dup8dup9" fmla="*/ 29 h 21222"/>
                <a:gd name="connsiteX0dup0dup1dup2dup3dup4dup5dup6dup7dup8dup9dup10" fmla="*/ 0 w 15601"/>
                <a:gd name="connsiteY0dup0dup1dup2dup3dup4dup5dup6dup7dup8dup9dup10" fmla="*/ 29 h 21210"/>
                <a:gd name="connsiteX1dup0dup1dup2dup3dup4dup5dup6dup7dup8dup9dup10" fmla="*/ 15591 w 15601"/>
                <a:gd name="connsiteY1dup0dup1dup2dup3dup4dup5dup6dup7dup8dup9dup10" fmla="*/ 0 h 21210"/>
                <a:gd name="connsiteX2dup0dup1dup2dup3dup4dup5dup6dup7dup8dup9dup10" fmla="*/ 15601 w 15601"/>
                <a:gd name="connsiteY2dup0dup1dup2dup3dup4dup5dup6dup7dup8dup9dup10" fmla="*/ 18863 h 21210"/>
                <a:gd name="connsiteX3dup0dup1dup2dup3dup4dup5dup6dup7dup8dup9dup10" fmla="*/ 0 w 15601"/>
                <a:gd name="connsiteY3dup0dup1dup2dup3dup4dup5dup6dup7dup8dup9dup10" fmla="*/ 20201 h 21210"/>
                <a:gd name="connsiteX4dup0dup1dup2dup3dup4dup5dup6dup7dup8dup9dup10" fmla="*/ 0 w 15601"/>
                <a:gd name="connsiteY4dup0dup1dup2dup3dup4dup5dup6dup7dup8dup9dup10" fmla="*/ 29 h 21210"/>
                <a:gd name="connsiteX0dup0dup1dup2dup3dup4dup5dup6dup7dup8dup9dup10dup11" fmla="*/ 0 w 15601"/>
                <a:gd name="connsiteY0dup0dup1dup2dup3dup4dup5dup6dup7dup8dup9dup10dup11" fmla="*/ 29 h 21275"/>
                <a:gd name="connsiteX1dup0dup1dup2dup3dup4dup5dup6dup7dup8dup9dup10dup11" fmla="*/ 15591 w 15601"/>
                <a:gd name="connsiteY1dup0dup1dup2dup3dup4dup5dup6dup7dup8dup9dup10dup11" fmla="*/ 0 h 21275"/>
                <a:gd name="connsiteX2dup0dup1dup2dup3dup4dup5dup6dup7dup8dup9dup10dup11" fmla="*/ 15601 w 15601"/>
                <a:gd name="connsiteY2dup0dup1dup2dup3dup4dup5dup6dup7dup8dup9dup10dup11" fmla="*/ 19241 h 21275"/>
                <a:gd name="connsiteX3dup0dup1dup2dup3dup4dup5dup6dup7dup8dup9dup10dup11" fmla="*/ 0 w 15601"/>
                <a:gd name="connsiteY3dup0dup1dup2dup3dup4dup5dup6dup7dup8dup9dup10dup11" fmla="*/ 20201 h 21275"/>
                <a:gd name="connsiteX4dup0dup1dup2dup3dup4dup5dup6dup7dup8dup9dup10dup11" fmla="*/ 0 w 15601"/>
                <a:gd name="connsiteY4dup0dup1dup2dup3dup4dup5dup6dup7dup8dup9dup10dup11" fmla="*/ 29 h 21275"/>
                <a:gd name="connsiteX0dup0dup1dup2dup3dup4dup5dup6dup7dup8dup9dup10dup11dup12" fmla="*/ 0 w 15601"/>
                <a:gd name="connsiteY0dup0dup1dup2dup3dup4dup5dup6dup7dup8dup9dup10dup11dup12" fmla="*/ 29 h 21467"/>
                <a:gd name="connsiteX1dup0dup1dup2dup3dup4dup5dup6dup7dup8dup9dup10dup11dup12" fmla="*/ 15591 w 15601"/>
                <a:gd name="connsiteY1dup0dup1dup2dup3dup4dup5dup6dup7dup8dup9dup10dup11dup12" fmla="*/ 0 h 21467"/>
                <a:gd name="connsiteX2dup0dup1dup2dup3dup4dup5dup6dup7dup8dup9dup10dup11dup12" fmla="*/ 15601 w 15601"/>
                <a:gd name="connsiteY2dup0dup1dup2dup3dup4dup5dup6dup7dup8dup9dup10dup11dup12" fmla="*/ 19241 h 21467"/>
                <a:gd name="connsiteX3dup0dup1dup2dup3dup4dup5dup6dup7dup8dup9dup10dup11dup12" fmla="*/ 0 w 15601"/>
                <a:gd name="connsiteY3dup0dup1dup2dup3dup4dup5dup6dup7dup8dup9dup10dup11dup12" fmla="*/ 20434 h 21467"/>
                <a:gd name="connsiteX4dup0dup1dup2dup3dup4dup5dup6dup7dup8dup9dup10dup11dup12" fmla="*/ 0 w 15601"/>
                <a:gd name="connsiteY4dup0dup1dup2dup3dup4dup5dup6dup7dup8dup9dup10dup11dup12" fmla="*/ 29 h 21467"/>
                <a:gd name="connsiteX0dup0dup1dup2dup3dup4dup5dup6dup7dup8dup9dup10dup11dup12dup13" fmla="*/ 0 w 15601"/>
                <a:gd name="connsiteY0dup0dup1dup2dup3dup4dup5dup6dup7dup8dup9dup10dup11dup12dup13" fmla="*/ 29 h 21343"/>
                <a:gd name="connsiteX1dup0dup1dup2dup3dup4dup5dup6dup7dup8dup9dup10dup11dup12dup13" fmla="*/ 15591 w 15601"/>
                <a:gd name="connsiteY1dup0dup1dup2dup3dup4dup5dup6dup7dup8dup9dup10dup11dup12dup13" fmla="*/ 0 h 21343"/>
                <a:gd name="connsiteX2dup0dup1dup2dup3dup4dup5dup6dup7dup8dup9dup10dup11dup12dup13" fmla="*/ 15601 w 15601"/>
                <a:gd name="connsiteY2dup0dup1dup2dup3dup4dup5dup6dup7dup8dup9dup10dup11dup12dup13" fmla="*/ 19241 h 21343"/>
                <a:gd name="connsiteX3dup0dup1dup2dup3dup4dup5dup6dup7dup8dup9dup10dup11dup12dup13" fmla="*/ 0 w 15601"/>
                <a:gd name="connsiteY3dup0dup1dup2dup3dup4dup5dup6dup7dup8dup9dup10dup11dup12dup13" fmla="*/ 20434 h 21343"/>
                <a:gd name="connsiteX4dup0dup1dup2dup3dup4dup5dup6dup7dup8dup9dup10dup11dup12dup13" fmla="*/ 0 w 15601"/>
                <a:gd name="connsiteY4dup0dup1dup2dup3dup4dup5dup6dup7dup8dup9dup10dup11dup12dup13" fmla="*/ 29 h 21343"/>
                <a:gd name="connsiteX0dup0dup1dup2dup3dup4dup5dup6dup7dup8dup9dup10dup11dup12dup13dup14" fmla="*/ 0 w 15601"/>
                <a:gd name="connsiteY0dup0dup1dup2dup3dup4dup5dup6dup7dup8dup9dup10dup11dup12dup13dup14" fmla="*/ 29 h 21351"/>
                <a:gd name="connsiteX1dup0dup1dup2dup3dup4dup5dup6dup7dup8dup9dup10dup11dup12dup13dup14" fmla="*/ 15591 w 15601"/>
                <a:gd name="connsiteY1dup0dup1dup2dup3dup4dup5dup6dup7dup8dup9dup10dup11dup12dup13dup14" fmla="*/ 0 h 21351"/>
                <a:gd name="connsiteX2dup0dup1dup2dup3dup4dup5dup6dup7dup8dup9dup10dup11dup12dup13dup14" fmla="*/ 15601 w 15601"/>
                <a:gd name="connsiteY2dup0dup1dup2dup3dup4dup5dup6dup7dup8dup9dup10dup11dup12dup13dup14" fmla="*/ 19241 h 21351"/>
                <a:gd name="connsiteX3dup0dup1dup2dup3dup4dup5dup6dup7dup8dup9dup10dup11dup12dup13dup14" fmla="*/ 0 w 15601"/>
                <a:gd name="connsiteY3dup0dup1dup2dup3dup4dup5dup6dup7dup8dup9dup10dup11dup12dup13dup14" fmla="*/ 20434 h 21351"/>
                <a:gd name="connsiteX4dup0dup1dup2dup3dup4dup5dup6dup7dup8dup9dup10dup11dup12dup13dup14" fmla="*/ 0 w 15601"/>
                <a:gd name="connsiteY4dup0dup1dup2dup3dup4dup5dup6dup7dup8dup9dup10dup11dup12dup13dup14" fmla="*/ 29 h 21351"/>
              </a:gdLst>
              <a:ahLst/>
              <a:cxnLst>
                <a:cxn ang="0">
                  <a:pos x="connsiteX0dup0dup1dup2dup3dup4dup5dup6dup7dup8dup9dup10dup11dup12dup13dup14" y="connsiteY0dup0dup1dup2dup3dup4dup5dup6dup7dup8dup9dup10dup11dup12dup13dup14"/>
                </a:cxn>
                <a:cxn ang="0">
                  <a:pos x="connsiteX1dup0dup1dup2dup3dup4dup5dup6dup7dup8dup9dup10dup11dup12dup13dup14" y="connsiteY1dup0dup1dup2dup3dup4dup5dup6dup7dup8dup9dup10dup11dup12dup13dup14"/>
                </a:cxn>
                <a:cxn ang="0">
                  <a:pos x="connsiteX2dup0dup1dup2dup3dup4dup5dup6dup7dup8dup9dup10dup11dup12dup13dup14" y="connsiteY2dup0dup1dup2dup3dup4dup5dup6dup7dup8dup9dup10dup11dup12dup13dup14"/>
                </a:cxn>
                <a:cxn ang="0">
                  <a:pos x="connsiteX3dup0dup1dup2dup3dup4dup5dup6dup7dup8dup9dup10dup11dup12dup13dup14" y="connsiteY3dup0dup1dup2dup3dup4dup5dup6dup7dup8dup9dup10dup11dup12dup13dup14"/>
                </a:cxn>
                <a:cxn ang="0">
                  <a:pos x="connsiteX4dup0dup1dup2dup3dup4dup5dup6dup7dup8dup9dup10dup11dup12dup13dup14" y="connsiteY4dup0dup1dup2dup3dup4dup5dup6dup7dup8dup9dup10dup11dup12dup13dup14"/>
                </a:cxn>
              </a:cxnLst>
              <a:rect l="l" t="t" r="r" b="b"/>
              <a:pathLst>
                <a:path w="15601" h="21351">
                  <a:moveTo>
                    <a:pt x="0" y="29"/>
                  </a:moveTo>
                  <a:lnTo>
                    <a:pt x="15591" y="0"/>
                  </a:lnTo>
                  <a:cubicBezTo>
                    <a:pt x="15591" y="5774"/>
                    <a:pt x="15601" y="13467"/>
                    <a:pt x="15601" y="19241"/>
                  </a:cubicBezTo>
                  <a:cubicBezTo>
                    <a:pt x="10638" y="19328"/>
                    <a:pt x="7602" y="23020"/>
                    <a:pt x="0" y="20434"/>
                  </a:cubicBezTo>
                  <a:lnTo>
                    <a:pt x="0" y="2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74000">
                  <a:schemeClr val="accent6">
                    <a:lumMod val="45000"/>
                    <a:lumOff val="55000"/>
                  </a:schemeClr>
                </a:gs>
                <a:gs pos="83000">
                  <a:schemeClr val="accent6">
                    <a:lumMod val="45000"/>
                    <a:lumOff val="55000"/>
                  </a:schemeClr>
                </a:gs>
                <a:gs pos="100000">
                  <a:schemeClr val="accent6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kern="1200" smtId="4294967295"/>
              </a:defPPr>
            </a:lstStyle>
            <a:p>
              <a:pPr algn="ctr"/>
              <a:r>
                <a:rPr lang="en-US" dirty="0"/>
                <a:t> </a:t>
              </a:r>
            </a:p>
          </p:txBody>
        </p:sp>
      </p:grpSp>
      <p:sp>
        <p:nvSpPr>
          <p:cNvPr id="56" name="Rectangle 55"/>
          <p:cNvSpPr/>
          <p:nvPr/>
        </p:nvSpPr>
        <p:spPr>
          <a:xfrm flipH="1">
            <a:off x="1" y="32110144"/>
            <a:ext cx="43891200" cy="816403"/>
          </a:xfrm>
          <a:prstGeom prst="rect">
            <a:avLst/>
          </a:prstGeom>
          <a:solidFill>
            <a:srgbClr val="235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kern="1200" smtId="4294967295"/>
            </a:defPPr>
          </a:lstStyle>
          <a:p>
            <a:pPr algn="ctr"/>
            <a:endParaRPr lang="en-US"/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1" y="32028228"/>
            <a:ext cx="43891200" cy="0"/>
          </a:xfrm>
          <a:prstGeom prst="line">
            <a:avLst/>
          </a:prstGeom>
          <a:ln w="254000">
            <a:solidFill>
              <a:srgbClr val="8CD2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5">
            <a:extLst>
              <a:ext uri="{FF2B5EF4-FFF2-40B4-BE49-F238E27FC236}">
                <a16:creationId xmlns:a16="http://schemas.microsoft.com/office/drawing/2014/main" id="{B2C25681-95AF-45D0-852E-DC3E00E2FDFE}"/>
              </a:ext>
            </a:extLst>
          </p:cNvPr>
          <p:cNvSpPr txBox="1"/>
          <p:nvPr/>
        </p:nvSpPr>
        <p:spPr>
          <a:xfrm>
            <a:off x="0" y="259330"/>
            <a:ext cx="43891193" cy="276307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kern="1200" smtId="4294967295"/>
            </a:defPPr>
            <a:lvl1pPr marL="0" marR="0" indent="0" algn="l" defTabSz="3783013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3761086">
              <a:spcBef>
                <a:spcPct val="20000"/>
              </a:spcBef>
              <a:defRPr/>
            </a:pPr>
            <a:r>
              <a:rPr lang="en-US" sz="9500" b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Lonza Biologics Campus Expansion, Portsmouth, NH </a:t>
            </a:r>
          </a:p>
          <a:p>
            <a:pPr algn="ctr" defTabSz="3761086">
              <a:spcBef>
                <a:spcPct val="20000"/>
              </a:spcBef>
              <a:defRPr/>
            </a:pPr>
            <a:endParaRPr lang="en-US" sz="9500" dirty="0">
              <a:solidFill>
                <a:srgbClr val="235078"/>
              </a:solidFill>
              <a:latin typeface="Libre Baskerville" panose="02000000000000000000" pitchFamily="2" charset="0"/>
            </a:endParaRPr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id="{EF872E11-D0DF-4446-BE76-A398B88E9B44}"/>
              </a:ext>
            </a:extLst>
          </p:cNvPr>
          <p:cNvSpPr txBox="1"/>
          <p:nvPr/>
        </p:nvSpPr>
        <p:spPr>
          <a:xfrm>
            <a:off x="0" y="1846278"/>
            <a:ext cx="43891193" cy="31577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kern="1200" smtId="4294967295"/>
            </a:defPPr>
            <a:lvl1pPr marL="0" marR="0" indent="0" algn="l" defTabSz="376108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Allan Masison, Nicholas Francis, Owen Sweet, Philip McHenry (PM) &amp; Rezwan Ali</a:t>
            </a:r>
          </a:p>
          <a:p>
            <a:pPr algn="ctr">
              <a:defRPr/>
            </a:pP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Advisor: Anthony </a:t>
            </a:r>
            <a:r>
              <a:rPr lang="en-US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Puntin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P.E.    |    Project Sponsor: Patrick </a:t>
            </a:r>
            <a:r>
              <a:rPr lang="en-US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Crimmins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P.E.</a:t>
            </a:r>
          </a:p>
          <a:p>
            <a:pPr algn="ctr">
              <a:defRPr/>
            </a:pPr>
            <a:endParaRPr lang="en-US" dirty="0">
              <a:solidFill>
                <a:srgbClr val="23507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2179885" y="21349653"/>
            <a:ext cx="17805151" cy="4231642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b="13270"/>
          <a:stretch/>
        </p:blipFill>
        <p:spPr>
          <a:xfrm>
            <a:off x="24468840" y="21799814"/>
            <a:ext cx="5464132" cy="276150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/>
          <a:srcRect b="477"/>
          <a:stretch/>
        </p:blipFill>
        <p:spPr>
          <a:xfrm>
            <a:off x="8776980" y="5892269"/>
            <a:ext cx="26337225" cy="1416110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4" name="Rectangle 10"/>
          <p:cNvSpPr>
            <a:spLocks noChangeArrowheads="1"/>
          </p:cNvSpPr>
          <p:nvPr/>
        </p:nvSpPr>
        <p:spPr bwMode="auto">
          <a:xfrm>
            <a:off x="675307" y="5519877"/>
            <a:ext cx="7777050" cy="1051177"/>
          </a:xfrm>
          <a:prstGeom prst="rect">
            <a:avLst/>
          </a:prstGeom>
          <a:solidFill>
            <a:srgbClr val="002060"/>
          </a:solidFill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 of Work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69933" y="6561683"/>
            <a:ext cx="7782424" cy="6548156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33" y="2033800"/>
            <a:ext cx="6923373" cy="18092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691900" y="21398069"/>
            <a:ext cx="766289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40+ boring logs were provided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Refusal typically between 12-18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ft</a:t>
            </a:r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Mostly fill, dense silty clay         and dense sand layers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Frost line 3 feet below grade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Shallow foundations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10"/>
          <p:cNvSpPr>
            <a:spLocks noChangeArrowheads="1"/>
          </p:cNvSpPr>
          <p:nvPr/>
        </p:nvSpPr>
        <p:spPr bwMode="auto">
          <a:xfrm>
            <a:off x="675307" y="13479862"/>
            <a:ext cx="7777050" cy="1051177"/>
          </a:xfrm>
          <a:prstGeom prst="rect">
            <a:avLst/>
          </a:prstGeom>
          <a:solidFill>
            <a:srgbClr val="002060"/>
          </a:solidFill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</a:t>
            </a:r>
          </a:p>
        </p:txBody>
      </p:sp>
      <p:sp>
        <p:nvSpPr>
          <p:cNvPr id="64" name="Rectangle 63"/>
          <p:cNvSpPr/>
          <p:nvPr/>
        </p:nvSpPr>
        <p:spPr>
          <a:xfrm>
            <a:off x="669933" y="14521668"/>
            <a:ext cx="7782424" cy="5516824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D27E454-6E74-438E-B6CD-F623F47990B5}"/>
              </a:ext>
            </a:extLst>
          </p:cNvPr>
          <p:cNvSpPr txBox="1"/>
          <p:nvPr/>
        </p:nvSpPr>
        <p:spPr>
          <a:xfrm>
            <a:off x="675306" y="14540631"/>
            <a:ext cx="7777051" cy="520142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kern="1200" smtId="4294967295"/>
            </a:defPPr>
          </a:lstStyle>
          <a:p>
            <a:pPr lvl="1" fontAlgn="base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Merge Iron Parcel with existing campus to provide cohesion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phases for development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1-million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ft</a:t>
            </a:r>
            <a:r>
              <a:rPr lang="en-US" sz="4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industrial space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1,000 future employees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Minimum 667 parking spaces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 environmental impact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Daylight Hodgson Brook</a:t>
            </a:r>
          </a:p>
        </p:txBody>
      </p:sp>
      <p:sp>
        <p:nvSpPr>
          <p:cNvPr id="69" name="Rectangle 10"/>
          <p:cNvSpPr>
            <a:spLocks noChangeArrowheads="1"/>
          </p:cNvSpPr>
          <p:nvPr/>
        </p:nvSpPr>
        <p:spPr bwMode="auto">
          <a:xfrm>
            <a:off x="35407441" y="5519877"/>
            <a:ext cx="7777050" cy="1051177"/>
          </a:xfrm>
          <a:prstGeom prst="rect">
            <a:avLst/>
          </a:prstGeom>
          <a:solidFill>
            <a:srgbClr val="002060"/>
          </a:solidFill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Existing Conditions</a:t>
            </a:r>
          </a:p>
        </p:txBody>
      </p:sp>
      <p:sp>
        <p:nvSpPr>
          <p:cNvPr id="70" name="Rectangle 69"/>
          <p:cNvSpPr/>
          <p:nvPr/>
        </p:nvSpPr>
        <p:spPr>
          <a:xfrm>
            <a:off x="35402067" y="6561683"/>
            <a:ext cx="7782424" cy="13491689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D27E454-6E74-438E-B6CD-F623F47990B5}"/>
              </a:ext>
            </a:extLst>
          </p:cNvPr>
          <p:cNvSpPr txBox="1"/>
          <p:nvPr/>
        </p:nvSpPr>
        <p:spPr>
          <a:xfrm>
            <a:off x="35407440" y="6580646"/>
            <a:ext cx="7259049" cy="624786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kern="1200" smtId="4294967295"/>
            </a:defPPr>
          </a:lstStyle>
          <a:p>
            <a:pPr lvl="1" fontAlgn="base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23-acre site, the “Iron Parcel”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Neighboring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Lonza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facilities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Hodgson Brook flows under site in 48-inch concrete pipe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1.73 acres of wetland area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soil pile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Chlordane contamination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Historically served as housing for Pease Air Force Base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69932" y="21349653"/>
            <a:ext cx="11174346" cy="10300386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80" name="Rectangle 10"/>
          <p:cNvSpPr>
            <a:spLocks noChangeArrowheads="1"/>
          </p:cNvSpPr>
          <p:nvPr/>
        </p:nvSpPr>
        <p:spPr bwMode="auto">
          <a:xfrm>
            <a:off x="669933" y="20313822"/>
            <a:ext cx="11174346" cy="1051177"/>
          </a:xfrm>
          <a:prstGeom prst="rect">
            <a:avLst/>
          </a:prstGeom>
          <a:solidFill>
            <a:srgbClr val="002060"/>
          </a:solidFill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Stream Restoration</a:t>
            </a:r>
          </a:p>
        </p:txBody>
      </p:sp>
      <p:graphicFrame>
        <p:nvGraphicFramePr>
          <p:cNvPr id="72" name="Chart 71"/>
          <p:cNvGraphicFramePr/>
          <p:nvPr>
            <p:extLst>
              <p:ext uri="{D42A27DB-BD31-4B8C-83A1-F6EECF244321}">
                <p14:modId xmlns:p14="http://schemas.microsoft.com/office/powerpoint/2010/main" val="2244089502"/>
              </p:ext>
            </p:extLst>
          </p:nvPr>
        </p:nvGraphicFramePr>
        <p:xfrm>
          <a:off x="1362100" y="26465968"/>
          <a:ext cx="9790007" cy="3673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81" name="Rectangle 80"/>
          <p:cNvSpPr/>
          <p:nvPr/>
        </p:nvSpPr>
        <p:spPr>
          <a:xfrm>
            <a:off x="30305378" y="21349653"/>
            <a:ext cx="12762625" cy="5672635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82" name="Rectangle 10"/>
          <p:cNvSpPr>
            <a:spLocks noChangeArrowheads="1"/>
          </p:cNvSpPr>
          <p:nvPr/>
        </p:nvSpPr>
        <p:spPr bwMode="auto">
          <a:xfrm>
            <a:off x="30305372" y="20313822"/>
            <a:ext cx="12762632" cy="1051177"/>
          </a:xfrm>
          <a:prstGeom prst="rect">
            <a:avLst/>
          </a:prstGeom>
          <a:solidFill>
            <a:srgbClr val="002060"/>
          </a:solidFill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Stormwater</a:t>
            </a:r>
            <a:r>
              <a:rPr lang="en-US" sz="5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Management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D27E454-6E74-438E-B6CD-F623F47990B5}"/>
              </a:ext>
            </a:extLst>
          </p:cNvPr>
          <p:cNvSpPr txBox="1"/>
          <p:nvPr/>
        </p:nvSpPr>
        <p:spPr>
          <a:xfrm>
            <a:off x="30320622" y="24623833"/>
            <a:ext cx="12390243" cy="215443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kern="1200" smtId="4294967295"/>
            </a:defPPr>
          </a:lstStyle>
          <a:p>
            <a:pPr lvl="1" fontAlgn="base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28700" lvl="1" indent="-5715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Subsurface gravel wetland for Phase 1</a:t>
            </a:r>
          </a:p>
          <a:p>
            <a:pPr marL="1028700" lvl="1" indent="-5715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Water Quality Volume (WQV) = 15,000 ft</a:t>
            </a:r>
            <a:r>
              <a:rPr lang="en-US" sz="3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3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1-inch storm</a:t>
            </a:r>
            <a:endParaRPr lang="en-US" sz="38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28700" lvl="1" indent="-5715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95% theoretical removal efficiency</a:t>
            </a:r>
          </a:p>
        </p:txBody>
      </p:sp>
      <p:sp>
        <p:nvSpPr>
          <p:cNvPr id="86" name="Rectangle 10"/>
          <p:cNvSpPr>
            <a:spLocks noChangeArrowheads="1"/>
          </p:cNvSpPr>
          <p:nvPr/>
        </p:nvSpPr>
        <p:spPr bwMode="auto">
          <a:xfrm>
            <a:off x="12179884" y="20317962"/>
            <a:ext cx="17789883" cy="1051177"/>
          </a:xfrm>
          <a:prstGeom prst="rect">
            <a:avLst/>
          </a:prstGeom>
          <a:solidFill>
            <a:srgbClr val="002060"/>
          </a:solidFill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8961" y="2011742"/>
            <a:ext cx="7070798" cy="17121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2155" r="98420">
                        <a14:foregroundMark x1="32471" y1="31659" x2="32471" y2="31659"/>
                        <a14:foregroundMark x1="42385" y1="27549" x2="42385" y2="27549"/>
                        <a14:foregroundMark x1="46552" y1="32268" x2="34914" y2="24810"/>
                        <a14:foregroundMark x1="48707" y1="21613" x2="37787" y2="33486"/>
                        <a14:foregroundMark x1="57471" y1="19026" x2="12500" y2="10807"/>
                        <a14:foregroundMark x1="17529" y1="28311" x2="8190" y2="33333"/>
                        <a14:foregroundMark x1="16523" y1="26636" x2="7902" y2="30898"/>
                        <a14:foregroundMark x1="9626" y1="32268" x2="16379" y2="46880"/>
                        <a14:foregroundMark x1="14799" y1="43988" x2="13218" y2="57534"/>
                        <a14:foregroundMark x1="8621" y1="62405" x2="35920" y2="93760"/>
                        <a14:foregroundMark x1="36925" y1="94064" x2="63506" y2="70928"/>
                        <a14:foregroundMark x1="65948" y1="68189" x2="66667" y2="37747"/>
                        <a14:foregroundMark x1="44253" y1="47945" x2="76293" y2="38813"/>
                        <a14:foregroundMark x1="60776" y1="43075" x2="44540" y2="12177"/>
                        <a14:foregroundMark x1="90517" y1="40487" x2="78017" y2="24049"/>
                        <a14:foregroundMark x1="96695" y1="38965" x2="73994" y2="18874"/>
                        <a14:foregroundMark x1="73563" y1="18721" x2="44540" y2="3805"/>
                        <a14:foregroundMark x1="68822" y1="15221" x2="51437" y2="5936"/>
                        <a14:foregroundMark x1="12644" y1="10350" x2="10489" y2="1370"/>
                        <a14:foregroundMark x1="36351" y1="4262" x2="36351" y2="4262"/>
                        <a14:foregroundMark x1="34483" y1="2892" x2="34483" y2="2892"/>
                        <a14:foregroundMark x1="13937" y1="12633" x2="25287" y2="37291"/>
                        <a14:foregroundMark x1="24138" y1="30289" x2="50000" y2="50837"/>
                        <a14:foregroundMark x1="31034" y1="45358" x2="58908" y2="58752"/>
                        <a14:foregroundMark x1="71983" y1="61492" x2="86925" y2="42009"/>
                        <a14:foregroundMark x1="68247" y1="45358" x2="71695" y2="59361"/>
                        <a14:foregroundMark x1="88075" y1="50685" x2="70690" y2="70472"/>
                        <a14:foregroundMark x1="70690" y1="72451" x2="62644" y2="69254"/>
                        <a14:foregroundMark x1="61782" y1="74734" x2="68247" y2="67428"/>
                        <a14:foregroundMark x1="37356" y1="96804" x2="64511" y2="72146"/>
                        <a14:foregroundMark x1="36925" y1="97869" x2="3879" y2="59361"/>
                        <a14:foregroundMark x1="4023" y1="57686" x2="20977" y2="46575"/>
                        <a14:foregroundMark x1="8908" y1="62100" x2="32759" y2="59056"/>
                        <a14:foregroundMark x1="28161" y1="54795" x2="52730" y2="61339"/>
                        <a14:foregroundMark x1="47989" y1="71842" x2="55460" y2="63927"/>
                        <a14:foregroundMark x1="53305" y1="18113" x2="72126" y2="31202"/>
                        <a14:foregroundMark x1="88218" y1="51598" x2="97414" y2="39422"/>
                        <a14:foregroundMark x1="71121" y1="71537" x2="80747" y2="60883"/>
                        <a14:foregroundMark x1="67672" y1="72298" x2="62356" y2="70776"/>
                        <a14:foregroundMark x1="14511" y1="17199" x2="14511" y2="17199"/>
                        <a14:foregroundMark x1="12500" y1="12633" x2="12500" y2="12633"/>
                        <a14:foregroundMark x1="13649" y1="15221" x2="13649" y2="15221"/>
                        <a14:foregroundMark x1="11063" y1="6545" x2="11063" y2="6545"/>
                        <a14:foregroundMark x1="12787" y1="49924" x2="13506" y2="46271"/>
                        <a14:foregroundMark x1="17816" y1="10959" x2="37213" y2="10502"/>
                        <a14:foregroundMark x1="13218" y1="8524" x2="37500" y2="7154"/>
                        <a14:foregroundMark x1="11782" y1="2435" x2="33621" y2="2131"/>
                        <a14:foregroundMark x1="10489" y1="5327" x2="8621" y2="152"/>
                        <a14:backgroundMark x1="7615" y1="42922" x2="7615" y2="42922"/>
                        <a14:backgroundMark x1="40661" y1="457" x2="40661" y2="457"/>
                        <a14:backgroundMark x1="38649" y1="457" x2="38649" y2="457"/>
                        <a14:backgroundMark x1="37213" y1="304" x2="37213" y2="304"/>
                        <a14:backgroundMark x1="36207" y1="304" x2="36207" y2="304"/>
                        <a14:backgroundMark x1="35345" y1="152" x2="35345" y2="152"/>
                        <a14:backgroundMark x1="79023" y1="64840" x2="84626" y2="58295"/>
                        <a14:backgroundMark x1="86638" y1="54490" x2="90805" y2="49924"/>
                        <a14:backgroundMark x1="32040" y1="95738" x2="36207" y2="99848"/>
                        <a14:backgroundMark x1="11063" y1="42161" x2="10345" y2="50076"/>
                        <a14:backgroundMark x1="11925" y1="47184" x2="11638" y2="49011"/>
                        <a14:backgroundMark x1="12069" y1="46728" x2="11925" y2="49619"/>
                        <a14:backgroundMark x1="80603" y1="61187" x2="77586" y2="65297"/>
                        <a14:backgroundMark x1="80891" y1="61187" x2="80029" y2="61948"/>
                        <a14:backgroundMark x1="81609" y1="60426" x2="80747" y2="61035"/>
                        <a14:backgroundMark x1="82184" y1="59513" x2="87500" y2="5327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492924">
            <a:off x="36351737" y="12175224"/>
            <a:ext cx="7912066" cy="7468718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6D27E454-6E74-438E-B6CD-F623F47990B5}"/>
              </a:ext>
            </a:extLst>
          </p:cNvPr>
          <p:cNvSpPr txBox="1"/>
          <p:nvPr/>
        </p:nvSpPr>
        <p:spPr>
          <a:xfrm>
            <a:off x="675306" y="6580646"/>
            <a:ext cx="7259049" cy="624786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kern="1200" smtId="4294967295"/>
            </a:defPPr>
          </a:lstStyle>
          <a:p>
            <a:pPr lvl="1" fontAlgn="base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 master plan for proposed campus expansion</a:t>
            </a:r>
          </a:p>
          <a:p>
            <a:pPr marL="1257300" lvl="2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locations</a:t>
            </a:r>
          </a:p>
          <a:p>
            <a:pPr marL="1257300" lvl="2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Traffic circulation</a:t>
            </a:r>
          </a:p>
          <a:p>
            <a:pPr marL="1257300" lvl="2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Parking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Stream restoration design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 &amp; pavement recommendations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LID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stormwater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management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assessment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2185258" y="26968218"/>
            <a:ext cx="9448400" cy="4681821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61" name="Rectangle 10"/>
          <p:cNvSpPr>
            <a:spLocks noChangeArrowheads="1"/>
          </p:cNvSpPr>
          <p:nvPr/>
        </p:nvSpPr>
        <p:spPr bwMode="auto">
          <a:xfrm>
            <a:off x="12179884" y="25931224"/>
            <a:ext cx="9453774" cy="1051177"/>
          </a:xfrm>
          <a:prstGeom prst="rect">
            <a:avLst/>
          </a:prstGeom>
          <a:solidFill>
            <a:srgbClr val="002060"/>
          </a:solidFill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Pavement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D27E454-6E74-438E-B6CD-F623F47990B5}"/>
              </a:ext>
            </a:extLst>
          </p:cNvPr>
          <p:cNvSpPr txBox="1"/>
          <p:nvPr/>
        </p:nvSpPr>
        <p:spPr>
          <a:xfrm>
            <a:off x="669932" y="30299274"/>
            <a:ext cx="13135118" cy="175432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kern="1200" smtId="4294967295"/>
            </a:defPPr>
          </a:lstStyle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2-year flow = 52.1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cfs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; 100-year flow = 175.9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cfs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Drainage area = 131.8 acres</a:t>
            </a:r>
          </a:p>
          <a:p>
            <a:pPr lvl="1" fontAlgn="base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10"/>
          <p:cNvSpPr>
            <a:spLocks noChangeArrowheads="1"/>
          </p:cNvSpPr>
          <p:nvPr/>
        </p:nvSpPr>
        <p:spPr bwMode="auto">
          <a:xfrm>
            <a:off x="30305360" y="27355314"/>
            <a:ext cx="12762632" cy="1051177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</a:t>
            </a:r>
          </a:p>
        </p:txBody>
      </p:sp>
      <p:sp>
        <p:nvSpPr>
          <p:cNvPr id="93" name="Rectangle 10"/>
          <p:cNvSpPr>
            <a:spLocks noChangeArrowheads="1"/>
          </p:cNvSpPr>
          <p:nvPr/>
        </p:nvSpPr>
        <p:spPr bwMode="auto">
          <a:xfrm>
            <a:off x="21911142" y="25912485"/>
            <a:ext cx="8058625" cy="1051177"/>
          </a:xfrm>
          <a:prstGeom prst="rect">
            <a:avLst/>
          </a:prstGeom>
          <a:solidFill>
            <a:srgbClr val="002060"/>
          </a:solidFill>
          <a:ln w="12700">
            <a:noFill/>
            <a:miter lim="800000"/>
          </a:ln>
        </p:spPr>
        <p:txBody>
          <a:bodyPr wrap="none" lIns="137126" tIns="73152" rIns="137126" bIns="68563" anchor="ctr" anchorCtr="0"/>
          <a:lstStyle>
            <a:defPPr>
              <a:defRPr kern="1200" smtId="4294967295"/>
            </a:defPPr>
          </a:lstStyle>
          <a:p>
            <a:pPr algn="ctr" defTabSz="4702588">
              <a:defRPr/>
            </a:pPr>
            <a:r>
              <a:rPr lang="en-US" sz="5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Wetland Impacts</a:t>
            </a:r>
          </a:p>
        </p:txBody>
      </p:sp>
      <p:sp>
        <p:nvSpPr>
          <p:cNvPr id="95" name="Rectangle 94"/>
          <p:cNvSpPr/>
          <p:nvPr/>
        </p:nvSpPr>
        <p:spPr>
          <a:xfrm>
            <a:off x="21911148" y="26945451"/>
            <a:ext cx="8058619" cy="47045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D27E454-6E74-438E-B6CD-F623F47990B5}"/>
              </a:ext>
            </a:extLst>
          </p:cNvPr>
          <p:cNvSpPr txBox="1"/>
          <p:nvPr/>
        </p:nvSpPr>
        <p:spPr>
          <a:xfrm>
            <a:off x="21954000" y="26992952"/>
            <a:ext cx="8031036" cy="449353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kern="1200" smtId="4294967295"/>
            </a:defPPr>
          </a:lstStyle>
          <a:p>
            <a:pPr lvl="1" fontAlgn="base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Mitigation is required by law when wetlands are impacted (NHDES)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1.73 acres of wetlands; 0.93 acres impacted, 0.80 acres avoided</a:t>
            </a:r>
          </a:p>
          <a:p>
            <a:pPr marL="800100" lvl="1" indent="-342900" fontAlgn="base">
              <a:buFont typeface="Wingdings" panose="05000000000000000000" pitchFamily="2" charset="2"/>
              <a:buChar char="§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$200k expected contribution to the Aquatic Resource Management (ARM) Fund for wetland impacts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6D27E454-6E74-438E-B6CD-F623F47990B5}"/>
              </a:ext>
            </a:extLst>
          </p:cNvPr>
          <p:cNvSpPr txBox="1"/>
          <p:nvPr/>
        </p:nvSpPr>
        <p:spPr>
          <a:xfrm>
            <a:off x="30320635" y="28414427"/>
            <a:ext cx="12747356" cy="286232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kern="1200" smtId="4294967295"/>
            </a:defPPr>
          </a:lstStyle>
          <a:p>
            <a:pPr lvl="1" fontAlgn="base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fontAlgn="base"/>
            <a:r>
              <a:rPr lang="en-US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thanks to our sponsor, Patrick </a:t>
            </a:r>
            <a:r>
              <a:rPr lang="en-US" sz="3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Crimmins</a:t>
            </a:r>
            <a:r>
              <a:rPr lang="en-US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from </a:t>
            </a:r>
            <a:r>
              <a:rPr lang="en-US" sz="3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Tighe</a:t>
            </a:r>
            <a:r>
              <a:rPr lang="en-US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Bond, our advisor, Anthony </a:t>
            </a:r>
            <a:r>
              <a:rPr lang="en-US" sz="3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Puntin</a:t>
            </a:r>
            <a:r>
              <a:rPr lang="en-US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the help provided by Joel </a:t>
            </a:r>
            <a:r>
              <a:rPr lang="en-US" sz="3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Ballestero</a:t>
            </a:r>
            <a:r>
              <a:rPr lang="en-US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Prof. Tom </a:t>
            </a:r>
            <a:r>
              <a:rPr lang="en-US" sz="3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Ballestero</a:t>
            </a:r>
            <a:r>
              <a:rPr lang="en-US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Prof. Jo </a:t>
            </a:r>
            <a:r>
              <a:rPr lang="en-US" sz="3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Sias</a:t>
            </a:r>
            <a:r>
              <a:rPr lang="en-US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the UNH </a:t>
            </a:r>
            <a:r>
              <a:rPr lang="en-US" sz="3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Stormwater</a:t>
            </a:r>
            <a:r>
              <a:rPr lang="en-US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Center.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202708" y="21393143"/>
            <a:ext cx="5591163" cy="417243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1"/>
          <a:srcRect t="1019" b="8230"/>
          <a:stretch/>
        </p:blipFill>
        <p:spPr>
          <a:xfrm>
            <a:off x="860900" y="21393150"/>
            <a:ext cx="10792408" cy="4912772"/>
          </a:xfrm>
          <a:prstGeom prst="rect">
            <a:avLst/>
          </a:prstGeom>
          <a:ln>
            <a:noFill/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635773" y="27132925"/>
            <a:ext cx="8541996" cy="4319131"/>
          </a:xfrm>
          <a:prstGeom prst="rect">
            <a:avLst/>
          </a:prstGeom>
        </p:spPr>
      </p:pic>
      <p:sp>
        <p:nvSpPr>
          <p:cNvPr id="108" name="TextBox 107"/>
          <p:cNvSpPr txBox="1"/>
          <p:nvPr/>
        </p:nvSpPr>
        <p:spPr>
          <a:xfrm>
            <a:off x="26026457" y="24691783"/>
            <a:ext cx="3286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(3D perspective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379131" y="21369139"/>
            <a:ext cx="12630363" cy="35804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730537" y="29366587"/>
            <a:ext cx="207419" cy="3580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7709113" y="29309922"/>
            <a:ext cx="24075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3887106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6.09.30"/>
  <p:tag name="AS_TITLE" val="Aspose.Slides for .NET 4.0"/>
  <p:tag name="AS_VERSION" val="16.9.0.0"/>
  <p:tag name="MAKESIGNSTEMPLATE" val="hypotheticalocean|09-201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5965</TotalTime>
  <Words>323</Words>
  <Application>Microsoft Macintosh PowerPoint</Application>
  <PresentationFormat>Custom</PresentationFormat>
  <Paragraphs>63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Tw Cen MT</vt:lpstr>
      <vt:lpstr>Tw Cen MT Condensed</vt:lpstr>
      <vt:lpstr>Wingdings 3</vt:lpstr>
      <vt:lpstr>Times New Roman</vt:lpstr>
      <vt:lpstr>Calibri</vt:lpstr>
      <vt:lpstr>Arial</vt:lpstr>
      <vt:lpstr>Wingdings</vt:lpstr>
      <vt:lpstr>Libre Baskerville</vt:lpstr>
      <vt:lpstr>Integral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research poster</dc:title>
  <dc:subject>Free Poster Presentation Example</dc:subject>
  <dc:creator>Graphicsland/MakeSigns.com</dc:creator>
  <cp:keywords>scientific, research, template, custom, poster, presentation, symposium, printing, powerpoint, create, design, example, sample, download</cp:keywords>
  <dc:description>Download our scientific poster templates at no cost to you and get one step closer to making a great research poster.</dc:description>
  <cp:lastModifiedBy>Ali, Rezwan</cp:lastModifiedBy>
  <cp:revision>123</cp:revision>
  <cp:lastPrinted>2019-04-19T21:16:27Z</cp:lastPrinted>
  <dcterms:modified xsi:type="dcterms:W3CDTF">2019-04-20T14:12:57Z</dcterms:modified>
  <cp:category>scientific poster powerpoint</cp:category>
</cp:coreProperties>
</file>