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
  </p:notesMasterIdLst>
  <p:sldIdLst>
    <p:sldId id="256" r:id="rId2"/>
  </p:sldIdLst>
  <p:sldSz cx="438912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382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A3CE5"/>
    <a:srgbClr val="8D37D2"/>
    <a:srgbClr val="8435C3"/>
    <a:srgbClr val="8136BC"/>
    <a:srgbClr val="923BD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44"/>
    <p:restoredTop sz="94624"/>
  </p:normalViewPr>
  <p:slideViewPr>
    <p:cSldViewPr snapToGrid="0" snapToObjects="1">
      <p:cViewPr>
        <p:scale>
          <a:sx n="68" d="100"/>
          <a:sy n="68" d="100"/>
        </p:scale>
        <p:origin x="-9040" y="-6832"/>
      </p:cViewPr>
      <p:guideLst>
        <p:guide orient="horz" pos="10368"/>
        <p:guide pos="13824"/>
      </p:guideLst>
    </p:cSldViewPr>
  </p:slideViewPr>
  <p:notesTextViewPr>
    <p:cViewPr>
      <p:scale>
        <a:sx n="20" d="100"/>
        <a:sy n="2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28D4C25-F282-FB4C-A8A2-C5EB47901405}" type="datetimeFigureOut">
              <a:rPr lang="en-US" smtClean="0"/>
              <a:t>4/23/19</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E43A3B-7F1E-3048-AFC8-CD12AE0EAD4C}" type="slidenum">
              <a:rPr lang="en-US" smtClean="0"/>
              <a:t>‹#›</a:t>
            </a:fld>
            <a:endParaRPr lang="en-US"/>
          </a:p>
        </p:txBody>
      </p:sp>
    </p:spTree>
    <p:extLst>
      <p:ext uri="{BB962C8B-B14F-4D97-AF65-F5344CB8AC3E}">
        <p14:creationId xmlns:p14="http://schemas.microsoft.com/office/powerpoint/2010/main" val="1392952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4E43A3B-7F1E-3048-AFC8-CD12AE0EAD4C}" type="slidenum">
              <a:rPr lang="en-US" smtClean="0"/>
              <a:t>1</a:t>
            </a:fld>
            <a:endParaRPr lang="en-US"/>
          </a:p>
        </p:txBody>
      </p:sp>
    </p:spTree>
    <p:extLst>
      <p:ext uri="{BB962C8B-B14F-4D97-AF65-F5344CB8AC3E}">
        <p14:creationId xmlns:p14="http://schemas.microsoft.com/office/powerpoint/2010/main" val="29529332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9282652-9A5E-FF4A-8E09-644471C02E3D}" type="datetimeFigureOut">
              <a:rPr lang="en-US" smtClean="0"/>
              <a:t>4/23/19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2DEE00-F042-BC47-9CB1-257600CFA5E5}" type="slidenum">
              <a:rPr lang="en-US" smtClean="0"/>
              <a:t>‹#›</a:t>
            </a:fld>
            <a:endParaRPr lang="en-US"/>
          </a:p>
        </p:txBody>
      </p:sp>
    </p:spTree>
    <p:extLst>
      <p:ext uri="{BB962C8B-B14F-4D97-AF65-F5344CB8AC3E}">
        <p14:creationId xmlns:p14="http://schemas.microsoft.com/office/powerpoint/2010/main" val="466801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9282652-9A5E-FF4A-8E09-644471C02E3D}" type="datetimeFigureOut">
              <a:rPr lang="en-US" smtClean="0"/>
              <a:t>4/23/19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2DEE00-F042-BC47-9CB1-257600CFA5E5}" type="slidenum">
              <a:rPr lang="en-US" smtClean="0"/>
              <a:t>‹#›</a:t>
            </a:fld>
            <a:endParaRPr lang="en-US"/>
          </a:p>
        </p:txBody>
      </p:sp>
    </p:spTree>
    <p:extLst>
      <p:ext uri="{BB962C8B-B14F-4D97-AF65-F5344CB8AC3E}">
        <p14:creationId xmlns:p14="http://schemas.microsoft.com/office/powerpoint/2010/main" val="25214443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9282652-9A5E-FF4A-8E09-644471C02E3D}" type="datetimeFigureOut">
              <a:rPr lang="en-US" smtClean="0"/>
              <a:t>4/23/19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2DEE00-F042-BC47-9CB1-257600CFA5E5}" type="slidenum">
              <a:rPr lang="en-US" smtClean="0"/>
              <a:t>‹#›</a:t>
            </a:fld>
            <a:endParaRPr lang="en-US"/>
          </a:p>
        </p:txBody>
      </p:sp>
    </p:spTree>
    <p:extLst>
      <p:ext uri="{BB962C8B-B14F-4D97-AF65-F5344CB8AC3E}">
        <p14:creationId xmlns:p14="http://schemas.microsoft.com/office/powerpoint/2010/main" val="29048795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9282652-9A5E-FF4A-8E09-644471C02E3D}" type="datetimeFigureOut">
              <a:rPr lang="en-US" smtClean="0"/>
              <a:t>4/23/19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2DEE00-F042-BC47-9CB1-257600CFA5E5}" type="slidenum">
              <a:rPr lang="en-US" smtClean="0"/>
              <a:t>‹#›</a:t>
            </a:fld>
            <a:endParaRPr lang="en-US"/>
          </a:p>
        </p:txBody>
      </p:sp>
    </p:spTree>
    <p:extLst>
      <p:ext uri="{BB962C8B-B14F-4D97-AF65-F5344CB8AC3E}">
        <p14:creationId xmlns:p14="http://schemas.microsoft.com/office/powerpoint/2010/main" val="31110825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9282652-9A5E-FF4A-8E09-644471C02E3D}" type="datetimeFigureOut">
              <a:rPr lang="en-US" smtClean="0"/>
              <a:t>4/23/19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2DEE00-F042-BC47-9CB1-257600CFA5E5}" type="slidenum">
              <a:rPr lang="en-US" smtClean="0"/>
              <a:t>‹#›</a:t>
            </a:fld>
            <a:endParaRPr lang="en-US"/>
          </a:p>
        </p:txBody>
      </p:sp>
    </p:spTree>
    <p:extLst>
      <p:ext uri="{BB962C8B-B14F-4D97-AF65-F5344CB8AC3E}">
        <p14:creationId xmlns:p14="http://schemas.microsoft.com/office/powerpoint/2010/main" val="26224528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9282652-9A5E-FF4A-8E09-644471C02E3D}" type="datetimeFigureOut">
              <a:rPr lang="en-US" smtClean="0"/>
              <a:t>4/23/19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2DEE00-F042-BC47-9CB1-257600CFA5E5}" type="slidenum">
              <a:rPr lang="en-US" smtClean="0"/>
              <a:t>‹#›</a:t>
            </a:fld>
            <a:endParaRPr lang="en-US"/>
          </a:p>
        </p:txBody>
      </p:sp>
    </p:spTree>
    <p:extLst>
      <p:ext uri="{BB962C8B-B14F-4D97-AF65-F5344CB8AC3E}">
        <p14:creationId xmlns:p14="http://schemas.microsoft.com/office/powerpoint/2010/main" val="1341998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282652-9A5E-FF4A-8E09-644471C02E3D}" type="datetimeFigureOut">
              <a:rPr lang="en-US" smtClean="0"/>
              <a:t>4/23/19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2DEE00-F042-BC47-9CB1-257600CFA5E5}" type="slidenum">
              <a:rPr lang="en-US" smtClean="0"/>
              <a:t>‹#›</a:t>
            </a:fld>
            <a:endParaRPr lang="en-US"/>
          </a:p>
        </p:txBody>
      </p:sp>
    </p:spTree>
    <p:extLst>
      <p:ext uri="{BB962C8B-B14F-4D97-AF65-F5344CB8AC3E}">
        <p14:creationId xmlns:p14="http://schemas.microsoft.com/office/powerpoint/2010/main" val="29629488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39282652-9A5E-FF4A-8E09-644471C02E3D}" type="datetimeFigureOut">
              <a:rPr lang="en-US" smtClean="0"/>
              <a:t>4/23/19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2DEE00-F042-BC47-9CB1-257600CFA5E5}" type="slidenum">
              <a:rPr lang="en-US" smtClean="0"/>
              <a:t>‹#›</a:t>
            </a:fld>
            <a:endParaRPr lang="en-US"/>
          </a:p>
        </p:txBody>
      </p:sp>
    </p:spTree>
    <p:extLst>
      <p:ext uri="{BB962C8B-B14F-4D97-AF65-F5344CB8AC3E}">
        <p14:creationId xmlns:p14="http://schemas.microsoft.com/office/powerpoint/2010/main" val="4932982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39282652-9A5E-FF4A-8E09-644471C02E3D}" type="datetimeFigureOut">
              <a:rPr lang="en-US" smtClean="0"/>
              <a:t>4/23/19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2DEE00-F042-BC47-9CB1-257600CFA5E5}" type="slidenum">
              <a:rPr lang="en-US" smtClean="0"/>
              <a:t>‹#›</a:t>
            </a:fld>
            <a:endParaRPr lang="en-US"/>
          </a:p>
        </p:txBody>
      </p:sp>
    </p:spTree>
    <p:extLst>
      <p:ext uri="{BB962C8B-B14F-4D97-AF65-F5344CB8AC3E}">
        <p14:creationId xmlns:p14="http://schemas.microsoft.com/office/powerpoint/2010/main" val="2671994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9282652-9A5E-FF4A-8E09-644471C02E3D}" type="datetimeFigureOut">
              <a:rPr lang="en-US" smtClean="0"/>
              <a:t>4/23/19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2DEE00-F042-BC47-9CB1-257600CFA5E5}" type="slidenum">
              <a:rPr lang="en-US" smtClean="0"/>
              <a:t>‹#›</a:t>
            </a:fld>
            <a:endParaRPr lang="en-US"/>
          </a:p>
        </p:txBody>
      </p:sp>
    </p:spTree>
    <p:extLst>
      <p:ext uri="{BB962C8B-B14F-4D97-AF65-F5344CB8AC3E}">
        <p14:creationId xmlns:p14="http://schemas.microsoft.com/office/powerpoint/2010/main" val="2881774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9282652-9A5E-FF4A-8E09-644471C02E3D}" type="datetimeFigureOut">
              <a:rPr lang="en-US" smtClean="0"/>
              <a:t>4/23/19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2DEE00-F042-BC47-9CB1-257600CFA5E5}" type="slidenum">
              <a:rPr lang="en-US" smtClean="0"/>
              <a:t>‹#›</a:t>
            </a:fld>
            <a:endParaRPr lang="en-US"/>
          </a:p>
        </p:txBody>
      </p:sp>
    </p:spTree>
    <p:extLst>
      <p:ext uri="{BB962C8B-B14F-4D97-AF65-F5344CB8AC3E}">
        <p14:creationId xmlns:p14="http://schemas.microsoft.com/office/powerpoint/2010/main" val="5156085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39282652-9A5E-FF4A-8E09-644471C02E3D}" type="datetimeFigureOut">
              <a:rPr lang="en-US" smtClean="0"/>
              <a:t>4/23/19</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592DEE00-F042-BC47-9CB1-257600CFA5E5}" type="slidenum">
              <a:rPr lang="en-US" smtClean="0"/>
              <a:t>‹#›</a:t>
            </a:fld>
            <a:endParaRPr lang="en-US"/>
          </a:p>
        </p:txBody>
      </p:sp>
    </p:spTree>
    <p:extLst>
      <p:ext uri="{BB962C8B-B14F-4D97-AF65-F5344CB8AC3E}">
        <p14:creationId xmlns:p14="http://schemas.microsoft.com/office/powerpoint/2010/main" val="211304482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1.tiff"/><Relationship Id="rId7" Type="http://schemas.openxmlformats.org/officeDocument/2006/relationships/hyperlink" Target="http://www.pinterest.com/pin/276338127116157138/?d=t&amp;mt=login"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www.syfy.com/syfywire/the-5-queerest-episodes-of-buffy-the-vampire-slayer" TargetMode="External"/><Relationship Id="rId5" Type="http://schemas.openxmlformats.org/officeDocument/2006/relationships/image" Target="../media/image3.tiff"/><Relationship Id="rId4" Type="http://schemas.openxmlformats.org/officeDocument/2006/relationships/image" Target="../media/image2.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0BA182A-1C73-7245-AC88-F931572208AC}"/>
              </a:ext>
            </a:extLst>
          </p:cNvPr>
          <p:cNvSpPr txBox="1"/>
          <p:nvPr/>
        </p:nvSpPr>
        <p:spPr>
          <a:xfrm>
            <a:off x="0" y="0"/>
            <a:ext cx="43891199" cy="5324535"/>
          </a:xfrm>
          <a:prstGeom prst="rect">
            <a:avLst/>
          </a:prstGeom>
          <a:solidFill>
            <a:srgbClr val="9A3CE5"/>
          </a:solidFill>
        </p:spPr>
        <p:txBody>
          <a:bodyPr wrap="square" rtlCol="0">
            <a:spAutoFit/>
          </a:bodyPr>
          <a:lstStyle/>
          <a:p>
            <a:pPr algn="ctr"/>
            <a:endParaRPr lang="en-US" sz="8500" dirty="0">
              <a:latin typeface="Geneva" panose="020B0503030404040204" pitchFamily="34" charset="0"/>
              <a:ea typeface="Geneva" panose="020B0503030404040204" pitchFamily="34" charset="0"/>
            </a:endParaRPr>
          </a:p>
          <a:p>
            <a:pPr algn="ctr"/>
            <a:r>
              <a:rPr lang="en-US" sz="8500" dirty="0">
                <a:latin typeface="Geneva" panose="020B0503030404040204" pitchFamily="34" charset="0"/>
                <a:ea typeface="Geneva" panose="020B0503030404040204" pitchFamily="34" charset="0"/>
              </a:rPr>
              <a:t>LGBTQ+ Representation in the Media:</a:t>
            </a:r>
          </a:p>
          <a:p>
            <a:pPr algn="ctr"/>
            <a:r>
              <a:rPr lang="en-US" sz="8500" dirty="0">
                <a:latin typeface="Geneva" panose="020B0503030404040204" pitchFamily="34" charset="0"/>
                <a:ea typeface="Geneva" panose="020B0503030404040204" pitchFamily="34" charset="0"/>
              </a:rPr>
              <a:t>The Importance of Blogging in Forming Identity</a:t>
            </a:r>
          </a:p>
          <a:p>
            <a:pPr algn="ctr"/>
            <a:endParaRPr lang="en-US" sz="8500" dirty="0">
              <a:latin typeface="Geneva" panose="020B0503030404040204" pitchFamily="34" charset="0"/>
              <a:ea typeface="Geneva" panose="020B0503030404040204" pitchFamily="34" charset="0"/>
            </a:endParaRPr>
          </a:p>
        </p:txBody>
      </p:sp>
      <p:sp>
        <p:nvSpPr>
          <p:cNvPr id="5" name="TextBox 4">
            <a:extLst>
              <a:ext uri="{FF2B5EF4-FFF2-40B4-BE49-F238E27FC236}">
                <a16:creationId xmlns:a16="http://schemas.microsoft.com/office/drawing/2014/main" id="{27FE3D4A-0627-1243-8AAF-258A790B7184}"/>
              </a:ext>
            </a:extLst>
          </p:cNvPr>
          <p:cNvSpPr txBox="1"/>
          <p:nvPr/>
        </p:nvSpPr>
        <p:spPr>
          <a:xfrm>
            <a:off x="1371600" y="5851935"/>
            <a:ext cx="6768391" cy="954107"/>
          </a:xfrm>
          <a:prstGeom prst="rect">
            <a:avLst/>
          </a:prstGeom>
          <a:noFill/>
        </p:spPr>
        <p:txBody>
          <a:bodyPr wrap="none" rtlCol="0">
            <a:spAutoFit/>
          </a:bodyPr>
          <a:lstStyle/>
          <a:p>
            <a:r>
              <a:rPr lang="en-US" sz="5600" b="1" dirty="0">
                <a:latin typeface="Baskerville" panose="02020502070401020303" pitchFamily="18" charset="0"/>
                <a:ea typeface="Baskerville" panose="02020502070401020303" pitchFamily="18" charset="0"/>
              </a:rPr>
              <a:t>By: Kathleen Smith</a:t>
            </a:r>
          </a:p>
        </p:txBody>
      </p:sp>
      <p:sp>
        <p:nvSpPr>
          <p:cNvPr id="10" name="TextBox 9">
            <a:extLst>
              <a:ext uri="{FF2B5EF4-FFF2-40B4-BE49-F238E27FC236}">
                <a16:creationId xmlns:a16="http://schemas.microsoft.com/office/drawing/2014/main" id="{97773D1D-F152-0C47-9313-5937266D359E}"/>
              </a:ext>
            </a:extLst>
          </p:cNvPr>
          <p:cNvSpPr txBox="1"/>
          <p:nvPr/>
        </p:nvSpPr>
        <p:spPr>
          <a:xfrm>
            <a:off x="32369760" y="6108859"/>
            <a:ext cx="10149840" cy="5816977"/>
          </a:xfrm>
          <a:prstGeom prst="rect">
            <a:avLst/>
          </a:prstGeom>
          <a:noFill/>
        </p:spPr>
        <p:txBody>
          <a:bodyPr wrap="square" rtlCol="0">
            <a:spAutoFit/>
          </a:bodyPr>
          <a:lstStyle/>
          <a:p>
            <a:r>
              <a:rPr lang="en-US" sz="3600" b="1" dirty="0">
                <a:latin typeface="Baskerville" panose="02020502070401020303" pitchFamily="18" charset="0"/>
                <a:ea typeface="Baskerville" panose="02020502070401020303" pitchFamily="18" charset="0"/>
              </a:rPr>
              <a:t>Methods: </a:t>
            </a:r>
          </a:p>
          <a:p>
            <a:br>
              <a:rPr lang="en-US" dirty="0"/>
            </a:br>
            <a:r>
              <a:rPr lang="en-US" sz="2400" dirty="0">
                <a:latin typeface="Baskerville" panose="02020502070401020303" pitchFamily="18" charset="0"/>
                <a:ea typeface="Baskerville" panose="02020502070401020303" pitchFamily="18" charset="0"/>
              </a:rPr>
              <a:t>During the course of my research, I investigated 20 different websites that had to do with queer representation within the media, which I define as anything pertaining to entertainment, such as books, TV shows, movies, music, podcasts, etc. In the course of this research, I also conducted an audience analysis, in which I evaluated who the target audience was and what need this site was meeting. I looked mainly for blogging websites, but I also sought out informative/resource based websites. I broke down each site by how successful it appeared, what number listing it was and on what page of Google, and performed my audience analysis, as stated previously. I also consulted various peer-reviewed articles for facts and statistics about LGBTQ+ representation within the media.</a:t>
            </a:r>
          </a:p>
          <a:p>
            <a:br>
              <a:rPr lang="en-US" dirty="0"/>
            </a:br>
            <a:br>
              <a:rPr lang="en-US" dirty="0"/>
            </a:br>
            <a:endParaRPr lang="en-US" dirty="0"/>
          </a:p>
        </p:txBody>
      </p:sp>
      <p:grpSp>
        <p:nvGrpSpPr>
          <p:cNvPr id="12" name="Group 11">
            <a:extLst>
              <a:ext uri="{FF2B5EF4-FFF2-40B4-BE49-F238E27FC236}">
                <a16:creationId xmlns:a16="http://schemas.microsoft.com/office/drawing/2014/main" id="{F5B40769-8B59-2444-B456-5BB8CA4A0193}"/>
              </a:ext>
            </a:extLst>
          </p:cNvPr>
          <p:cNvGrpSpPr/>
          <p:nvPr/>
        </p:nvGrpSpPr>
        <p:grpSpPr>
          <a:xfrm>
            <a:off x="14945002" y="5852160"/>
            <a:ext cx="15098475" cy="10139622"/>
            <a:chOff x="-633828" y="0"/>
            <a:chExt cx="10747417" cy="6459571"/>
          </a:xfrm>
        </p:grpSpPr>
        <p:sp>
          <p:nvSpPr>
            <p:cNvPr id="13" name="TextBox 3">
              <a:extLst>
                <a:ext uri="{FF2B5EF4-FFF2-40B4-BE49-F238E27FC236}">
                  <a16:creationId xmlns:a16="http://schemas.microsoft.com/office/drawing/2014/main" id="{44F92859-65CE-8C45-9181-FE353F092A0F}"/>
                </a:ext>
              </a:extLst>
            </p:cNvPr>
            <p:cNvSpPr txBox="1"/>
            <p:nvPr/>
          </p:nvSpPr>
          <p:spPr>
            <a:xfrm>
              <a:off x="4082955" y="0"/>
              <a:ext cx="1621495" cy="497243"/>
            </a:xfrm>
            <a:prstGeom prst="rect">
              <a:avLst/>
            </a:prstGeom>
            <a:noFill/>
          </p:spPr>
          <p:txBody>
            <a:bodyPr wrap="square" rtlCol="0">
              <a:noAutofit/>
            </a:bodyPr>
            <a:lstStyle/>
            <a:p>
              <a:pPr marL="0" marR="0">
                <a:spcBef>
                  <a:spcPts val="0"/>
                </a:spcBef>
                <a:spcAft>
                  <a:spcPts val="0"/>
                </a:spcAft>
              </a:pPr>
              <a:r>
                <a:rPr lang="en-US" sz="1400" kern="12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Home Page</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Oval 13">
              <a:extLst>
                <a:ext uri="{FF2B5EF4-FFF2-40B4-BE49-F238E27FC236}">
                  <a16:creationId xmlns:a16="http://schemas.microsoft.com/office/drawing/2014/main" id="{6EE2DDB4-F642-0C49-96B0-87351B28E88C}"/>
                </a:ext>
              </a:extLst>
            </p:cNvPr>
            <p:cNvSpPr/>
            <p:nvPr/>
          </p:nvSpPr>
          <p:spPr>
            <a:xfrm>
              <a:off x="849214" y="544182"/>
              <a:ext cx="1572006" cy="63222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a:spcBef>
                  <a:spcPts val="0"/>
                </a:spcBef>
                <a:spcAft>
                  <a:spcPts val="0"/>
                </a:spcAft>
              </a:pPr>
              <a:r>
                <a:rPr lang="en-US" sz="1400" kern="1200">
                  <a:solidFill>
                    <a:srgbClr val="FFFFFF"/>
                  </a:solidFill>
                  <a:effectLst/>
                  <a:ea typeface="Calibri" panose="020F0502020204030204" pitchFamily="34" charset="0"/>
                  <a:cs typeface="Times New Roman" panose="02020603050405020304" pitchFamily="18" charset="0"/>
                </a:rPr>
                <a:t>About This Site</a:t>
              </a:r>
              <a:endParaRPr lang="en-US" sz="1200">
                <a:effectLst/>
                <a:ea typeface="Calibri" panose="020F0502020204030204" pitchFamily="34" charset="0"/>
                <a:cs typeface="Times New Roman" panose="02020603050405020304" pitchFamily="18" charset="0"/>
              </a:endParaRPr>
            </a:p>
          </p:txBody>
        </p:sp>
        <p:sp>
          <p:nvSpPr>
            <p:cNvPr id="15" name="Oval 14">
              <a:extLst>
                <a:ext uri="{FF2B5EF4-FFF2-40B4-BE49-F238E27FC236}">
                  <a16:creationId xmlns:a16="http://schemas.microsoft.com/office/drawing/2014/main" id="{A250D926-BF28-3149-A2A9-DD5E75E10F22}"/>
                </a:ext>
              </a:extLst>
            </p:cNvPr>
            <p:cNvSpPr/>
            <p:nvPr/>
          </p:nvSpPr>
          <p:spPr>
            <a:xfrm>
              <a:off x="2456956" y="1343688"/>
              <a:ext cx="1447422" cy="6089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a:spcBef>
                  <a:spcPts val="0"/>
                </a:spcBef>
                <a:spcAft>
                  <a:spcPts val="0"/>
                </a:spcAft>
              </a:pPr>
              <a:r>
                <a:rPr lang="en-US" sz="1400" kern="1200">
                  <a:solidFill>
                    <a:srgbClr val="FFFFFF"/>
                  </a:solidFill>
                  <a:effectLst/>
                  <a:ea typeface="Calibri" panose="020F0502020204030204" pitchFamily="34" charset="0"/>
                  <a:cs typeface="Times New Roman" panose="02020603050405020304" pitchFamily="18" charset="0"/>
                </a:rPr>
                <a:t>Books</a:t>
              </a:r>
              <a:endParaRPr lang="en-US" sz="1200">
                <a:effectLst/>
                <a:ea typeface="Calibri" panose="020F0502020204030204" pitchFamily="34" charset="0"/>
                <a:cs typeface="Times New Roman" panose="02020603050405020304" pitchFamily="18" charset="0"/>
              </a:endParaRPr>
            </a:p>
          </p:txBody>
        </p:sp>
        <p:sp>
          <p:nvSpPr>
            <p:cNvPr id="16" name="Oval 15">
              <a:extLst>
                <a:ext uri="{FF2B5EF4-FFF2-40B4-BE49-F238E27FC236}">
                  <a16:creationId xmlns:a16="http://schemas.microsoft.com/office/drawing/2014/main" id="{94EBDAA8-81F2-774E-AD93-8125B17276D3}"/>
                </a:ext>
              </a:extLst>
            </p:cNvPr>
            <p:cNvSpPr/>
            <p:nvPr/>
          </p:nvSpPr>
          <p:spPr>
            <a:xfrm>
              <a:off x="3799668" y="1782796"/>
              <a:ext cx="2145634" cy="61847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a:spcBef>
                  <a:spcPts val="0"/>
                </a:spcBef>
                <a:spcAft>
                  <a:spcPts val="0"/>
                </a:spcAft>
              </a:pPr>
              <a:r>
                <a:rPr lang="en-US" sz="1400" kern="1200">
                  <a:solidFill>
                    <a:srgbClr val="FFFFFF"/>
                  </a:solidFill>
                  <a:effectLst/>
                  <a:ea typeface="Calibri" panose="020F0502020204030204" pitchFamily="34" charset="0"/>
                  <a:cs typeface="Times New Roman" panose="02020603050405020304" pitchFamily="18" charset="0"/>
                </a:rPr>
                <a:t>TV/Movies</a:t>
              </a:r>
              <a:endParaRPr lang="en-US" sz="1200">
                <a:effectLst/>
                <a:ea typeface="Calibri" panose="020F0502020204030204" pitchFamily="34" charset="0"/>
                <a:cs typeface="Times New Roman" panose="02020603050405020304" pitchFamily="18" charset="0"/>
              </a:endParaRPr>
            </a:p>
          </p:txBody>
        </p:sp>
        <p:sp>
          <p:nvSpPr>
            <p:cNvPr id="17" name="Oval 16">
              <a:extLst>
                <a:ext uri="{FF2B5EF4-FFF2-40B4-BE49-F238E27FC236}">
                  <a16:creationId xmlns:a16="http://schemas.microsoft.com/office/drawing/2014/main" id="{0A77197B-9E93-FE42-8B58-2F020BAEB2C4}"/>
                </a:ext>
              </a:extLst>
            </p:cNvPr>
            <p:cNvSpPr/>
            <p:nvPr/>
          </p:nvSpPr>
          <p:spPr>
            <a:xfrm>
              <a:off x="5729801" y="1285555"/>
              <a:ext cx="1447639" cy="6538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a:spcBef>
                  <a:spcPts val="0"/>
                </a:spcBef>
                <a:spcAft>
                  <a:spcPts val="0"/>
                </a:spcAft>
              </a:pPr>
              <a:r>
                <a:rPr lang="en-US" sz="1400" kern="1200">
                  <a:solidFill>
                    <a:srgbClr val="FFFFFF"/>
                  </a:solidFill>
                  <a:effectLst/>
                  <a:ea typeface="Calibri" panose="020F0502020204030204" pitchFamily="34" charset="0"/>
                  <a:cs typeface="Times New Roman" panose="02020603050405020304" pitchFamily="18" charset="0"/>
                </a:rPr>
                <a:t>Music</a:t>
              </a:r>
              <a:endParaRPr lang="en-US" sz="1200">
                <a:effectLst/>
                <a:ea typeface="Calibri" panose="020F0502020204030204" pitchFamily="34" charset="0"/>
                <a:cs typeface="Times New Roman" panose="02020603050405020304" pitchFamily="18" charset="0"/>
              </a:endParaRPr>
            </a:p>
          </p:txBody>
        </p:sp>
        <p:sp>
          <p:nvSpPr>
            <p:cNvPr id="18" name="Oval 17">
              <a:extLst>
                <a:ext uri="{FF2B5EF4-FFF2-40B4-BE49-F238E27FC236}">
                  <a16:creationId xmlns:a16="http://schemas.microsoft.com/office/drawing/2014/main" id="{955D861C-F7DC-B84B-84EB-A95DC6859686}"/>
                </a:ext>
              </a:extLst>
            </p:cNvPr>
            <p:cNvSpPr/>
            <p:nvPr/>
          </p:nvSpPr>
          <p:spPr>
            <a:xfrm>
              <a:off x="7263523" y="230429"/>
              <a:ext cx="1736826" cy="114359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a:spcBef>
                  <a:spcPts val="0"/>
                </a:spcBef>
                <a:spcAft>
                  <a:spcPts val="0"/>
                </a:spcAft>
              </a:pPr>
              <a:r>
                <a:rPr lang="en-US" sz="1400" kern="1200" dirty="0">
                  <a:solidFill>
                    <a:srgbClr val="FFFFFF"/>
                  </a:solidFill>
                  <a:effectLst/>
                  <a:ea typeface="Calibri" panose="020F0502020204030204" pitchFamily="34" charset="0"/>
                  <a:cs typeface="Times New Roman" panose="02020603050405020304" pitchFamily="18" charset="0"/>
                </a:rPr>
                <a:t>More Media!</a:t>
              </a:r>
              <a:endParaRPr lang="en-US" sz="1200" dirty="0">
                <a:effectLst/>
                <a:ea typeface="Calibri" panose="020F0502020204030204" pitchFamily="34" charset="0"/>
                <a:cs typeface="Times New Roman" panose="02020603050405020304" pitchFamily="18" charset="0"/>
              </a:endParaRPr>
            </a:p>
          </p:txBody>
        </p:sp>
        <p:cxnSp>
          <p:nvCxnSpPr>
            <p:cNvPr id="19" name="Straight Connector 18">
              <a:extLst>
                <a:ext uri="{FF2B5EF4-FFF2-40B4-BE49-F238E27FC236}">
                  <a16:creationId xmlns:a16="http://schemas.microsoft.com/office/drawing/2014/main" id="{17C266DB-A3A3-AB4C-B4A9-13A67A326A7B}"/>
                </a:ext>
              </a:extLst>
            </p:cNvPr>
            <p:cNvCxnSpPr/>
            <p:nvPr/>
          </p:nvCxnSpPr>
          <p:spPr>
            <a:xfrm flipH="1">
              <a:off x="1912801" y="344130"/>
              <a:ext cx="2182368" cy="699254"/>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7820DE39-6181-6447-85A5-B6EA275BC515}"/>
                </a:ext>
              </a:extLst>
            </p:cNvPr>
            <p:cNvCxnSpPr>
              <a:cxnSpLocks/>
              <a:endCxn id="15" idx="7"/>
            </p:cNvCxnSpPr>
            <p:nvPr/>
          </p:nvCxnSpPr>
          <p:spPr>
            <a:xfrm flipH="1">
              <a:off x="3692408" y="509371"/>
              <a:ext cx="579589" cy="9234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756DB1A-8629-7642-8D18-6E9B9187C54D}"/>
                </a:ext>
              </a:extLst>
            </p:cNvPr>
            <p:cNvCxnSpPr>
              <a:cxnSpLocks/>
            </p:cNvCxnSpPr>
            <p:nvPr/>
          </p:nvCxnSpPr>
          <p:spPr>
            <a:xfrm>
              <a:off x="4657629" y="313265"/>
              <a:ext cx="307648" cy="2020975"/>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6D6759E8-37F0-EB47-A6E1-365109610DAC}"/>
                </a:ext>
              </a:extLst>
            </p:cNvPr>
            <p:cNvCxnSpPr>
              <a:cxnSpLocks/>
            </p:cNvCxnSpPr>
            <p:nvPr/>
          </p:nvCxnSpPr>
          <p:spPr>
            <a:xfrm>
              <a:off x="4989868" y="355374"/>
              <a:ext cx="1841179" cy="1281941"/>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EEDB5934-2C8C-1346-BB77-226E79A80F6B}"/>
                </a:ext>
              </a:extLst>
            </p:cNvPr>
            <p:cNvCxnSpPr>
              <a:cxnSpLocks/>
              <a:endCxn id="18" idx="1"/>
            </p:cNvCxnSpPr>
            <p:nvPr/>
          </p:nvCxnSpPr>
          <p:spPr>
            <a:xfrm>
              <a:off x="5576706" y="375964"/>
              <a:ext cx="1941170" cy="21940"/>
            </a:xfrm>
            <a:prstGeom prst="line">
              <a:avLst/>
            </a:prstGeom>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CB1AF175-DCAD-0846-97D8-4CA83EAF57B7}"/>
                </a:ext>
              </a:extLst>
            </p:cNvPr>
            <p:cNvSpPr/>
            <p:nvPr/>
          </p:nvSpPr>
          <p:spPr>
            <a:xfrm>
              <a:off x="-583127" y="1697860"/>
              <a:ext cx="2053495" cy="111580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a:spcBef>
                  <a:spcPts val="0"/>
                </a:spcBef>
                <a:spcAft>
                  <a:spcPts val="0"/>
                </a:spcAft>
              </a:pPr>
              <a:r>
                <a:rPr lang="en-US" sz="1400" kern="1200">
                  <a:solidFill>
                    <a:srgbClr val="FFFFFF"/>
                  </a:solidFill>
                  <a:effectLst/>
                  <a:ea typeface="Calibri" panose="020F0502020204030204" pitchFamily="34" charset="0"/>
                  <a:cs typeface="Times New Roman" panose="02020603050405020304" pitchFamily="18" charset="0"/>
                </a:rPr>
                <a:t>Research/Why Representation is important</a:t>
              </a:r>
              <a:endParaRPr lang="en-US" sz="1200">
                <a:effectLst/>
                <a:ea typeface="Calibri" panose="020F0502020204030204" pitchFamily="34" charset="0"/>
                <a:cs typeface="Times New Roman" panose="02020603050405020304" pitchFamily="18" charset="0"/>
              </a:endParaRPr>
            </a:p>
          </p:txBody>
        </p:sp>
        <p:sp>
          <p:nvSpPr>
            <p:cNvPr id="25" name="Rectangle 24">
              <a:extLst>
                <a:ext uri="{FF2B5EF4-FFF2-40B4-BE49-F238E27FC236}">
                  <a16:creationId xmlns:a16="http://schemas.microsoft.com/office/drawing/2014/main" id="{C9F84413-BE33-7141-BECA-D5399F4C1F94}"/>
                </a:ext>
              </a:extLst>
            </p:cNvPr>
            <p:cNvSpPr/>
            <p:nvPr/>
          </p:nvSpPr>
          <p:spPr>
            <a:xfrm>
              <a:off x="-633828" y="3541188"/>
              <a:ext cx="1736688" cy="11401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a:spcBef>
                  <a:spcPts val="0"/>
                </a:spcBef>
                <a:spcAft>
                  <a:spcPts val="0"/>
                </a:spcAft>
              </a:pPr>
              <a:r>
                <a:rPr lang="en-US" sz="1400" kern="1200">
                  <a:solidFill>
                    <a:srgbClr val="FFFFFF"/>
                  </a:solidFill>
                  <a:effectLst/>
                  <a:ea typeface="Calibri" panose="020F0502020204030204" pitchFamily="34" charset="0"/>
                  <a:cs typeface="Times New Roman" panose="02020603050405020304" pitchFamily="18" charset="0"/>
                </a:rPr>
                <a:t>Information on me/Why I started blog</a:t>
              </a:r>
              <a:endParaRPr lang="en-US" sz="1200">
                <a:effectLst/>
                <a:ea typeface="Calibri" panose="020F0502020204030204" pitchFamily="34" charset="0"/>
                <a:cs typeface="Times New Roman" panose="02020603050405020304" pitchFamily="18" charset="0"/>
              </a:endParaRPr>
            </a:p>
          </p:txBody>
        </p:sp>
        <p:cxnSp>
          <p:nvCxnSpPr>
            <p:cNvPr id="26" name="Straight Connector 25">
              <a:extLst>
                <a:ext uri="{FF2B5EF4-FFF2-40B4-BE49-F238E27FC236}">
                  <a16:creationId xmlns:a16="http://schemas.microsoft.com/office/drawing/2014/main" id="{D3617426-1973-3D49-A980-D50CF382640B}"/>
                </a:ext>
              </a:extLst>
            </p:cNvPr>
            <p:cNvCxnSpPr>
              <a:cxnSpLocks/>
              <a:stCxn id="14" idx="4"/>
              <a:endCxn id="24" idx="0"/>
            </p:cNvCxnSpPr>
            <p:nvPr/>
          </p:nvCxnSpPr>
          <p:spPr>
            <a:xfrm flipH="1">
              <a:off x="443622" y="1176403"/>
              <a:ext cx="1191596" cy="521457"/>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C999D59-BC5F-C04F-9756-BCE65AB351D1}"/>
                </a:ext>
              </a:extLst>
            </p:cNvPr>
            <p:cNvCxnSpPr>
              <a:cxnSpLocks/>
              <a:stCxn id="24" idx="2"/>
              <a:endCxn id="25" idx="0"/>
            </p:cNvCxnSpPr>
            <p:nvPr/>
          </p:nvCxnSpPr>
          <p:spPr>
            <a:xfrm flipH="1">
              <a:off x="234516" y="2813664"/>
              <a:ext cx="209106" cy="727523"/>
            </a:xfrm>
            <a:prstGeom prst="line">
              <a:avLst/>
            </a:prstGeom>
          </p:spPr>
          <p:style>
            <a:lnRef idx="1">
              <a:schemeClr val="accent1"/>
            </a:lnRef>
            <a:fillRef idx="0">
              <a:schemeClr val="accent1"/>
            </a:fillRef>
            <a:effectRef idx="0">
              <a:schemeClr val="accent1"/>
            </a:effectRef>
            <a:fontRef idx="minor">
              <a:schemeClr val="tx1"/>
            </a:fontRef>
          </p:style>
        </p:cxnSp>
        <p:sp>
          <p:nvSpPr>
            <p:cNvPr id="28" name="Rectangle 27">
              <a:extLst>
                <a:ext uri="{FF2B5EF4-FFF2-40B4-BE49-F238E27FC236}">
                  <a16:creationId xmlns:a16="http://schemas.microsoft.com/office/drawing/2014/main" id="{262DDFDB-243E-4048-A813-40F7F25EB889}"/>
                </a:ext>
              </a:extLst>
            </p:cNvPr>
            <p:cNvSpPr/>
            <p:nvPr/>
          </p:nvSpPr>
          <p:spPr>
            <a:xfrm>
              <a:off x="1229625" y="2898157"/>
              <a:ext cx="2687429" cy="15406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a:spcBef>
                  <a:spcPts val="0"/>
                </a:spcBef>
                <a:spcAft>
                  <a:spcPts val="0"/>
                </a:spcAft>
              </a:pPr>
              <a:r>
                <a:rPr lang="en-US" sz="1400" kern="1200">
                  <a:solidFill>
                    <a:srgbClr val="FFFFFF"/>
                  </a:solidFill>
                  <a:effectLst/>
                  <a:ea typeface="Calibri" panose="020F0502020204030204" pitchFamily="34" charset="0"/>
                  <a:cs typeface="Times New Roman" panose="02020603050405020304" pitchFamily="18" charset="0"/>
                </a:rPr>
                <a:t>Reviews/Summaries of Books that represent LGBTQ+ themes</a:t>
              </a:r>
              <a:endParaRPr lang="en-US" sz="1200">
                <a:effectLst/>
                <a:ea typeface="Calibri" panose="020F0502020204030204" pitchFamily="34" charset="0"/>
                <a:cs typeface="Times New Roman" panose="02020603050405020304" pitchFamily="18" charset="0"/>
              </a:endParaRPr>
            </a:p>
          </p:txBody>
        </p:sp>
        <p:sp>
          <p:nvSpPr>
            <p:cNvPr id="29" name="Rectangle 28">
              <a:extLst>
                <a:ext uri="{FF2B5EF4-FFF2-40B4-BE49-F238E27FC236}">
                  <a16:creationId xmlns:a16="http://schemas.microsoft.com/office/drawing/2014/main" id="{3DAD689E-C26B-B64E-B3A6-CA8A38381522}"/>
                </a:ext>
              </a:extLst>
            </p:cNvPr>
            <p:cNvSpPr/>
            <p:nvPr/>
          </p:nvSpPr>
          <p:spPr>
            <a:xfrm>
              <a:off x="4068387" y="2617169"/>
              <a:ext cx="1914942" cy="139715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a:spcBef>
                  <a:spcPts val="0"/>
                </a:spcBef>
                <a:spcAft>
                  <a:spcPts val="0"/>
                </a:spcAft>
              </a:pPr>
              <a:r>
                <a:rPr lang="en-US" sz="1400" kern="1200">
                  <a:solidFill>
                    <a:srgbClr val="FFFFFF"/>
                  </a:solidFill>
                  <a:effectLst/>
                  <a:ea typeface="Calibri" panose="020F0502020204030204" pitchFamily="34" charset="0"/>
                  <a:cs typeface="Times New Roman" panose="02020603050405020304" pitchFamily="18" charset="0"/>
                </a:rPr>
                <a:t>Reviews/Summaries of film with LGBTQ+</a:t>
              </a:r>
              <a:endParaRPr lang="en-US" sz="1200">
                <a:effectLst/>
                <a:ea typeface="Calibri" panose="020F0502020204030204" pitchFamily="34" charset="0"/>
                <a:cs typeface="Times New Roman" panose="02020603050405020304" pitchFamily="18" charset="0"/>
              </a:endParaRPr>
            </a:p>
            <a:p>
              <a:pPr marL="0" marR="0" algn="ctr">
                <a:spcBef>
                  <a:spcPts val="0"/>
                </a:spcBef>
                <a:spcAft>
                  <a:spcPts val="0"/>
                </a:spcAft>
              </a:pPr>
              <a:r>
                <a:rPr lang="en-US" sz="1400" kern="1200">
                  <a:solidFill>
                    <a:srgbClr val="FFFFFF"/>
                  </a:solidFill>
                  <a:effectLst/>
                  <a:ea typeface="Calibri" panose="020F0502020204030204" pitchFamily="34" charset="0"/>
                  <a:cs typeface="Times New Roman" panose="02020603050405020304" pitchFamily="18" charset="0"/>
                </a:rPr>
                <a:t>themes</a:t>
              </a:r>
              <a:endParaRPr lang="en-US" sz="1200">
                <a:effectLst/>
                <a:ea typeface="Calibri" panose="020F0502020204030204" pitchFamily="34" charset="0"/>
                <a:cs typeface="Times New Roman" panose="02020603050405020304" pitchFamily="18" charset="0"/>
              </a:endParaRPr>
            </a:p>
          </p:txBody>
        </p:sp>
        <p:sp>
          <p:nvSpPr>
            <p:cNvPr id="30" name="Rectangle 29">
              <a:extLst>
                <a:ext uri="{FF2B5EF4-FFF2-40B4-BE49-F238E27FC236}">
                  <a16:creationId xmlns:a16="http://schemas.microsoft.com/office/drawing/2014/main" id="{804A0087-E191-0341-BAE3-C04B20CEDD72}"/>
                </a:ext>
              </a:extLst>
            </p:cNvPr>
            <p:cNvSpPr/>
            <p:nvPr/>
          </p:nvSpPr>
          <p:spPr>
            <a:xfrm>
              <a:off x="1464964" y="5190727"/>
              <a:ext cx="1970380" cy="1268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a:spcBef>
                  <a:spcPts val="0"/>
                </a:spcBef>
                <a:spcAft>
                  <a:spcPts val="0"/>
                </a:spcAft>
              </a:pPr>
              <a:r>
                <a:rPr lang="en-US" sz="1400" kern="1200">
                  <a:solidFill>
                    <a:srgbClr val="FFFFFF"/>
                  </a:solidFill>
                  <a:effectLst/>
                  <a:ea typeface="Calibri" panose="020F0502020204030204" pitchFamily="34" charset="0"/>
                  <a:cs typeface="Times New Roman" panose="02020603050405020304" pitchFamily="18" charset="0"/>
                </a:rPr>
                <a:t>Links to books that are made into films/show</a:t>
              </a:r>
              <a:endParaRPr lang="en-US" sz="1200">
                <a:effectLst/>
                <a:ea typeface="Calibri" panose="020F0502020204030204" pitchFamily="34" charset="0"/>
                <a:cs typeface="Times New Roman" panose="02020603050405020304" pitchFamily="18" charset="0"/>
              </a:endParaRPr>
            </a:p>
          </p:txBody>
        </p:sp>
        <p:cxnSp>
          <p:nvCxnSpPr>
            <p:cNvPr id="31" name="Straight Connector 30">
              <a:extLst>
                <a:ext uri="{FF2B5EF4-FFF2-40B4-BE49-F238E27FC236}">
                  <a16:creationId xmlns:a16="http://schemas.microsoft.com/office/drawing/2014/main" id="{EF9D01E0-B85B-364F-8DF8-37CC7BD972D9}"/>
                </a:ext>
              </a:extLst>
            </p:cNvPr>
            <p:cNvCxnSpPr>
              <a:cxnSpLocks/>
              <a:stCxn id="15" idx="4"/>
              <a:endCxn id="28" idx="0"/>
            </p:cNvCxnSpPr>
            <p:nvPr/>
          </p:nvCxnSpPr>
          <p:spPr>
            <a:xfrm flipH="1">
              <a:off x="2573341" y="1952588"/>
              <a:ext cx="607326" cy="945569"/>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A7833D5B-5BDE-E44E-81FD-A9F88BCDA9ED}"/>
                </a:ext>
              </a:extLst>
            </p:cNvPr>
            <p:cNvCxnSpPr>
              <a:cxnSpLocks/>
              <a:stCxn id="28" idx="2"/>
              <a:endCxn id="30" idx="0"/>
            </p:cNvCxnSpPr>
            <p:nvPr/>
          </p:nvCxnSpPr>
          <p:spPr>
            <a:xfrm flipH="1">
              <a:off x="2450154" y="4438798"/>
              <a:ext cx="123186" cy="751929"/>
            </a:xfrm>
            <a:prstGeom prst="line">
              <a:avLst/>
            </a:prstGeom>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C77EA63-8B11-354C-B319-C1D51BE7F16A}"/>
                </a:ext>
              </a:extLst>
            </p:cNvPr>
            <p:cNvCxnSpPr>
              <a:cxnSpLocks/>
              <a:stCxn id="29" idx="2"/>
              <a:endCxn id="30" idx="0"/>
            </p:cNvCxnSpPr>
            <p:nvPr/>
          </p:nvCxnSpPr>
          <p:spPr>
            <a:xfrm flipH="1">
              <a:off x="2450154" y="4014324"/>
              <a:ext cx="2575705" cy="1176403"/>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BFD72B35-C1AC-C24F-BC3C-6DB0053528E8}"/>
                </a:ext>
              </a:extLst>
            </p:cNvPr>
            <p:cNvCxnSpPr>
              <a:cxnSpLocks/>
              <a:stCxn id="16" idx="4"/>
            </p:cNvCxnSpPr>
            <p:nvPr/>
          </p:nvCxnSpPr>
          <p:spPr>
            <a:xfrm flipH="1">
              <a:off x="4556424" y="2401267"/>
              <a:ext cx="316061" cy="432315"/>
            </a:xfrm>
            <a:prstGeom prst="line">
              <a:avLst/>
            </a:prstGeom>
          </p:spPr>
          <p:style>
            <a:lnRef idx="1">
              <a:schemeClr val="accent1"/>
            </a:lnRef>
            <a:fillRef idx="0">
              <a:schemeClr val="accent1"/>
            </a:fillRef>
            <a:effectRef idx="0">
              <a:schemeClr val="accent1"/>
            </a:effectRef>
            <a:fontRef idx="minor">
              <a:schemeClr val="tx1"/>
            </a:fontRef>
          </p:style>
        </p:cxnSp>
        <p:sp>
          <p:nvSpPr>
            <p:cNvPr id="35" name="Rectangle 34">
              <a:extLst>
                <a:ext uri="{FF2B5EF4-FFF2-40B4-BE49-F238E27FC236}">
                  <a16:creationId xmlns:a16="http://schemas.microsoft.com/office/drawing/2014/main" id="{5F671CC2-C128-3741-94D4-97E76099A0A7}"/>
                </a:ext>
              </a:extLst>
            </p:cNvPr>
            <p:cNvSpPr/>
            <p:nvPr/>
          </p:nvSpPr>
          <p:spPr>
            <a:xfrm>
              <a:off x="6160533" y="2416053"/>
              <a:ext cx="1838371" cy="7735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a:spcBef>
                  <a:spcPts val="0"/>
                </a:spcBef>
                <a:spcAft>
                  <a:spcPts val="0"/>
                </a:spcAft>
              </a:pPr>
              <a:r>
                <a:rPr lang="en-US" sz="1400" kern="1200">
                  <a:solidFill>
                    <a:srgbClr val="FFFFFF"/>
                  </a:solidFill>
                  <a:effectLst/>
                  <a:ea typeface="Calibri" panose="020F0502020204030204" pitchFamily="34" charset="0"/>
                  <a:cs typeface="Times New Roman" panose="02020603050405020304" pitchFamily="18" charset="0"/>
                </a:rPr>
                <a:t>Featured LGBTQ+ Artist music</a:t>
              </a:r>
              <a:endParaRPr lang="en-US" sz="1200">
                <a:effectLst/>
                <a:ea typeface="Calibri" panose="020F0502020204030204" pitchFamily="34" charset="0"/>
                <a:cs typeface="Times New Roman" panose="02020603050405020304" pitchFamily="18" charset="0"/>
              </a:endParaRPr>
            </a:p>
          </p:txBody>
        </p:sp>
        <p:sp>
          <p:nvSpPr>
            <p:cNvPr id="36" name="Rectangle 35">
              <a:extLst>
                <a:ext uri="{FF2B5EF4-FFF2-40B4-BE49-F238E27FC236}">
                  <a16:creationId xmlns:a16="http://schemas.microsoft.com/office/drawing/2014/main" id="{578034AD-E5AE-224E-8AFA-16C1B4D84EF4}"/>
                </a:ext>
              </a:extLst>
            </p:cNvPr>
            <p:cNvSpPr/>
            <p:nvPr/>
          </p:nvSpPr>
          <p:spPr>
            <a:xfrm>
              <a:off x="6523651" y="3444314"/>
              <a:ext cx="1576665" cy="81041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a:spcBef>
                  <a:spcPts val="0"/>
                </a:spcBef>
                <a:spcAft>
                  <a:spcPts val="0"/>
                </a:spcAft>
              </a:pPr>
              <a:r>
                <a:rPr lang="en-US" sz="1400" kern="1200">
                  <a:solidFill>
                    <a:srgbClr val="FFFFFF"/>
                  </a:solidFill>
                  <a:effectLst/>
                  <a:ea typeface="Calibri" panose="020F0502020204030204" pitchFamily="34" charset="0"/>
                  <a:cs typeface="Times New Roman" panose="02020603050405020304" pitchFamily="18" charset="0"/>
                </a:rPr>
                <a:t>Top Favorites List</a:t>
              </a:r>
              <a:endParaRPr lang="en-US" sz="1200">
                <a:effectLst/>
                <a:ea typeface="Calibri" panose="020F0502020204030204" pitchFamily="34" charset="0"/>
                <a:cs typeface="Times New Roman" panose="02020603050405020304" pitchFamily="18" charset="0"/>
              </a:endParaRPr>
            </a:p>
          </p:txBody>
        </p:sp>
        <p:sp>
          <p:nvSpPr>
            <p:cNvPr id="37" name="Rectangle 36">
              <a:extLst>
                <a:ext uri="{FF2B5EF4-FFF2-40B4-BE49-F238E27FC236}">
                  <a16:creationId xmlns:a16="http://schemas.microsoft.com/office/drawing/2014/main" id="{B31BB8A7-F7DC-2C4B-B71A-6E14AACACCF0}"/>
                </a:ext>
              </a:extLst>
            </p:cNvPr>
            <p:cNvSpPr/>
            <p:nvPr/>
          </p:nvSpPr>
          <p:spPr>
            <a:xfrm>
              <a:off x="7948198" y="1661517"/>
              <a:ext cx="2165391" cy="7440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a:spcBef>
                  <a:spcPts val="0"/>
                </a:spcBef>
                <a:spcAft>
                  <a:spcPts val="0"/>
                </a:spcAft>
              </a:pPr>
              <a:r>
                <a:rPr lang="en-US" sz="1400" kern="1200">
                  <a:solidFill>
                    <a:srgbClr val="FFFFFF"/>
                  </a:solidFill>
                  <a:effectLst/>
                  <a:ea typeface="Calibri" panose="020F0502020204030204" pitchFamily="34" charset="0"/>
                  <a:cs typeface="Times New Roman" panose="02020603050405020304" pitchFamily="18" charset="0"/>
                </a:rPr>
                <a:t>LGBTQ Youtube Channels</a:t>
              </a:r>
              <a:endParaRPr lang="en-US" sz="1200">
                <a:effectLst/>
                <a:ea typeface="Calibri" panose="020F0502020204030204" pitchFamily="34" charset="0"/>
                <a:cs typeface="Times New Roman" panose="02020603050405020304" pitchFamily="18" charset="0"/>
              </a:endParaRPr>
            </a:p>
          </p:txBody>
        </p:sp>
        <p:sp>
          <p:nvSpPr>
            <p:cNvPr id="38" name="Rectangle 37">
              <a:extLst>
                <a:ext uri="{FF2B5EF4-FFF2-40B4-BE49-F238E27FC236}">
                  <a16:creationId xmlns:a16="http://schemas.microsoft.com/office/drawing/2014/main" id="{364D2B26-F238-474E-A09C-E8A42B548512}"/>
                </a:ext>
              </a:extLst>
            </p:cNvPr>
            <p:cNvSpPr/>
            <p:nvPr/>
          </p:nvSpPr>
          <p:spPr>
            <a:xfrm>
              <a:off x="8384401" y="2656002"/>
              <a:ext cx="1579368" cy="49728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a:spcBef>
                  <a:spcPts val="0"/>
                </a:spcBef>
                <a:spcAft>
                  <a:spcPts val="0"/>
                </a:spcAft>
              </a:pPr>
              <a:r>
                <a:rPr lang="en-US" sz="1400" kern="1200">
                  <a:solidFill>
                    <a:srgbClr val="FFFFFF"/>
                  </a:solidFill>
                  <a:effectLst/>
                  <a:ea typeface="Calibri" panose="020F0502020204030204" pitchFamily="34" charset="0"/>
                  <a:cs typeface="Times New Roman" panose="02020603050405020304" pitchFamily="18" charset="0"/>
                </a:rPr>
                <a:t>Podcasts</a:t>
              </a:r>
              <a:endParaRPr lang="en-US" sz="1200">
                <a:effectLst/>
                <a:ea typeface="Calibri" panose="020F0502020204030204" pitchFamily="34" charset="0"/>
                <a:cs typeface="Times New Roman" panose="02020603050405020304" pitchFamily="18" charset="0"/>
              </a:endParaRPr>
            </a:p>
          </p:txBody>
        </p:sp>
        <p:sp>
          <p:nvSpPr>
            <p:cNvPr id="39" name="Rectangle 38">
              <a:extLst>
                <a:ext uri="{FF2B5EF4-FFF2-40B4-BE49-F238E27FC236}">
                  <a16:creationId xmlns:a16="http://schemas.microsoft.com/office/drawing/2014/main" id="{107F6460-9789-0242-B17E-2D39FE5ACD75}"/>
                </a:ext>
              </a:extLst>
            </p:cNvPr>
            <p:cNvSpPr/>
            <p:nvPr/>
          </p:nvSpPr>
          <p:spPr>
            <a:xfrm>
              <a:off x="6909612" y="4609295"/>
              <a:ext cx="1175552" cy="4100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a:spcBef>
                  <a:spcPts val="0"/>
                </a:spcBef>
                <a:spcAft>
                  <a:spcPts val="0"/>
                </a:spcAft>
              </a:pPr>
              <a:r>
                <a:rPr lang="en-US" sz="1400" kern="1200">
                  <a:solidFill>
                    <a:srgbClr val="FFFFFF"/>
                  </a:solidFill>
                  <a:effectLst/>
                  <a:ea typeface="Calibri" panose="020F0502020204030204" pitchFamily="34" charset="0"/>
                  <a:cs typeface="Times New Roman" panose="02020603050405020304" pitchFamily="18" charset="0"/>
                </a:rPr>
                <a:t>Playlists</a:t>
              </a:r>
              <a:endParaRPr lang="en-US" sz="1200">
                <a:effectLst/>
                <a:ea typeface="Calibri" panose="020F0502020204030204" pitchFamily="34" charset="0"/>
                <a:cs typeface="Times New Roman" panose="02020603050405020304" pitchFamily="18" charset="0"/>
              </a:endParaRPr>
            </a:p>
          </p:txBody>
        </p:sp>
        <p:sp>
          <p:nvSpPr>
            <p:cNvPr id="40" name="Rectangle 39">
              <a:extLst>
                <a:ext uri="{FF2B5EF4-FFF2-40B4-BE49-F238E27FC236}">
                  <a16:creationId xmlns:a16="http://schemas.microsoft.com/office/drawing/2014/main" id="{7DC10A48-9BF6-4D43-B1D9-A57D56AECDBA}"/>
                </a:ext>
              </a:extLst>
            </p:cNvPr>
            <p:cNvSpPr/>
            <p:nvPr/>
          </p:nvSpPr>
          <p:spPr>
            <a:xfrm>
              <a:off x="8590289" y="4028490"/>
              <a:ext cx="1384406" cy="50937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a:spcBef>
                  <a:spcPts val="0"/>
                </a:spcBef>
                <a:spcAft>
                  <a:spcPts val="0"/>
                </a:spcAft>
              </a:pPr>
              <a:r>
                <a:rPr lang="en-US" sz="1400" kern="1200">
                  <a:solidFill>
                    <a:srgbClr val="FFFFFF"/>
                  </a:solidFill>
                  <a:effectLst/>
                  <a:ea typeface="Calibri" panose="020F0502020204030204" pitchFamily="34" charset="0"/>
                  <a:cs typeface="Times New Roman" panose="02020603050405020304" pitchFamily="18" charset="0"/>
                </a:rPr>
                <a:t>Radio Channels</a:t>
              </a:r>
              <a:endParaRPr lang="en-US" sz="1200">
                <a:effectLst/>
                <a:ea typeface="Calibri" panose="020F0502020204030204" pitchFamily="34" charset="0"/>
                <a:cs typeface="Times New Roman" panose="02020603050405020304" pitchFamily="18" charset="0"/>
              </a:endParaRPr>
            </a:p>
          </p:txBody>
        </p:sp>
        <p:cxnSp>
          <p:nvCxnSpPr>
            <p:cNvPr id="41" name="Straight Connector 40">
              <a:extLst>
                <a:ext uri="{FF2B5EF4-FFF2-40B4-BE49-F238E27FC236}">
                  <a16:creationId xmlns:a16="http://schemas.microsoft.com/office/drawing/2014/main" id="{53AA3942-1879-B44B-8A66-2848A1731B36}"/>
                </a:ext>
              </a:extLst>
            </p:cNvPr>
            <p:cNvCxnSpPr>
              <a:cxnSpLocks/>
              <a:stCxn id="17" idx="4"/>
              <a:endCxn id="35" idx="0"/>
            </p:cNvCxnSpPr>
            <p:nvPr/>
          </p:nvCxnSpPr>
          <p:spPr>
            <a:xfrm>
              <a:off x="6453621" y="1939374"/>
              <a:ext cx="626098" cy="476679"/>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1BC0117F-CD0E-D546-9982-AF069957EF76}"/>
                </a:ext>
              </a:extLst>
            </p:cNvPr>
            <p:cNvCxnSpPr>
              <a:cxnSpLocks/>
              <a:stCxn id="35" idx="2"/>
              <a:endCxn id="36" idx="0"/>
            </p:cNvCxnSpPr>
            <p:nvPr/>
          </p:nvCxnSpPr>
          <p:spPr>
            <a:xfrm>
              <a:off x="7079719" y="3189630"/>
              <a:ext cx="232264" cy="254684"/>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54CA9CB8-416C-1F43-A6E5-596AC66AC7B6}"/>
                </a:ext>
              </a:extLst>
            </p:cNvPr>
            <p:cNvCxnSpPr>
              <a:cxnSpLocks/>
              <a:stCxn id="36" idx="2"/>
              <a:endCxn id="39" idx="0"/>
            </p:cNvCxnSpPr>
            <p:nvPr/>
          </p:nvCxnSpPr>
          <p:spPr>
            <a:xfrm>
              <a:off x="7311983" y="4254725"/>
              <a:ext cx="185406" cy="354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163D4D08-FBD5-D342-B68A-C5B48EBD2870}"/>
                </a:ext>
              </a:extLst>
            </p:cNvPr>
            <p:cNvCxnSpPr>
              <a:cxnSpLocks/>
              <a:stCxn id="18" idx="4"/>
              <a:endCxn id="37" idx="0"/>
            </p:cNvCxnSpPr>
            <p:nvPr/>
          </p:nvCxnSpPr>
          <p:spPr>
            <a:xfrm>
              <a:off x="8131937" y="1374027"/>
              <a:ext cx="898958" cy="287491"/>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E639D9FF-B0E8-504D-942E-8666E31785BD}"/>
                </a:ext>
              </a:extLst>
            </p:cNvPr>
            <p:cNvCxnSpPr>
              <a:cxnSpLocks/>
              <a:stCxn id="37" idx="2"/>
              <a:endCxn id="38" idx="0"/>
            </p:cNvCxnSpPr>
            <p:nvPr/>
          </p:nvCxnSpPr>
          <p:spPr>
            <a:xfrm>
              <a:off x="9030894" y="2405571"/>
              <a:ext cx="143191" cy="250431"/>
            </a:xfrm>
            <a:prstGeom prst="line">
              <a:avLst/>
            </a:prstGeom>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40B63791-D4A9-E142-BA30-000420E4DA14}"/>
                </a:ext>
              </a:extLst>
            </p:cNvPr>
            <p:cNvCxnSpPr>
              <a:cxnSpLocks/>
            </p:cNvCxnSpPr>
            <p:nvPr/>
          </p:nvCxnSpPr>
          <p:spPr>
            <a:xfrm>
              <a:off x="8786244" y="2964886"/>
              <a:ext cx="792411" cy="1282603"/>
            </a:xfrm>
            <a:prstGeom prst="line">
              <a:avLst/>
            </a:prstGeom>
          </p:spPr>
          <p:style>
            <a:lnRef idx="1">
              <a:schemeClr val="accent1"/>
            </a:lnRef>
            <a:fillRef idx="0">
              <a:schemeClr val="accent1"/>
            </a:fillRef>
            <a:effectRef idx="0">
              <a:schemeClr val="accent1"/>
            </a:effectRef>
            <a:fontRef idx="minor">
              <a:schemeClr val="tx1"/>
            </a:fontRef>
          </p:style>
        </p:cxnSp>
        <p:sp>
          <p:nvSpPr>
            <p:cNvPr id="47" name="Rectangle 46">
              <a:extLst>
                <a:ext uri="{FF2B5EF4-FFF2-40B4-BE49-F238E27FC236}">
                  <a16:creationId xmlns:a16="http://schemas.microsoft.com/office/drawing/2014/main" id="{F7E41CFA-38A1-E946-A00B-82E32180CBB1}"/>
                </a:ext>
              </a:extLst>
            </p:cNvPr>
            <p:cNvSpPr/>
            <p:nvPr/>
          </p:nvSpPr>
          <p:spPr>
            <a:xfrm>
              <a:off x="4132555" y="4775831"/>
              <a:ext cx="2053603" cy="15664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a:spcBef>
                  <a:spcPts val="0"/>
                </a:spcBef>
                <a:spcAft>
                  <a:spcPts val="0"/>
                </a:spcAft>
              </a:pPr>
              <a:r>
                <a:rPr lang="en-US" sz="1400" kern="1200">
                  <a:solidFill>
                    <a:srgbClr val="FFFFFF"/>
                  </a:solidFill>
                  <a:effectLst/>
                  <a:ea typeface="Calibri" panose="020F0502020204030204" pitchFamily="34" charset="0"/>
                  <a:cs typeface="Times New Roman" panose="02020603050405020304" pitchFamily="18" charset="0"/>
                </a:rPr>
                <a:t>Movie Soundracks with Featured artists will link</a:t>
              </a:r>
              <a:endParaRPr lang="en-US" sz="1200">
                <a:effectLst/>
                <a:ea typeface="Calibri" panose="020F0502020204030204" pitchFamily="34" charset="0"/>
                <a:cs typeface="Times New Roman" panose="02020603050405020304" pitchFamily="18" charset="0"/>
              </a:endParaRPr>
            </a:p>
          </p:txBody>
        </p:sp>
        <p:cxnSp>
          <p:nvCxnSpPr>
            <p:cNvPr id="48" name="Straight Connector 47">
              <a:extLst>
                <a:ext uri="{FF2B5EF4-FFF2-40B4-BE49-F238E27FC236}">
                  <a16:creationId xmlns:a16="http://schemas.microsoft.com/office/drawing/2014/main" id="{2CDFD852-1182-E243-B633-53E79495E2D5}"/>
                </a:ext>
              </a:extLst>
            </p:cNvPr>
            <p:cNvCxnSpPr>
              <a:cxnSpLocks/>
              <a:stCxn id="29" idx="2"/>
              <a:endCxn id="47" idx="0"/>
            </p:cNvCxnSpPr>
            <p:nvPr/>
          </p:nvCxnSpPr>
          <p:spPr>
            <a:xfrm>
              <a:off x="5025860" y="4014323"/>
              <a:ext cx="133497" cy="761508"/>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2AF1C083-FB19-D841-A546-FCEFF9367D14}"/>
                </a:ext>
              </a:extLst>
            </p:cNvPr>
            <p:cNvCxnSpPr>
              <a:cxnSpLocks/>
              <a:stCxn id="39" idx="1"/>
              <a:endCxn id="47" idx="3"/>
            </p:cNvCxnSpPr>
            <p:nvPr/>
          </p:nvCxnSpPr>
          <p:spPr>
            <a:xfrm flipH="1">
              <a:off x="6186158" y="4814336"/>
              <a:ext cx="723454" cy="744707"/>
            </a:xfrm>
            <a:prstGeom prst="line">
              <a:avLst/>
            </a:prstGeom>
          </p:spPr>
          <p:style>
            <a:lnRef idx="1">
              <a:schemeClr val="accent1"/>
            </a:lnRef>
            <a:fillRef idx="0">
              <a:schemeClr val="accent1"/>
            </a:fillRef>
            <a:effectRef idx="0">
              <a:schemeClr val="accent1"/>
            </a:effectRef>
            <a:fontRef idx="minor">
              <a:schemeClr val="tx1"/>
            </a:fontRef>
          </p:style>
        </p:cxnSp>
      </p:grpSp>
      <p:sp>
        <p:nvSpPr>
          <p:cNvPr id="11" name="TextBox 10">
            <a:extLst>
              <a:ext uri="{FF2B5EF4-FFF2-40B4-BE49-F238E27FC236}">
                <a16:creationId xmlns:a16="http://schemas.microsoft.com/office/drawing/2014/main" id="{4D762D40-C116-614B-8EE8-773D0D2CBBD1}"/>
              </a:ext>
            </a:extLst>
          </p:cNvPr>
          <p:cNvSpPr txBox="1"/>
          <p:nvPr/>
        </p:nvSpPr>
        <p:spPr>
          <a:xfrm>
            <a:off x="10790962" y="18853615"/>
            <a:ext cx="10361214" cy="13295948"/>
          </a:xfrm>
          <a:prstGeom prst="rect">
            <a:avLst/>
          </a:prstGeom>
          <a:noFill/>
        </p:spPr>
        <p:txBody>
          <a:bodyPr wrap="square" rtlCol="0">
            <a:spAutoFit/>
          </a:bodyPr>
          <a:lstStyle/>
          <a:p>
            <a:r>
              <a:rPr lang="en-US" sz="3600" b="1" dirty="0">
                <a:latin typeface="Baskerville" panose="02020502070401020303" pitchFamily="18" charset="0"/>
                <a:ea typeface="Baskerville" panose="02020502070401020303" pitchFamily="18" charset="0"/>
              </a:rPr>
              <a:t>Traditional Research:</a:t>
            </a:r>
          </a:p>
          <a:p>
            <a:br>
              <a:rPr lang="en-US" dirty="0"/>
            </a:br>
            <a:r>
              <a:rPr lang="en-US" sz="2400" dirty="0">
                <a:latin typeface="Baskerville" panose="02020502070401020303" pitchFamily="18" charset="0"/>
                <a:ea typeface="Baskerville" panose="02020502070401020303" pitchFamily="18" charset="0"/>
              </a:rPr>
              <a:t>My research via articles and journals shows that although there is an increase in queer representation in the media, that representation isn’t always positive. According to an article by Erin Waggoner, the media today tends to box the LGBTQ+ community into tropes that are harmful, such as by killing off the gay and, especially, the lesbian characters, or by portraying bisexual women as people who are only “experimenting,” and therefore not really queer (1878). The recurring killing of gay characters actually re-sparked a backlash on social media called “Bury Your Gays” according to Waggoner on pages 1877-1878, after the television show “The 100” killed off the beloved warrior lesbian character, Lexa (Figure 1.3, middle). This is damaging to this populace, as LGBTQ+ viewers become connected and attached to these characters but are never allowed to see them grow. This can be translated to real lives to impress upon queer viewers/readers that they simply do not matter. </a:t>
            </a:r>
          </a:p>
          <a:p>
            <a:endParaRPr lang="en-US" sz="2400" dirty="0">
              <a:latin typeface="Baskerville" panose="02020502070401020303" pitchFamily="18" charset="0"/>
              <a:ea typeface="Baskerville" panose="02020502070401020303" pitchFamily="18" charset="0"/>
            </a:endParaRPr>
          </a:p>
          <a:p>
            <a:r>
              <a:rPr lang="en-US" sz="2400" dirty="0">
                <a:latin typeface="Baskerville" panose="02020502070401020303" pitchFamily="18" charset="0"/>
                <a:ea typeface="Baskerville" panose="02020502070401020303" pitchFamily="18" charset="0"/>
              </a:rPr>
              <a:t>Another article by Shelley Craig, et. all, explores the idea that positive media portrayals help LGBTQ+ youth who are struggling to come to terms with their identities by giving them a role model who has also dealt with discrimination. This creates a diverse form of community in which queer youth feel that they can explore and develop their sense of self (Craig 267). Shelley Craig, et. all, also notes that it has been proven that LGBTQ+ youth are much more likely to self-harm and commit suicide than non-queer youth, which is likely due to the increased discrimination, bullying, and harassment (Craig 255). Queer youth, in many cases, do not have a better understanding of how to deal with their pain than through these negative coping strategies. Positive media influences give LGBTQ+ individuals characters that they can relate to, but more importantly, characters that survive and heal from their own traumas, which sometimes spark from and around their identities. The knowledge that others suffer through similar issues and can still attain their own happiness in their lives gives LGBTQ+ youth something to hold on to. This stands for adults as well, as they withstand their own struggles over their identities. Representation can provide hope and solace to individuals across the board, and is so important in letting people know that it is okay to be who they are and that they are valid.</a:t>
            </a:r>
            <a:br>
              <a:rPr lang="en-US" dirty="0"/>
            </a:br>
            <a:br>
              <a:rPr lang="en-US" dirty="0"/>
            </a:br>
            <a:endParaRPr lang="en-US" dirty="0"/>
          </a:p>
        </p:txBody>
      </p:sp>
      <p:sp>
        <p:nvSpPr>
          <p:cNvPr id="50" name="TextBox 49">
            <a:extLst>
              <a:ext uri="{FF2B5EF4-FFF2-40B4-BE49-F238E27FC236}">
                <a16:creationId xmlns:a16="http://schemas.microsoft.com/office/drawing/2014/main" id="{3F50923E-C62D-294B-ADD0-7D5641DAF2D7}"/>
              </a:ext>
            </a:extLst>
          </p:cNvPr>
          <p:cNvSpPr txBox="1"/>
          <p:nvPr/>
        </p:nvSpPr>
        <p:spPr>
          <a:xfrm>
            <a:off x="22458519" y="18896194"/>
            <a:ext cx="8208093" cy="11079956"/>
          </a:xfrm>
          <a:prstGeom prst="rect">
            <a:avLst/>
          </a:prstGeom>
          <a:noFill/>
        </p:spPr>
        <p:txBody>
          <a:bodyPr wrap="square" rtlCol="0">
            <a:spAutoFit/>
          </a:bodyPr>
          <a:lstStyle/>
          <a:p>
            <a:r>
              <a:rPr lang="en-US" sz="3600" b="1" dirty="0">
                <a:latin typeface="Baskerville" panose="02020502070401020303" pitchFamily="18" charset="0"/>
                <a:ea typeface="Baskerville" panose="02020502070401020303" pitchFamily="18" charset="0"/>
              </a:rPr>
              <a:t>Website Research:</a:t>
            </a:r>
          </a:p>
          <a:p>
            <a:br>
              <a:rPr lang="en-US" dirty="0"/>
            </a:br>
            <a:r>
              <a:rPr lang="en-US" sz="2400" dirty="0">
                <a:latin typeface="Baskerville" panose="02020502070401020303" pitchFamily="18" charset="0"/>
                <a:ea typeface="Baskerville" panose="02020502070401020303" pitchFamily="18" charset="0"/>
              </a:rPr>
              <a:t>Only a few websites I looked at were centered on education and information. In Figure 1.1, an overwhelming 15 out of 20 websites, which is  75% of the researched sites, specifically focused only on entertainment. Only 2 of the websites sought to both educate and entertain, therefore reaching out not only to the queer community, but also friends, family, or anyone else looking to understand or learn more about this issue. In most cases with the entertainment websites, media was mainly understood to be almost everything besides books. Media included music, TV, movies, and even radio and YouTube channels. When searching for websites that reviewed books as well as more technological forms of media, I had to specifically search for “</a:t>
            </a:r>
            <a:r>
              <a:rPr lang="en-US" sz="2400" dirty="0" err="1">
                <a:latin typeface="Baskerville" panose="02020502070401020303" pitchFamily="18" charset="0"/>
                <a:ea typeface="Baskerville" panose="02020502070401020303" pitchFamily="18" charset="0"/>
              </a:rPr>
              <a:t>lgbtq</a:t>
            </a:r>
            <a:r>
              <a:rPr lang="en-US" sz="2400" dirty="0">
                <a:latin typeface="Baskerville" panose="02020502070401020303" pitchFamily="18" charset="0"/>
                <a:ea typeface="Baskerville" panose="02020502070401020303" pitchFamily="18" charset="0"/>
              </a:rPr>
              <a:t> book blogs” or “</a:t>
            </a:r>
            <a:r>
              <a:rPr lang="en-US" sz="2400" dirty="0" err="1">
                <a:latin typeface="Baskerville" panose="02020502070401020303" pitchFamily="18" charset="0"/>
                <a:ea typeface="Baskerville" panose="02020502070401020303" pitchFamily="18" charset="0"/>
              </a:rPr>
              <a:t>lgbtq</a:t>
            </a:r>
            <a:r>
              <a:rPr lang="en-US" sz="2400" dirty="0">
                <a:latin typeface="Baskerville" panose="02020502070401020303" pitchFamily="18" charset="0"/>
                <a:ea typeface="Baskerville" panose="02020502070401020303" pitchFamily="18" charset="0"/>
              </a:rPr>
              <a:t> </a:t>
            </a:r>
            <a:r>
              <a:rPr lang="en-US" sz="2400" dirty="0" err="1">
                <a:latin typeface="Baskerville" panose="02020502070401020303" pitchFamily="18" charset="0"/>
                <a:ea typeface="Baskerville" panose="02020502070401020303" pitchFamily="18" charset="0"/>
              </a:rPr>
              <a:t>ya</a:t>
            </a:r>
            <a:r>
              <a:rPr lang="en-US" sz="2400" dirty="0">
                <a:latin typeface="Baskerville" panose="02020502070401020303" pitchFamily="18" charset="0"/>
                <a:ea typeface="Baskerville" panose="02020502070401020303" pitchFamily="18" charset="0"/>
              </a:rPr>
              <a:t> book blogs.” Only one website included books in with movies and television programs. Although the topic of media can extend into literature, it seems that many publications veer away from this avenue, even though there is a void in LGBTQ+ representation within books as well as television. This ignores an entire audience of queer people who prefer reading to watching TV. My audience analysis showed that both </a:t>
            </a:r>
            <a:r>
              <a:rPr lang="en-US" sz="2400">
                <a:latin typeface="Baskerville" panose="02020502070401020303" pitchFamily="18" charset="0"/>
                <a:ea typeface="Baskerville" panose="02020502070401020303" pitchFamily="18" charset="0"/>
              </a:rPr>
              <a:t>the audiences </a:t>
            </a:r>
            <a:r>
              <a:rPr lang="en-US" sz="2400" dirty="0">
                <a:latin typeface="Baskerville" panose="02020502070401020303" pitchFamily="18" charset="0"/>
                <a:ea typeface="Baskerville" panose="02020502070401020303" pitchFamily="18" charset="0"/>
              </a:rPr>
              <a:t>for entertainment based sites and research based sites were interested in the same thing: representation and why it is important. Entertainment sites sought to affirm the identities of viewers/readers and so did research websites, with the main difference being that the research based websites aim was more to defend the importance of representation than to provide access to it. </a:t>
            </a:r>
            <a:br>
              <a:rPr lang="en-US" dirty="0"/>
            </a:br>
            <a:br>
              <a:rPr lang="en-US" dirty="0"/>
            </a:br>
            <a:endParaRPr lang="en-US" dirty="0"/>
          </a:p>
        </p:txBody>
      </p:sp>
      <p:sp>
        <p:nvSpPr>
          <p:cNvPr id="51" name="TextBox 50">
            <a:extLst>
              <a:ext uri="{FF2B5EF4-FFF2-40B4-BE49-F238E27FC236}">
                <a16:creationId xmlns:a16="http://schemas.microsoft.com/office/drawing/2014/main" id="{4CB24BA2-7767-0840-AF7B-670352F0D9FF}"/>
              </a:ext>
            </a:extLst>
          </p:cNvPr>
          <p:cNvSpPr txBox="1"/>
          <p:nvPr/>
        </p:nvSpPr>
        <p:spPr>
          <a:xfrm>
            <a:off x="1362745" y="10089652"/>
            <a:ext cx="11471462" cy="4801314"/>
          </a:xfrm>
          <a:prstGeom prst="rect">
            <a:avLst/>
          </a:prstGeom>
          <a:noFill/>
        </p:spPr>
        <p:txBody>
          <a:bodyPr wrap="square" rtlCol="0">
            <a:spAutoFit/>
          </a:bodyPr>
          <a:lstStyle/>
          <a:p>
            <a:r>
              <a:rPr lang="en-US" sz="3600" b="1" dirty="0">
                <a:latin typeface="Baskerville" panose="02020502070401020303" pitchFamily="18" charset="0"/>
                <a:ea typeface="Baskerville" panose="02020502070401020303" pitchFamily="18" charset="0"/>
              </a:rPr>
              <a:t>Conclusion:</a:t>
            </a:r>
          </a:p>
          <a:p>
            <a:br>
              <a:rPr lang="en-US" dirty="0"/>
            </a:br>
            <a:r>
              <a:rPr lang="en-US" sz="2400" dirty="0">
                <a:latin typeface="Baskerville" panose="02020502070401020303" pitchFamily="18" charset="0"/>
                <a:ea typeface="Baskerville" panose="02020502070401020303" pitchFamily="18" charset="0"/>
              </a:rPr>
              <a:t>Based on my research, there is still a need within the media to provide relatable and believable queer characters. The media serves as an important resource for queer individuals, as they can use it as a tool to both cope with trauma and develop his/her/their own identities. While many websites keep educational resources and entertainment resources separate, it would ultimately be more beneficial to the queer community to have both informational and entertainment resources on hand, in the same site. In this way they do not have to dig for resources that can help them fight back against oppression, either by means accepting who they are as a person or by pointing out representation/diversity issues within the media to others. </a:t>
            </a:r>
            <a:br>
              <a:rPr lang="en-US" dirty="0"/>
            </a:br>
            <a:br>
              <a:rPr lang="en-US" dirty="0"/>
            </a:br>
            <a:endParaRPr lang="en-US" dirty="0"/>
          </a:p>
        </p:txBody>
      </p:sp>
      <p:sp>
        <p:nvSpPr>
          <p:cNvPr id="53" name="TextBox 52">
            <a:extLst>
              <a:ext uri="{FF2B5EF4-FFF2-40B4-BE49-F238E27FC236}">
                <a16:creationId xmlns:a16="http://schemas.microsoft.com/office/drawing/2014/main" id="{5E04DB03-99BF-554B-8658-2410F8468DB5}"/>
              </a:ext>
            </a:extLst>
          </p:cNvPr>
          <p:cNvSpPr txBox="1"/>
          <p:nvPr/>
        </p:nvSpPr>
        <p:spPr>
          <a:xfrm>
            <a:off x="32369760" y="11017056"/>
            <a:ext cx="10205472" cy="8217634"/>
          </a:xfrm>
          <a:prstGeom prst="rect">
            <a:avLst/>
          </a:prstGeom>
          <a:noFill/>
        </p:spPr>
        <p:txBody>
          <a:bodyPr wrap="square" rtlCol="0">
            <a:spAutoFit/>
          </a:bodyPr>
          <a:lstStyle/>
          <a:p>
            <a:r>
              <a:rPr lang="en-US" sz="3600" b="1" dirty="0">
                <a:latin typeface="Baskerville" panose="02020502070401020303" pitchFamily="18" charset="0"/>
                <a:ea typeface="Baskerville" panose="02020502070401020303" pitchFamily="18" charset="0"/>
              </a:rPr>
              <a:t>Analysis:</a:t>
            </a:r>
          </a:p>
          <a:p>
            <a:endParaRPr lang="en-US" sz="3600" b="1" dirty="0">
              <a:latin typeface="Baskerville" panose="02020502070401020303" pitchFamily="18" charset="0"/>
              <a:ea typeface="Baskerville" panose="02020502070401020303" pitchFamily="18" charset="0"/>
            </a:endParaRPr>
          </a:p>
          <a:p>
            <a:r>
              <a:rPr lang="en-US" sz="2400" dirty="0">
                <a:latin typeface="Baskerville" panose="02020502070401020303" pitchFamily="18" charset="0"/>
                <a:ea typeface="Baskerville" panose="02020502070401020303" pitchFamily="18" charset="0"/>
              </a:rPr>
              <a:t>It appears that LGBTQ+ blogs and websites on entertainment topics are fairly popular, and in some cases, appear very successful. There are some websites that provide information on the issue of LGBTQ+ representation within the media, but they do not tend to be included with recommendations for those who are looking to read/view material that contains said representation. It seemed that most of these sites targeted queer viewers themselves but didn’t provide any research to help them contextualize why media identity and representation is important. This is a large oversight, as representation helps queer viewers/readers to understand and come to terms with their own identity. It would therefore be helpful for them to know </a:t>
            </a:r>
            <a:r>
              <a:rPr lang="en-US" sz="2400" i="1" dirty="0">
                <a:latin typeface="Baskerville" panose="02020502070401020303" pitchFamily="18" charset="0"/>
                <a:ea typeface="Baskerville" panose="02020502070401020303" pitchFamily="18" charset="0"/>
              </a:rPr>
              <a:t>why </a:t>
            </a:r>
            <a:r>
              <a:rPr lang="en-US" sz="2400" dirty="0">
                <a:latin typeface="Baskerville" panose="02020502070401020303" pitchFamily="18" charset="0"/>
                <a:ea typeface="Baskerville" panose="02020502070401020303" pitchFamily="18" charset="0"/>
              </a:rPr>
              <a:t>this representation is important so that they can articulate this knowledge: both to themselves and to others who are important to them. </a:t>
            </a:r>
          </a:p>
          <a:p>
            <a:endParaRPr lang="en-US" sz="2400" dirty="0">
              <a:latin typeface="Baskerville" panose="02020502070401020303" pitchFamily="18" charset="0"/>
              <a:ea typeface="Baskerville" panose="02020502070401020303" pitchFamily="18" charset="0"/>
            </a:endParaRPr>
          </a:p>
          <a:p>
            <a:r>
              <a:rPr lang="en-US" sz="2400" dirty="0">
                <a:latin typeface="Baskerville" panose="02020502070401020303" pitchFamily="18" charset="0"/>
                <a:ea typeface="Baskerville" panose="02020502070401020303" pitchFamily="18" charset="0"/>
              </a:rPr>
              <a:t>Overall, it seemed unpopular among the blogs I looked through to only focus on one topic within the media. Those blogs that only focused on books or movies alone seemed obscure and difficult to find. Combining multiple forms of media should combat this issue. I have planned a detailed website analysis in Figure 1.2 to the left, which shows how I will break down each tab of my website by type of media for ease of use. </a:t>
            </a:r>
            <a:endParaRPr lang="en-US" sz="2400" b="1" dirty="0">
              <a:latin typeface="Baskerville" panose="02020502070401020303" pitchFamily="18" charset="0"/>
              <a:ea typeface="Baskerville" panose="02020502070401020303" pitchFamily="18" charset="0"/>
            </a:endParaRPr>
          </a:p>
        </p:txBody>
      </p:sp>
      <p:sp>
        <p:nvSpPr>
          <p:cNvPr id="54" name="TextBox 53">
            <a:extLst>
              <a:ext uri="{FF2B5EF4-FFF2-40B4-BE49-F238E27FC236}">
                <a16:creationId xmlns:a16="http://schemas.microsoft.com/office/drawing/2014/main" id="{75F05F78-70B6-814B-9684-BEFF935CBB2F}"/>
              </a:ext>
            </a:extLst>
          </p:cNvPr>
          <p:cNvSpPr txBox="1">
            <a:spLocks/>
          </p:cNvSpPr>
          <p:nvPr/>
        </p:nvSpPr>
        <p:spPr>
          <a:xfrm>
            <a:off x="31124348" y="28534121"/>
            <a:ext cx="11450885" cy="923330"/>
          </a:xfrm>
          <a:prstGeom prst="rect">
            <a:avLst/>
          </a:prstGeom>
          <a:noFill/>
        </p:spPr>
        <p:txBody>
          <a:bodyPr wrap="square" rtlCol="0">
            <a:spAutoFit/>
          </a:bodyPr>
          <a:lstStyle/>
          <a:p>
            <a:pPr algn="ctr"/>
            <a:r>
              <a:rPr lang="en-US" i="1" dirty="0">
                <a:latin typeface="Geneva" panose="020B0503030404040204" pitchFamily="34" charset="0"/>
                <a:ea typeface="Geneva" panose="020B0503030404040204" pitchFamily="34" charset="0"/>
              </a:rPr>
              <a:t>Figure 1.1 shows that a majority of the researched sites focused mainly on providing entertainment resources. Only two of the sites combined both educational resources and entertainment suggestions.</a:t>
            </a:r>
          </a:p>
        </p:txBody>
      </p:sp>
      <p:sp>
        <p:nvSpPr>
          <p:cNvPr id="55" name="TextBox 54">
            <a:extLst>
              <a:ext uri="{FF2B5EF4-FFF2-40B4-BE49-F238E27FC236}">
                <a16:creationId xmlns:a16="http://schemas.microsoft.com/office/drawing/2014/main" id="{5685E52D-AE20-F945-A982-5ED80272C475}"/>
              </a:ext>
            </a:extLst>
          </p:cNvPr>
          <p:cNvSpPr txBox="1"/>
          <p:nvPr/>
        </p:nvSpPr>
        <p:spPr>
          <a:xfrm>
            <a:off x="15971569" y="16681565"/>
            <a:ext cx="10995319" cy="369332"/>
          </a:xfrm>
          <a:prstGeom prst="rect">
            <a:avLst/>
          </a:prstGeom>
          <a:noFill/>
        </p:spPr>
        <p:txBody>
          <a:bodyPr wrap="none" rtlCol="0">
            <a:spAutoFit/>
          </a:bodyPr>
          <a:lstStyle/>
          <a:p>
            <a:pPr algn="ctr"/>
            <a:r>
              <a:rPr lang="en-US" i="1" dirty="0">
                <a:latin typeface="Geneva" panose="020B0503030404040204" pitchFamily="34" charset="0"/>
                <a:ea typeface="Geneva" panose="020B0503030404040204" pitchFamily="34" charset="0"/>
              </a:rPr>
              <a:t>Figure 1.2 above shows the website analysis for my site, which is categorized by media type.</a:t>
            </a:r>
          </a:p>
        </p:txBody>
      </p:sp>
      <p:pic>
        <p:nvPicPr>
          <p:cNvPr id="56" name="Picture 55">
            <a:extLst>
              <a:ext uri="{FF2B5EF4-FFF2-40B4-BE49-F238E27FC236}">
                <a16:creationId xmlns:a16="http://schemas.microsoft.com/office/drawing/2014/main" id="{57988A2C-E7B6-4544-B950-7DDEE802E715}"/>
              </a:ext>
            </a:extLst>
          </p:cNvPr>
          <p:cNvPicPr>
            <a:picLocks noChangeAspect="1"/>
          </p:cNvPicPr>
          <p:nvPr/>
        </p:nvPicPr>
        <p:blipFill>
          <a:blip r:embed="rId3"/>
          <a:stretch>
            <a:fillRect/>
          </a:stretch>
        </p:blipFill>
        <p:spPr>
          <a:xfrm>
            <a:off x="1371600" y="19344632"/>
            <a:ext cx="8333942" cy="4687843"/>
          </a:xfrm>
          <a:prstGeom prst="rect">
            <a:avLst/>
          </a:prstGeom>
        </p:spPr>
      </p:pic>
      <p:pic>
        <p:nvPicPr>
          <p:cNvPr id="58" name="Picture 57">
            <a:extLst>
              <a:ext uri="{FF2B5EF4-FFF2-40B4-BE49-F238E27FC236}">
                <a16:creationId xmlns:a16="http://schemas.microsoft.com/office/drawing/2014/main" id="{6DBC7F24-FC82-1A40-8D02-4DE741E8D632}"/>
              </a:ext>
            </a:extLst>
          </p:cNvPr>
          <p:cNvPicPr>
            <a:picLocks noChangeAspect="1"/>
          </p:cNvPicPr>
          <p:nvPr/>
        </p:nvPicPr>
        <p:blipFill>
          <a:blip r:embed="rId4"/>
          <a:stretch>
            <a:fillRect/>
          </a:stretch>
        </p:blipFill>
        <p:spPr>
          <a:xfrm>
            <a:off x="1371600" y="24012927"/>
            <a:ext cx="8333942" cy="5444524"/>
          </a:xfrm>
          <a:prstGeom prst="rect">
            <a:avLst/>
          </a:prstGeom>
        </p:spPr>
      </p:pic>
      <p:pic>
        <p:nvPicPr>
          <p:cNvPr id="61" name="Picture 60">
            <a:extLst>
              <a:ext uri="{FF2B5EF4-FFF2-40B4-BE49-F238E27FC236}">
                <a16:creationId xmlns:a16="http://schemas.microsoft.com/office/drawing/2014/main" id="{389089AF-9063-C248-9A78-1589A1DFB1D4}"/>
              </a:ext>
            </a:extLst>
          </p:cNvPr>
          <p:cNvPicPr>
            <a:picLocks noChangeAspect="1"/>
          </p:cNvPicPr>
          <p:nvPr/>
        </p:nvPicPr>
        <p:blipFill>
          <a:blip r:embed="rId5"/>
          <a:stretch>
            <a:fillRect/>
          </a:stretch>
        </p:blipFill>
        <p:spPr>
          <a:xfrm>
            <a:off x="1362744" y="14710960"/>
            <a:ext cx="8333942" cy="4633672"/>
          </a:xfrm>
          <a:prstGeom prst="rect">
            <a:avLst/>
          </a:prstGeom>
        </p:spPr>
      </p:pic>
      <p:sp>
        <p:nvSpPr>
          <p:cNvPr id="62" name="TextBox 61">
            <a:extLst>
              <a:ext uri="{FF2B5EF4-FFF2-40B4-BE49-F238E27FC236}">
                <a16:creationId xmlns:a16="http://schemas.microsoft.com/office/drawing/2014/main" id="{1A20C63C-15EE-E349-BB7C-FD1C88343826}"/>
              </a:ext>
            </a:extLst>
          </p:cNvPr>
          <p:cNvSpPr txBox="1"/>
          <p:nvPr/>
        </p:nvSpPr>
        <p:spPr>
          <a:xfrm>
            <a:off x="1362744" y="29845610"/>
            <a:ext cx="8333942" cy="1200329"/>
          </a:xfrm>
          <a:prstGeom prst="rect">
            <a:avLst/>
          </a:prstGeom>
          <a:noFill/>
        </p:spPr>
        <p:txBody>
          <a:bodyPr wrap="square" rtlCol="0">
            <a:spAutoFit/>
          </a:bodyPr>
          <a:lstStyle/>
          <a:p>
            <a:pPr algn="ctr"/>
            <a:r>
              <a:rPr lang="en-US" i="1" dirty="0">
                <a:latin typeface="Geneva" panose="020B0503030404040204" pitchFamily="34" charset="0"/>
                <a:ea typeface="Geneva" panose="020B0503030404040204" pitchFamily="34" charset="0"/>
              </a:rPr>
              <a:t>Figure 1.3, lesbian and bisexual female character that have been killed off in the media. From top to bottom, Willow and Tara from ”Buffy the Vampire Slayer,” Lexa from the “100” and Shaw and Root from “Person of Interest.”</a:t>
            </a:r>
          </a:p>
        </p:txBody>
      </p:sp>
      <p:sp>
        <p:nvSpPr>
          <p:cNvPr id="63" name="TextBox 62">
            <a:extLst>
              <a:ext uri="{FF2B5EF4-FFF2-40B4-BE49-F238E27FC236}">
                <a16:creationId xmlns:a16="http://schemas.microsoft.com/office/drawing/2014/main" id="{CD587EA4-4E89-CB44-B108-5CE74B8F63FD}"/>
              </a:ext>
            </a:extLst>
          </p:cNvPr>
          <p:cNvSpPr txBox="1"/>
          <p:nvPr/>
        </p:nvSpPr>
        <p:spPr>
          <a:xfrm>
            <a:off x="22458519" y="29758574"/>
            <a:ext cx="20261370" cy="2400657"/>
          </a:xfrm>
          <a:prstGeom prst="rect">
            <a:avLst/>
          </a:prstGeom>
          <a:noFill/>
        </p:spPr>
        <p:txBody>
          <a:bodyPr wrap="square" rtlCol="0">
            <a:spAutoFit/>
          </a:bodyPr>
          <a:lstStyle/>
          <a:p>
            <a:r>
              <a:rPr lang="en-US" sz="2400" b="1" dirty="0">
                <a:latin typeface="Baskerville" panose="02020502070401020303" pitchFamily="18" charset="0"/>
                <a:ea typeface="Baskerville" panose="02020502070401020303" pitchFamily="18" charset="0"/>
              </a:rPr>
              <a:t>References:</a:t>
            </a:r>
          </a:p>
          <a:p>
            <a:r>
              <a:rPr lang="en-US" dirty="0"/>
              <a:t>Craig, Shelley L., et al. “Media: A Catalyst for Resilience in Lesbian, Gay, Bisexual, Transgender, and Queer Youth.” </a:t>
            </a:r>
            <a:r>
              <a:rPr lang="en-US" i="1" dirty="0"/>
              <a:t>Journal of LGBT Youth</a:t>
            </a:r>
            <a:r>
              <a:rPr lang="en-US" dirty="0"/>
              <a:t>, vol. 12, no. 3,  Jan. 2015, pp. 254–275. </a:t>
            </a:r>
            <a:r>
              <a:rPr lang="en-US" i="1" dirty="0"/>
              <a:t>EBSCOhost</a:t>
            </a:r>
            <a:r>
              <a:rPr lang="en-US" dirty="0"/>
              <a:t>, </a:t>
            </a:r>
          </a:p>
          <a:p>
            <a:r>
              <a:rPr lang="en-US" dirty="0"/>
              <a:t>	</a:t>
            </a:r>
            <a:r>
              <a:rPr lang="en-US" dirty="0" err="1"/>
              <a:t>search.ebscohost.com</a:t>
            </a:r>
            <a:r>
              <a:rPr lang="en-US" dirty="0"/>
              <a:t>/</a:t>
            </a:r>
            <a:r>
              <a:rPr lang="en-US" dirty="0" err="1"/>
              <a:t>login.aspx?direct</a:t>
            </a:r>
            <a:r>
              <a:rPr lang="en-US" dirty="0"/>
              <a:t>=</a:t>
            </a:r>
            <a:r>
              <a:rPr lang="en-US" dirty="0" err="1"/>
              <a:t>true&amp;db</a:t>
            </a:r>
            <a:r>
              <a:rPr lang="en-US" dirty="0"/>
              <a:t>=</a:t>
            </a:r>
            <a:r>
              <a:rPr lang="en-US" dirty="0" err="1"/>
              <a:t>eric&amp;AN</a:t>
            </a:r>
            <a:r>
              <a:rPr lang="en-US" dirty="0"/>
              <a:t>=EJ1067819&amp;site=</a:t>
            </a:r>
            <a:r>
              <a:rPr lang="en-US" dirty="0" err="1"/>
              <a:t>eds</a:t>
            </a:r>
            <a:r>
              <a:rPr lang="en-US" dirty="0"/>
              <a:t>-live.</a:t>
            </a:r>
          </a:p>
          <a:p>
            <a:r>
              <a:rPr lang="en-US" dirty="0"/>
              <a:t>Fleenor, S.E. </a:t>
            </a:r>
            <a:r>
              <a:rPr lang="en-US" i="1" dirty="0"/>
              <a:t>SYFY Wire</a:t>
            </a:r>
            <a:r>
              <a:rPr lang="en-US" dirty="0"/>
              <a:t>, SYFY, Mar. 2019, </a:t>
            </a:r>
            <a:r>
              <a:rPr lang="en-US" u="sng" dirty="0">
                <a:hlinkClick r:id="rId6"/>
              </a:rPr>
              <a:t>www.syfy.com/syfywire/the-5-queerest-episodes-of-buffy-the-vampire-slayer</a:t>
            </a:r>
            <a:r>
              <a:rPr lang="en-US" dirty="0"/>
              <a:t>.</a:t>
            </a:r>
          </a:p>
          <a:p>
            <a:r>
              <a:rPr lang="en-US" dirty="0" err="1"/>
              <a:t>Cezkie</a:t>
            </a:r>
            <a:r>
              <a:rPr lang="en-US" dirty="0"/>
              <a:t>. </a:t>
            </a:r>
            <a:r>
              <a:rPr lang="en-US" i="1" dirty="0"/>
              <a:t>Pinterest</a:t>
            </a:r>
            <a:r>
              <a:rPr lang="en-US" dirty="0"/>
              <a:t>, Mar. 2019, </a:t>
            </a:r>
            <a:r>
              <a:rPr lang="en-US" u="sng" dirty="0">
                <a:hlinkClick r:id="rId7"/>
              </a:rPr>
              <a:t>www.pinterest.com/pin/276338127116157138/?d=t&amp;mt=login</a:t>
            </a:r>
            <a:r>
              <a:rPr lang="en-US" dirty="0"/>
              <a:t>.</a:t>
            </a:r>
          </a:p>
          <a:p>
            <a:r>
              <a:rPr lang="en-US" dirty="0"/>
              <a:t>Cameron, Cate. </a:t>
            </a:r>
            <a:r>
              <a:rPr lang="en-US" i="1" dirty="0"/>
              <a:t>Variety</a:t>
            </a:r>
            <a:r>
              <a:rPr lang="en-US" dirty="0"/>
              <a:t>, Variety, Mar. 2019, </a:t>
            </a:r>
            <a:r>
              <a:rPr lang="en-US" dirty="0" err="1"/>
              <a:t>variety.com</a:t>
            </a:r>
            <a:r>
              <a:rPr lang="en-US" dirty="0"/>
              <a:t>/2016/tv/news/the-100-lexa-dies-alycia-debnam-carey-boycott-fear-the-walking-dead-1201735453/.</a:t>
            </a:r>
          </a:p>
          <a:p>
            <a:r>
              <a:rPr lang="en-US" dirty="0"/>
              <a:t>Waggoner, Erin B. “Bury Your Gays and Social Media Fan Response: Television, LGBTQ Representation, and Communitarian Ethics.” </a:t>
            </a:r>
            <a:r>
              <a:rPr lang="en-US" i="1" dirty="0"/>
              <a:t>Journal of Homosexuality</a:t>
            </a:r>
            <a:r>
              <a:rPr lang="en-US" dirty="0"/>
              <a:t>, vol. 65, no. 13, Dec. 2018, pp. 1877–1891. </a:t>
            </a:r>
            <a:r>
              <a:rPr lang="en-US" i="1" dirty="0"/>
              <a:t>EBSCOhost</a:t>
            </a:r>
            <a:r>
              <a:rPr lang="en-US" dirty="0"/>
              <a:t>, </a:t>
            </a:r>
          </a:p>
          <a:p>
            <a:r>
              <a:rPr lang="en-US" dirty="0"/>
              <a:t>	doi:10.1080/00918369.2017.1391015.</a:t>
            </a:r>
          </a:p>
        </p:txBody>
      </p:sp>
      <p:sp>
        <p:nvSpPr>
          <p:cNvPr id="2" name="TextBox 1">
            <a:extLst>
              <a:ext uri="{FF2B5EF4-FFF2-40B4-BE49-F238E27FC236}">
                <a16:creationId xmlns:a16="http://schemas.microsoft.com/office/drawing/2014/main" id="{93F771F5-EC0D-CB44-8D2C-C0940CAB0842}"/>
              </a:ext>
            </a:extLst>
          </p:cNvPr>
          <p:cNvSpPr txBox="1"/>
          <p:nvPr/>
        </p:nvSpPr>
        <p:spPr>
          <a:xfrm>
            <a:off x="1367691" y="7028830"/>
            <a:ext cx="11466516" cy="2677656"/>
          </a:xfrm>
          <a:prstGeom prst="rect">
            <a:avLst/>
          </a:prstGeom>
          <a:noFill/>
        </p:spPr>
        <p:txBody>
          <a:bodyPr wrap="square" rtlCol="0">
            <a:spAutoFit/>
          </a:bodyPr>
          <a:lstStyle/>
          <a:p>
            <a:r>
              <a:rPr lang="en-US" sz="3600" b="1" dirty="0">
                <a:latin typeface="Baskerville" panose="02020502070401020303" pitchFamily="18" charset="0"/>
                <a:ea typeface="Baskerville" panose="02020502070401020303" pitchFamily="18" charset="0"/>
              </a:rPr>
              <a:t>Purpose: </a:t>
            </a:r>
          </a:p>
          <a:p>
            <a:endParaRPr lang="en-US" sz="3600" b="1" dirty="0">
              <a:latin typeface="Baskerville" panose="02020502070401020303" pitchFamily="18" charset="0"/>
              <a:ea typeface="Baskerville" panose="02020502070401020303" pitchFamily="18" charset="0"/>
            </a:endParaRPr>
          </a:p>
          <a:p>
            <a:r>
              <a:rPr lang="en-US" sz="2400" dirty="0">
                <a:latin typeface="Baskerville" panose="02020502070401020303" pitchFamily="18" charset="0"/>
                <a:ea typeface="Baskerville" panose="02020502070401020303" pitchFamily="18" charset="0"/>
              </a:rPr>
              <a:t>In order to counter problematic and un-diverse characterizations of queer individuals within the media, my goal is to create a website that both educates about the need for better representation and to provide entertainment resources for the queer community that show strong LGBTQ+ individuals at the forefront. </a:t>
            </a:r>
          </a:p>
        </p:txBody>
      </p:sp>
      <p:pic>
        <p:nvPicPr>
          <p:cNvPr id="6" name="Picture 5">
            <a:extLst>
              <a:ext uri="{FF2B5EF4-FFF2-40B4-BE49-F238E27FC236}">
                <a16:creationId xmlns:a16="http://schemas.microsoft.com/office/drawing/2014/main" id="{41C34B31-2502-7748-8710-076E922B57FB}"/>
              </a:ext>
            </a:extLst>
          </p:cNvPr>
          <p:cNvPicPr>
            <a:picLocks noChangeAspect="1"/>
          </p:cNvPicPr>
          <p:nvPr/>
        </p:nvPicPr>
        <p:blipFill>
          <a:blip r:embed="rId8"/>
          <a:stretch>
            <a:fillRect/>
          </a:stretch>
        </p:blipFill>
        <p:spPr>
          <a:xfrm>
            <a:off x="31726703" y="19535813"/>
            <a:ext cx="10993186" cy="8825085"/>
          </a:xfrm>
          <a:prstGeom prst="rect">
            <a:avLst/>
          </a:prstGeom>
        </p:spPr>
      </p:pic>
    </p:spTree>
    <p:extLst>
      <p:ext uri="{BB962C8B-B14F-4D97-AF65-F5344CB8AC3E}">
        <p14:creationId xmlns:p14="http://schemas.microsoft.com/office/powerpoint/2010/main" val="372730320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11330</TotalTime>
  <Words>523</Words>
  <Application>Microsoft Macintosh PowerPoint</Application>
  <PresentationFormat>Custom</PresentationFormat>
  <Paragraphs>54</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Baskerville</vt:lpstr>
      <vt:lpstr>Calibri</vt:lpstr>
      <vt:lpstr>Calibri Light</vt:lpstr>
      <vt:lpstr>Geneva</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Smith, Kathleen M</dc:creator>
  <cp:lastModifiedBy>Smith, Kathleen M</cp:lastModifiedBy>
  <cp:revision>37</cp:revision>
  <dcterms:created xsi:type="dcterms:W3CDTF">2019-04-09T15:30:40Z</dcterms:created>
  <dcterms:modified xsi:type="dcterms:W3CDTF">2019-04-23T16:22:21Z</dcterms:modified>
</cp:coreProperties>
</file>