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4"/>
  </p:sldMasterIdLst>
  <p:notesMasterIdLst>
    <p:notesMasterId r:id="rId6"/>
  </p:notesMasterIdLst>
  <p:handoutMasterIdLst>
    <p:handoutMasterId r:id="rId7"/>
  </p:handoutMasterIdLst>
  <p:sldIdLst>
    <p:sldId id="256" r:id="rId5"/>
  </p:sldIdLst>
  <p:sldSz cx="43891200" cy="32918400"/>
  <p:notesSz cx="6858000" cy="9144000"/>
  <p:defaultTextStyle>
    <a:defPPr>
      <a:defRPr lang="en-US"/>
    </a:defPPr>
    <a:lvl1pPr marL="0" algn="l" defTabSz="3686466" rtl="0" eaLnBrk="1" latinLnBrk="0" hangingPunct="1">
      <a:defRPr sz="7200" kern="1200">
        <a:solidFill>
          <a:schemeClr val="tx1"/>
        </a:solidFill>
        <a:latin typeface="+mn-lt"/>
        <a:ea typeface="+mn-ea"/>
        <a:cs typeface="+mn-cs"/>
      </a:defRPr>
    </a:lvl1pPr>
    <a:lvl2pPr marL="1843233" algn="l" defTabSz="3686466" rtl="0" eaLnBrk="1" latinLnBrk="0" hangingPunct="1">
      <a:defRPr sz="7200" kern="1200">
        <a:solidFill>
          <a:schemeClr val="tx1"/>
        </a:solidFill>
        <a:latin typeface="+mn-lt"/>
        <a:ea typeface="+mn-ea"/>
        <a:cs typeface="+mn-cs"/>
      </a:defRPr>
    </a:lvl2pPr>
    <a:lvl3pPr marL="3686466" algn="l" defTabSz="3686466" rtl="0" eaLnBrk="1" latinLnBrk="0" hangingPunct="1">
      <a:defRPr sz="7200" kern="1200">
        <a:solidFill>
          <a:schemeClr val="tx1"/>
        </a:solidFill>
        <a:latin typeface="+mn-lt"/>
        <a:ea typeface="+mn-ea"/>
        <a:cs typeface="+mn-cs"/>
      </a:defRPr>
    </a:lvl3pPr>
    <a:lvl4pPr marL="5529698" algn="l" defTabSz="3686466" rtl="0" eaLnBrk="1" latinLnBrk="0" hangingPunct="1">
      <a:defRPr sz="7200" kern="1200">
        <a:solidFill>
          <a:schemeClr val="tx1"/>
        </a:solidFill>
        <a:latin typeface="+mn-lt"/>
        <a:ea typeface="+mn-ea"/>
        <a:cs typeface="+mn-cs"/>
      </a:defRPr>
    </a:lvl4pPr>
    <a:lvl5pPr marL="7372932" algn="l" defTabSz="3686466" rtl="0" eaLnBrk="1" latinLnBrk="0" hangingPunct="1">
      <a:defRPr sz="7200" kern="1200">
        <a:solidFill>
          <a:schemeClr val="tx1"/>
        </a:solidFill>
        <a:latin typeface="+mn-lt"/>
        <a:ea typeface="+mn-ea"/>
        <a:cs typeface="+mn-cs"/>
      </a:defRPr>
    </a:lvl5pPr>
    <a:lvl6pPr marL="9216164" algn="l" defTabSz="3686466" rtl="0" eaLnBrk="1" latinLnBrk="0" hangingPunct="1">
      <a:defRPr sz="7200" kern="1200">
        <a:solidFill>
          <a:schemeClr val="tx1"/>
        </a:solidFill>
        <a:latin typeface="+mn-lt"/>
        <a:ea typeface="+mn-ea"/>
        <a:cs typeface="+mn-cs"/>
      </a:defRPr>
    </a:lvl6pPr>
    <a:lvl7pPr marL="11059397" algn="l" defTabSz="3686466" rtl="0" eaLnBrk="1" latinLnBrk="0" hangingPunct="1">
      <a:defRPr sz="7200" kern="1200">
        <a:solidFill>
          <a:schemeClr val="tx1"/>
        </a:solidFill>
        <a:latin typeface="+mn-lt"/>
        <a:ea typeface="+mn-ea"/>
        <a:cs typeface="+mn-cs"/>
      </a:defRPr>
    </a:lvl7pPr>
    <a:lvl8pPr marL="12902631" algn="l" defTabSz="3686466" rtl="0" eaLnBrk="1" latinLnBrk="0" hangingPunct="1">
      <a:defRPr sz="7200" kern="1200">
        <a:solidFill>
          <a:schemeClr val="tx1"/>
        </a:solidFill>
        <a:latin typeface="+mn-lt"/>
        <a:ea typeface="+mn-ea"/>
        <a:cs typeface="+mn-cs"/>
      </a:defRPr>
    </a:lvl8pPr>
    <a:lvl9pPr marL="14745862" algn="l" defTabSz="3686466" rtl="0" eaLnBrk="1" latinLnBrk="0" hangingPunct="1">
      <a:defRPr sz="7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Stacy Kenney" initials="" lastIdx="0" clrIdx="6"/>
  <p:cmAuthor id="1" name="Microsoft Office User" initials="MOU" lastIdx="10" clrIdx="0">
    <p:extLst/>
  </p:cmAuthor>
  <p:cmAuthor id="2" name="Kayla Hansen" initials="" lastIdx="0" clrIdx="1"/>
  <p:cmAuthor id="3" name="Ramage, Amy" initials="RA" lastIdx="6" clrIdx="2">
    <p:extLst/>
  </p:cmAuthor>
  <p:cmAuthor id="4" name="Ramage, Amy" initials="RA [2]" lastIdx="1" clrIdx="3">
    <p:extLst/>
  </p:cmAuthor>
  <p:cmAuthor id="5" name="Ramage, Amy" initials="RA [3]" lastIdx="1" clrIdx="4">
    <p:extLst/>
  </p:cmAuthor>
  <p:cmAuthor id="6" name="Amy E. Ramage" initials="AER" lastIdx="4"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72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920" autoAdjust="0"/>
    <p:restoredTop sz="50000" autoAdjust="0"/>
  </p:normalViewPr>
  <p:slideViewPr>
    <p:cSldViewPr snapToGrid="0">
      <p:cViewPr>
        <p:scale>
          <a:sx n="20" d="100"/>
          <a:sy n="20" d="100"/>
        </p:scale>
        <p:origin x="1568" y="160"/>
      </p:cViewPr>
      <p:guideLst>
        <p:guide orient="horz" pos="10368"/>
        <p:guide pos="13824"/>
      </p:guideLst>
    </p:cSldViewPr>
  </p:slideViewPr>
  <p:outlineViewPr>
    <p:cViewPr>
      <p:scale>
        <a:sx n="33" d="100"/>
        <a:sy n="33" d="100"/>
      </p:scale>
      <p:origin x="0" y="4992"/>
    </p:cViewPr>
  </p:outlineViewPr>
  <p:notesTextViewPr>
    <p:cViewPr>
      <p:scale>
        <a:sx n="3" d="2"/>
        <a:sy n="3" d="2"/>
      </p:scale>
      <p:origin x="0" y="0"/>
    </p:cViewPr>
  </p:notesTextViewPr>
  <p:notesViewPr>
    <p:cSldViewPr snapToGrid="0" showGuides="1">
      <p:cViewPr varScale="1">
        <p:scale>
          <a:sx n="65" d="100"/>
          <a:sy n="65" d="100"/>
        </p:scale>
        <p:origin x="2796"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Users/amyramage/Box/TalkBank/Parkinson%20Disease/PD%20Dat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amyramage/Box/TalkBank/Parkinson%20Disease/PD%20Data.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amyramage/Box/TalkBank/Parkinson%20Disease/PD%20Data.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'All Data'!$K$64</c:f>
              <c:strCache>
                <c:ptCount val="1"/>
                <c:pt idx="0">
                  <c:v>TXPD</c:v>
                </c:pt>
              </c:strCache>
            </c:strRef>
          </c:tx>
          <c:spPr>
            <a:ln w="63500" cap="rnd">
              <a:solidFill>
                <a:schemeClr val="tx2">
                  <a:lumMod val="60000"/>
                  <a:lumOff val="40000"/>
                </a:schemeClr>
              </a:solidFill>
              <a:round/>
            </a:ln>
            <a:effectLst/>
          </c:spPr>
          <c:marker>
            <c:symbol val="none"/>
          </c:marker>
          <c:cat>
            <c:multiLvlStrRef>
              <c:f>('All Data'!$M$62:$M$63,'All Data'!$BA$62:$BA$63)</c:f>
              <c:multiLvlStrCache>
                <c:ptCount val="2"/>
                <c:lvl>
                  <c:pt idx="0">
                    <c:v>MLU Words</c:v>
                  </c:pt>
                  <c:pt idx="1">
                    <c:v>MLU Words</c:v>
                  </c:pt>
                </c:lvl>
                <c:lvl>
                  <c:pt idx="0">
                    <c:v>Pre-LSVT</c:v>
                  </c:pt>
                  <c:pt idx="1">
                    <c:v>Post-LSVT</c:v>
                  </c:pt>
                </c:lvl>
              </c:multiLvlStrCache>
            </c:multiLvlStrRef>
          </c:cat>
          <c:val>
            <c:numRef>
              <c:f>('All Data'!$M$64,'All Data'!$BA$64)</c:f>
              <c:numCache>
                <c:formatCode>General</c:formatCode>
                <c:ptCount val="2"/>
                <c:pt idx="0">
                  <c:v>8.4474</c:v>
                </c:pt>
                <c:pt idx="1">
                  <c:v>11.371349999999998</c:v>
                </c:pt>
              </c:numCache>
            </c:numRef>
          </c:val>
          <c:smooth val="0"/>
          <c:extLst>
            <c:ext xmlns:c16="http://schemas.microsoft.com/office/drawing/2014/chart" uri="{C3380CC4-5D6E-409C-BE32-E72D297353CC}">
              <c16:uniqueId val="{00000000-A957-6D43-A689-034DB1AD58BC}"/>
            </c:ext>
          </c:extLst>
        </c:ser>
        <c:ser>
          <c:idx val="1"/>
          <c:order val="1"/>
          <c:tx>
            <c:strRef>
              <c:f>'All Data'!$K$65</c:f>
              <c:strCache>
                <c:ptCount val="1"/>
                <c:pt idx="0">
                  <c:v>UNTXPD</c:v>
                </c:pt>
              </c:strCache>
            </c:strRef>
          </c:tx>
          <c:spPr>
            <a:ln w="63500" cap="rnd">
              <a:solidFill>
                <a:schemeClr val="bg2">
                  <a:lumMod val="75000"/>
                </a:schemeClr>
              </a:solidFill>
              <a:round/>
            </a:ln>
            <a:effectLst/>
          </c:spPr>
          <c:marker>
            <c:symbol val="none"/>
          </c:marker>
          <c:cat>
            <c:multiLvlStrRef>
              <c:f>('All Data'!$M$62:$M$63,'All Data'!$BA$62:$BA$63)</c:f>
              <c:multiLvlStrCache>
                <c:ptCount val="2"/>
                <c:lvl>
                  <c:pt idx="0">
                    <c:v>MLU Words</c:v>
                  </c:pt>
                  <c:pt idx="1">
                    <c:v>MLU Words</c:v>
                  </c:pt>
                </c:lvl>
                <c:lvl>
                  <c:pt idx="0">
                    <c:v>Pre-LSVT</c:v>
                  </c:pt>
                  <c:pt idx="1">
                    <c:v>Post-LSVT</c:v>
                  </c:pt>
                </c:lvl>
              </c:multiLvlStrCache>
            </c:multiLvlStrRef>
          </c:cat>
          <c:val>
            <c:numRef>
              <c:f>('All Data'!$M$65,'All Data'!$BA$65)</c:f>
              <c:numCache>
                <c:formatCode>General</c:formatCode>
                <c:ptCount val="2"/>
                <c:pt idx="0">
                  <c:v>9.9663500000000003</c:v>
                </c:pt>
                <c:pt idx="1">
                  <c:v>10.274950000000002</c:v>
                </c:pt>
              </c:numCache>
            </c:numRef>
          </c:val>
          <c:smooth val="0"/>
          <c:extLst>
            <c:ext xmlns:c16="http://schemas.microsoft.com/office/drawing/2014/chart" uri="{C3380CC4-5D6E-409C-BE32-E72D297353CC}">
              <c16:uniqueId val="{00000001-A957-6D43-A689-034DB1AD58BC}"/>
            </c:ext>
          </c:extLst>
        </c:ser>
        <c:ser>
          <c:idx val="2"/>
          <c:order val="2"/>
          <c:tx>
            <c:strRef>
              <c:f>'All Data'!$K$66</c:f>
              <c:strCache>
                <c:ptCount val="1"/>
                <c:pt idx="0">
                  <c:v>Controls</c:v>
                </c:pt>
              </c:strCache>
            </c:strRef>
          </c:tx>
          <c:spPr>
            <a:ln w="63500" cap="rnd">
              <a:solidFill>
                <a:schemeClr val="bg1">
                  <a:lumMod val="65000"/>
                </a:schemeClr>
              </a:solidFill>
              <a:round/>
            </a:ln>
            <a:effectLst/>
          </c:spPr>
          <c:marker>
            <c:symbol val="none"/>
          </c:marker>
          <c:cat>
            <c:multiLvlStrRef>
              <c:f>('All Data'!$M$62:$M$63,'All Data'!$BA$62:$BA$63)</c:f>
              <c:multiLvlStrCache>
                <c:ptCount val="2"/>
                <c:lvl>
                  <c:pt idx="0">
                    <c:v>MLU Words</c:v>
                  </c:pt>
                  <c:pt idx="1">
                    <c:v>MLU Words</c:v>
                  </c:pt>
                </c:lvl>
                <c:lvl>
                  <c:pt idx="0">
                    <c:v>Pre-LSVT</c:v>
                  </c:pt>
                  <c:pt idx="1">
                    <c:v>Post-LSVT</c:v>
                  </c:pt>
                </c:lvl>
              </c:multiLvlStrCache>
            </c:multiLvlStrRef>
          </c:cat>
          <c:val>
            <c:numRef>
              <c:f>('All Data'!$M$66,'All Data'!$BA$66)</c:f>
              <c:numCache>
                <c:formatCode>General</c:formatCode>
                <c:ptCount val="2"/>
                <c:pt idx="0">
                  <c:v>8.9883500000000005</c:v>
                </c:pt>
                <c:pt idx="1">
                  <c:v>9.8597000000000001</c:v>
                </c:pt>
              </c:numCache>
            </c:numRef>
          </c:val>
          <c:smooth val="0"/>
          <c:extLst>
            <c:ext xmlns:c16="http://schemas.microsoft.com/office/drawing/2014/chart" uri="{C3380CC4-5D6E-409C-BE32-E72D297353CC}">
              <c16:uniqueId val="{00000002-A957-6D43-A689-034DB1AD58BC}"/>
            </c:ext>
          </c:extLst>
        </c:ser>
        <c:dLbls>
          <c:showLegendKey val="0"/>
          <c:showVal val="0"/>
          <c:showCatName val="0"/>
          <c:showSerName val="0"/>
          <c:showPercent val="0"/>
          <c:showBubbleSize val="0"/>
        </c:dLbls>
        <c:smooth val="0"/>
        <c:axId val="534689360"/>
        <c:axId val="534356784"/>
      </c:lineChart>
      <c:catAx>
        <c:axId val="5346893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800" b="1" i="0" u="none" strike="noStrike" kern="1200" baseline="0">
                <a:solidFill>
                  <a:schemeClr val="tx1"/>
                </a:solidFill>
                <a:latin typeface="+mn-lt"/>
                <a:ea typeface="+mn-ea"/>
                <a:cs typeface="+mn-cs"/>
              </a:defRPr>
            </a:pPr>
            <a:endParaRPr lang="en-US"/>
          </a:p>
        </c:txPr>
        <c:crossAx val="534356784"/>
        <c:crosses val="autoZero"/>
        <c:auto val="1"/>
        <c:lblAlgn val="ctr"/>
        <c:lblOffset val="100"/>
        <c:noMultiLvlLbl val="0"/>
      </c:catAx>
      <c:valAx>
        <c:axId val="534356784"/>
        <c:scaling>
          <c:orientation val="minMax"/>
          <c:min val="8"/>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1" i="0" u="none" strike="noStrike" kern="1200" baseline="0">
                <a:solidFill>
                  <a:schemeClr val="tx1"/>
                </a:solidFill>
                <a:latin typeface="+mn-lt"/>
                <a:ea typeface="+mn-ea"/>
                <a:cs typeface="+mn-cs"/>
              </a:defRPr>
            </a:pPr>
            <a:endParaRPr lang="en-US"/>
          </a:p>
        </c:txPr>
        <c:crossAx val="534689360"/>
        <c:crosses val="autoZero"/>
        <c:crossBetween val="between"/>
        <c:majorUnit val="2"/>
      </c:valAx>
      <c:spPr>
        <a:noFill/>
        <a:ln>
          <a:noFill/>
        </a:ln>
        <a:effectLst/>
      </c:spPr>
    </c:plotArea>
    <c:legend>
      <c:legendPos val="b"/>
      <c:overlay val="0"/>
      <c:spPr>
        <a:noFill/>
        <a:ln>
          <a:noFill/>
        </a:ln>
        <a:effectLst/>
      </c:spPr>
      <c:txPr>
        <a:bodyPr rot="0" spcFirstLastPara="1" vertOverflow="ellipsis" vert="horz" wrap="square" anchor="ctr" anchorCtr="1"/>
        <a:lstStyle/>
        <a:p>
          <a:pPr>
            <a:defRPr sz="2800" b="1"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sz="2800" b="1">
          <a:solidFill>
            <a:schemeClr val="tx1"/>
          </a:solidFill>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'All Data'!$K$107</c:f>
              <c:strCache>
                <c:ptCount val="1"/>
                <c:pt idx="0">
                  <c:v>TXPD</c:v>
                </c:pt>
              </c:strCache>
            </c:strRef>
          </c:tx>
          <c:spPr>
            <a:ln w="63500" cap="rnd">
              <a:solidFill>
                <a:schemeClr val="tx1">
                  <a:lumMod val="60000"/>
                  <a:lumOff val="40000"/>
                </a:schemeClr>
              </a:solidFill>
              <a:round/>
            </a:ln>
            <a:effectLst/>
          </c:spPr>
          <c:marker>
            <c:symbol val="none"/>
          </c:marker>
          <c:cat>
            <c:multiLvlStrRef>
              <c:f>('All Data'!$M$105:$M$106,'All Data'!$O$105:$O$106)</c:f>
              <c:multiLvlStrCache>
                <c:ptCount val="2"/>
                <c:lvl>
                  <c:pt idx="0">
                    <c:v>Morphemes</c:v>
                  </c:pt>
                  <c:pt idx="1">
                    <c:v>Morphemes</c:v>
                  </c:pt>
                </c:lvl>
                <c:lvl>
                  <c:pt idx="0">
                    <c:v>Pre-LSVT</c:v>
                  </c:pt>
                  <c:pt idx="1">
                    <c:v>Post-LSVT</c:v>
                  </c:pt>
                </c:lvl>
              </c:multiLvlStrCache>
            </c:multiLvlStrRef>
          </c:cat>
          <c:val>
            <c:numRef>
              <c:f>('All Data'!$M$107,'All Data'!$O$107)</c:f>
              <c:numCache>
                <c:formatCode>General</c:formatCode>
                <c:ptCount val="2"/>
                <c:pt idx="0">
                  <c:v>10.160250000000001</c:v>
                </c:pt>
                <c:pt idx="1">
                  <c:v>13.607900000000001</c:v>
                </c:pt>
              </c:numCache>
            </c:numRef>
          </c:val>
          <c:smooth val="0"/>
          <c:extLst>
            <c:ext xmlns:c16="http://schemas.microsoft.com/office/drawing/2014/chart" uri="{C3380CC4-5D6E-409C-BE32-E72D297353CC}">
              <c16:uniqueId val="{00000000-6C02-084F-B6A5-E8CF085628F8}"/>
            </c:ext>
          </c:extLst>
        </c:ser>
        <c:ser>
          <c:idx val="1"/>
          <c:order val="1"/>
          <c:tx>
            <c:strRef>
              <c:f>'All Data'!$K$108</c:f>
              <c:strCache>
                <c:ptCount val="1"/>
                <c:pt idx="0">
                  <c:v>UNTXPD</c:v>
                </c:pt>
              </c:strCache>
            </c:strRef>
          </c:tx>
          <c:spPr>
            <a:ln w="63500" cap="rnd">
              <a:solidFill>
                <a:schemeClr val="bg2">
                  <a:lumMod val="75000"/>
                </a:schemeClr>
              </a:solidFill>
              <a:round/>
            </a:ln>
            <a:effectLst/>
          </c:spPr>
          <c:marker>
            <c:symbol val="none"/>
          </c:marker>
          <c:cat>
            <c:multiLvlStrRef>
              <c:f>('All Data'!$M$105:$M$106,'All Data'!$O$105:$O$106)</c:f>
              <c:multiLvlStrCache>
                <c:ptCount val="2"/>
                <c:lvl>
                  <c:pt idx="0">
                    <c:v>Morphemes</c:v>
                  </c:pt>
                  <c:pt idx="1">
                    <c:v>Morphemes</c:v>
                  </c:pt>
                </c:lvl>
                <c:lvl>
                  <c:pt idx="0">
                    <c:v>Pre-LSVT</c:v>
                  </c:pt>
                  <c:pt idx="1">
                    <c:v>Post-LSVT</c:v>
                  </c:pt>
                </c:lvl>
              </c:multiLvlStrCache>
            </c:multiLvlStrRef>
          </c:cat>
          <c:val>
            <c:numRef>
              <c:f>('All Data'!$M$108,'All Data'!$O$108)</c:f>
              <c:numCache>
                <c:formatCode>General</c:formatCode>
                <c:ptCount val="2"/>
                <c:pt idx="0">
                  <c:v>11.929400000000001</c:v>
                </c:pt>
                <c:pt idx="1">
                  <c:v>12.245549999999998</c:v>
                </c:pt>
              </c:numCache>
            </c:numRef>
          </c:val>
          <c:smooth val="0"/>
          <c:extLst>
            <c:ext xmlns:c16="http://schemas.microsoft.com/office/drawing/2014/chart" uri="{C3380CC4-5D6E-409C-BE32-E72D297353CC}">
              <c16:uniqueId val="{00000001-6C02-084F-B6A5-E8CF085628F8}"/>
            </c:ext>
          </c:extLst>
        </c:ser>
        <c:ser>
          <c:idx val="2"/>
          <c:order val="2"/>
          <c:tx>
            <c:strRef>
              <c:f>'All Data'!$K$109</c:f>
              <c:strCache>
                <c:ptCount val="1"/>
                <c:pt idx="0">
                  <c:v>Controls</c:v>
                </c:pt>
              </c:strCache>
            </c:strRef>
          </c:tx>
          <c:spPr>
            <a:ln w="63500" cap="rnd">
              <a:solidFill>
                <a:schemeClr val="bg1">
                  <a:lumMod val="65000"/>
                </a:schemeClr>
              </a:solidFill>
              <a:round/>
            </a:ln>
            <a:effectLst/>
          </c:spPr>
          <c:marker>
            <c:symbol val="none"/>
          </c:marker>
          <c:cat>
            <c:multiLvlStrRef>
              <c:f>('All Data'!$M$105:$M$106,'All Data'!$O$105:$O$106)</c:f>
              <c:multiLvlStrCache>
                <c:ptCount val="2"/>
                <c:lvl>
                  <c:pt idx="0">
                    <c:v>Morphemes</c:v>
                  </c:pt>
                  <c:pt idx="1">
                    <c:v>Morphemes</c:v>
                  </c:pt>
                </c:lvl>
                <c:lvl>
                  <c:pt idx="0">
                    <c:v>Pre-LSVT</c:v>
                  </c:pt>
                  <c:pt idx="1">
                    <c:v>Post-LSVT</c:v>
                  </c:pt>
                </c:lvl>
              </c:multiLvlStrCache>
            </c:multiLvlStrRef>
          </c:cat>
          <c:val>
            <c:numRef>
              <c:f>('All Data'!$M$109,'All Data'!$O$109)</c:f>
              <c:numCache>
                <c:formatCode>General</c:formatCode>
                <c:ptCount val="2"/>
                <c:pt idx="0">
                  <c:v>10.607050000000001</c:v>
                </c:pt>
                <c:pt idx="1">
                  <c:v>11.577999999999999</c:v>
                </c:pt>
              </c:numCache>
            </c:numRef>
          </c:val>
          <c:smooth val="0"/>
          <c:extLst>
            <c:ext xmlns:c16="http://schemas.microsoft.com/office/drawing/2014/chart" uri="{C3380CC4-5D6E-409C-BE32-E72D297353CC}">
              <c16:uniqueId val="{00000002-6C02-084F-B6A5-E8CF085628F8}"/>
            </c:ext>
          </c:extLst>
        </c:ser>
        <c:dLbls>
          <c:showLegendKey val="0"/>
          <c:showVal val="0"/>
          <c:showCatName val="0"/>
          <c:showSerName val="0"/>
          <c:showPercent val="0"/>
          <c:showBubbleSize val="0"/>
        </c:dLbls>
        <c:smooth val="0"/>
        <c:axId val="966212880"/>
        <c:axId val="1029736512"/>
      </c:lineChart>
      <c:catAx>
        <c:axId val="9662128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800" b="1" i="0" u="none" strike="noStrike" kern="1200" baseline="0">
                <a:solidFill>
                  <a:schemeClr val="tx1"/>
                </a:solidFill>
                <a:latin typeface="+mn-lt"/>
                <a:ea typeface="+mn-ea"/>
                <a:cs typeface="+mn-cs"/>
              </a:defRPr>
            </a:pPr>
            <a:endParaRPr lang="en-US"/>
          </a:p>
        </c:txPr>
        <c:crossAx val="1029736512"/>
        <c:crosses val="autoZero"/>
        <c:auto val="1"/>
        <c:lblAlgn val="ctr"/>
        <c:lblOffset val="100"/>
        <c:noMultiLvlLbl val="0"/>
      </c:catAx>
      <c:valAx>
        <c:axId val="1029736512"/>
        <c:scaling>
          <c:orientation val="minMax"/>
          <c:min val="9"/>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1" i="0" u="none" strike="noStrike" kern="1200" baseline="0">
                <a:solidFill>
                  <a:schemeClr val="tx1"/>
                </a:solidFill>
                <a:latin typeface="+mn-lt"/>
                <a:ea typeface="+mn-ea"/>
                <a:cs typeface="+mn-cs"/>
              </a:defRPr>
            </a:pPr>
            <a:endParaRPr lang="en-US"/>
          </a:p>
        </c:txPr>
        <c:crossAx val="966212880"/>
        <c:crosses val="autoZero"/>
        <c:crossBetween val="between"/>
        <c:majorUnit val="2"/>
      </c:valAx>
      <c:spPr>
        <a:noFill/>
        <a:ln>
          <a:noFill/>
        </a:ln>
        <a:effectLst/>
      </c:spPr>
    </c:plotArea>
    <c:legend>
      <c:legendPos val="b"/>
      <c:overlay val="0"/>
      <c:spPr>
        <a:noFill/>
        <a:ln>
          <a:noFill/>
        </a:ln>
        <a:effectLst/>
      </c:spPr>
      <c:txPr>
        <a:bodyPr rot="0" spcFirstLastPara="1" vertOverflow="ellipsis" vert="horz" wrap="square" anchor="ctr" anchorCtr="1"/>
        <a:lstStyle/>
        <a:p>
          <a:pPr>
            <a:defRPr sz="2800" b="1"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sz="2800" b="1">
          <a:solidFill>
            <a:schemeClr val="tx1"/>
          </a:solidFill>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164912447057335"/>
          <c:y val="5.9248371042697652E-2"/>
          <c:w val="0.82435317875861991"/>
          <c:h val="0.44178795564869799"/>
        </c:manualLayout>
      </c:layout>
      <c:lineChart>
        <c:grouping val="standard"/>
        <c:varyColors val="0"/>
        <c:ser>
          <c:idx val="0"/>
          <c:order val="0"/>
          <c:tx>
            <c:strRef>
              <c:f>'All Data'!$K$64</c:f>
              <c:strCache>
                <c:ptCount val="1"/>
                <c:pt idx="0">
                  <c:v>TXPD</c:v>
                </c:pt>
              </c:strCache>
            </c:strRef>
          </c:tx>
          <c:spPr>
            <a:ln w="63500" cap="rnd">
              <a:solidFill>
                <a:schemeClr val="tx1">
                  <a:lumMod val="60000"/>
                  <a:lumOff val="40000"/>
                </a:schemeClr>
              </a:solidFill>
              <a:round/>
            </a:ln>
            <a:effectLst/>
          </c:spPr>
          <c:marker>
            <c:symbol val="none"/>
          </c:marker>
          <c:cat>
            <c:multiLvlStrRef>
              <c:f>('All Data'!$S$62:$S$63,'All Data'!$BG$62:$BG$63)</c:f>
              <c:multiLvlStrCache>
                <c:ptCount val="2"/>
                <c:lvl>
                  <c:pt idx="0">
                    <c:v>Verbs/Utt</c:v>
                  </c:pt>
                  <c:pt idx="1">
                    <c:v>Verbs/Utt</c:v>
                  </c:pt>
                </c:lvl>
                <c:lvl>
                  <c:pt idx="0">
                    <c:v>Pre-LSVT</c:v>
                  </c:pt>
                  <c:pt idx="1">
                    <c:v>Post-LSVT</c:v>
                  </c:pt>
                </c:lvl>
              </c:multiLvlStrCache>
            </c:multiLvlStrRef>
          </c:cat>
          <c:val>
            <c:numRef>
              <c:f>('All Data'!$S$64,'All Data'!$BG$64)</c:f>
              <c:numCache>
                <c:formatCode>General</c:formatCode>
                <c:ptCount val="2"/>
                <c:pt idx="0">
                  <c:v>1.1419000000000001</c:v>
                </c:pt>
                <c:pt idx="1">
                  <c:v>1.5380499999999997</c:v>
                </c:pt>
              </c:numCache>
            </c:numRef>
          </c:val>
          <c:smooth val="0"/>
          <c:extLst>
            <c:ext xmlns:c16="http://schemas.microsoft.com/office/drawing/2014/chart" uri="{C3380CC4-5D6E-409C-BE32-E72D297353CC}">
              <c16:uniqueId val="{00000000-9647-674B-82B9-F84409805F31}"/>
            </c:ext>
          </c:extLst>
        </c:ser>
        <c:ser>
          <c:idx val="1"/>
          <c:order val="1"/>
          <c:tx>
            <c:strRef>
              <c:f>'All Data'!$K$65</c:f>
              <c:strCache>
                <c:ptCount val="1"/>
                <c:pt idx="0">
                  <c:v>UNTXPD</c:v>
                </c:pt>
              </c:strCache>
            </c:strRef>
          </c:tx>
          <c:spPr>
            <a:ln w="63500" cap="rnd">
              <a:solidFill>
                <a:schemeClr val="bg2">
                  <a:lumMod val="75000"/>
                </a:schemeClr>
              </a:solidFill>
              <a:round/>
            </a:ln>
            <a:effectLst/>
          </c:spPr>
          <c:marker>
            <c:symbol val="none"/>
          </c:marker>
          <c:cat>
            <c:multiLvlStrRef>
              <c:f>('All Data'!$S$62:$S$63,'All Data'!$BG$62:$BG$63)</c:f>
              <c:multiLvlStrCache>
                <c:ptCount val="2"/>
                <c:lvl>
                  <c:pt idx="0">
                    <c:v>Verbs/Utt</c:v>
                  </c:pt>
                  <c:pt idx="1">
                    <c:v>Verbs/Utt</c:v>
                  </c:pt>
                </c:lvl>
                <c:lvl>
                  <c:pt idx="0">
                    <c:v>Pre-LSVT</c:v>
                  </c:pt>
                  <c:pt idx="1">
                    <c:v>Post-LSVT</c:v>
                  </c:pt>
                </c:lvl>
              </c:multiLvlStrCache>
            </c:multiLvlStrRef>
          </c:cat>
          <c:val>
            <c:numRef>
              <c:f>('All Data'!$S$65,'All Data'!$BG$65)</c:f>
              <c:numCache>
                <c:formatCode>General</c:formatCode>
                <c:ptCount val="2"/>
                <c:pt idx="0">
                  <c:v>1.5201499999999999</c:v>
                </c:pt>
                <c:pt idx="1">
                  <c:v>1.4582999999999999</c:v>
                </c:pt>
              </c:numCache>
            </c:numRef>
          </c:val>
          <c:smooth val="0"/>
          <c:extLst>
            <c:ext xmlns:c16="http://schemas.microsoft.com/office/drawing/2014/chart" uri="{C3380CC4-5D6E-409C-BE32-E72D297353CC}">
              <c16:uniqueId val="{00000001-9647-674B-82B9-F84409805F31}"/>
            </c:ext>
          </c:extLst>
        </c:ser>
        <c:ser>
          <c:idx val="2"/>
          <c:order val="2"/>
          <c:tx>
            <c:strRef>
              <c:f>'All Data'!$K$66</c:f>
              <c:strCache>
                <c:ptCount val="1"/>
                <c:pt idx="0">
                  <c:v>Controls</c:v>
                </c:pt>
              </c:strCache>
            </c:strRef>
          </c:tx>
          <c:spPr>
            <a:ln w="63500" cap="rnd">
              <a:solidFill>
                <a:schemeClr val="bg1">
                  <a:lumMod val="65000"/>
                </a:schemeClr>
              </a:solidFill>
              <a:round/>
            </a:ln>
            <a:effectLst/>
          </c:spPr>
          <c:marker>
            <c:symbol val="none"/>
          </c:marker>
          <c:cat>
            <c:multiLvlStrRef>
              <c:f>('All Data'!$S$62:$S$63,'All Data'!$BG$62:$BG$63)</c:f>
              <c:multiLvlStrCache>
                <c:ptCount val="2"/>
                <c:lvl>
                  <c:pt idx="0">
                    <c:v>Verbs/Utt</c:v>
                  </c:pt>
                  <c:pt idx="1">
                    <c:v>Verbs/Utt</c:v>
                  </c:pt>
                </c:lvl>
                <c:lvl>
                  <c:pt idx="0">
                    <c:v>Pre-LSVT</c:v>
                  </c:pt>
                  <c:pt idx="1">
                    <c:v>Post-LSVT</c:v>
                  </c:pt>
                </c:lvl>
              </c:multiLvlStrCache>
            </c:multiLvlStrRef>
          </c:cat>
          <c:val>
            <c:numRef>
              <c:f>('All Data'!$S$66,'All Data'!$BG$66)</c:f>
              <c:numCache>
                <c:formatCode>General</c:formatCode>
                <c:ptCount val="2"/>
                <c:pt idx="0">
                  <c:v>1.3222500000000001</c:v>
                </c:pt>
                <c:pt idx="1">
                  <c:v>1.3096999999999999</c:v>
                </c:pt>
              </c:numCache>
            </c:numRef>
          </c:val>
          <c:smooth val="0"/>
          <c:extLst>
            <c:ext xmlns:c16="http://schemas.microsoft.com/office/drawing/2014/chart" uri="{C3380CC4-5D6E-409C-BE32-E72D297353CC}">
              <c16:uniqueId val="{00000002-9647-674B-82B9-F84409805F31}"/>
            </c:ext>
          </c:extLst>
        </c:ser>
        <c:dLbls>
          <c:showLegendKey val="0"/>
          <c:showVal val="0"/>
          <c:showCatName val="0"/>
          <c:showSerName val="0"/>
          <c:showPercent val="0"/>
          <c:showBubbleSize val="0"/>
        </c:dLbls>
        <c:smooth val="0"/>
        <c:axId val="895773968"/>
        <c:axId val="1031421904"/>
      </c:lineChart>
      <c:catAx>
        <c:axId val="8957739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800" b="1" i="0" u="none" strike="noStrike" kern="1200" baseline="0">
                <a:solidFill>
                  <a:schemeClr val="tx1"/>
                </a:solidFill>
                <a:latin typeface="+mn-lt"/>
                <a:ea typeface="+mn-ea"/>
                <a:cs typeface="+mn-cs"/>
              </a:defRPr>
            </a:pPr>
            <a:endParaRPr lang="en-US"/>
          </a:p>
        </c:txPr>
        <c:crossAx val="1031421904"/>
        <c:crosses val="autoZero"/>
        <c:auto val="1"/>
        <c:lblAlgn val="ctr"/>
        <c:lblOffset val="100"/>
        <c:noMultiLvlLbl val="0"/>
      </c:catAx>
      <c:valAx>
        <c:axId val="1031421904"/>
        <c:scaling>
          <c:orientation val="minMax"/>
          <c:min val="1"/>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800" b="1" i="0" u="none" strike="noStrike" kern="1200" baseline="0">
                <a:solidFill>
                  <a:schemeClr val="tx1"/>
                </a:solidFill>
                <a:latin typeface="+mn-lt"/>
                <a:ea typeface="+mn-ea"/>
                <a:cs typeface="+mn-cs"/>
              </a:defRPr>
            </a:pPr>
            <a:endParaRPr lang="en-US"/>
          </a:p>
        </c:txPr>
        <c:crossAx val="895773968"/>
        <c:crosses val="autoZero"/>
        <c:crossBetween val="between"/>
        <c:majorUnit val="0.30000000000000004"/>
      </c:valAx>
      <c:spPr>
        <a:noFill/>
        <a:ln>
          <a:noFill/>
        </a:ln>
        <a:effectLst/>
      </c:spPr>
    </c:plotArea>
    <c:legend>
      <c:legendPos val="b"/>
      <c:overlay val="0"/>
      <c:spPr>
        <a:noFill/>
        <a:ln>
          <a:noFill/>
        </a:ln>
        <a:effectLst/>
      </c:spPr>
      <c:txPr>
        <a:bodyPr rot="0" spcFirstLastPara="1" vertOverflow="ellipsis" vert="horz" wrap="square" anchor="ctr" anchorCtr="1"/>
        <a:lstStyle/>
        <a:p>
          <a:pPr>
            <a:defRPr sz="2800" b="1" i="0" u="none" strike="noStrike" kern="1200" baseline="0">
              <a:solidFill>
                <a:schemeClr val="tx1"/>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a:noFill/>
    </a:ln>
    <a:effectLst/>
  </c:spPr>
  <c:txPr>
    <a:bodyPr/>
    <a:lstStyle/>
    <a:p>
      <a:pPr>
        <a:defRPr sz="2800" b="1">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4/22/19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4/22/19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302" rtl="0" eaLnBrk="1" latinLnBrk="0" hangingPunct="1">
      <a:defRPr sz="1200" kern="1200">
        <a:solidFill>
          <a:schemeClr val="tx1"/>
        </a:solidFill>
        <a:latin typeface="+mn-lt"/>
        <a:ea typeface="+mn-ea"/>
        <a:cs typeface="+mn-cs"/>
      </a:defRPr>
    </a:lvl1pPr>
    <a:lvl2pPr marL="457151" algn="l" defTabSz="914302" rtl="0" eaLnBrk="1" latinLnBrk="0" hangingPunct="1">
      <a:defRPr sz="1200" kern="1200">
        <a:solidFill>
          <a:schemeClr val="tx1"/>
        </a:solidFill>
        <a:latin typeface="+mn-lt"/>
        <a:ea typeface="+mn-ea"/>
        <a:cs typeface="+mn-cs"/>
      </a:defRPr>
    </a:lvl2pPr>
    <a:lvl3pPr marL="914302" algn="l" defTabSz="914302" rtl="0" eaLnBrk="1" latinLnBrk="0" hangingPunct="1">
      <a:defRPr sz="1200" kern="1200">
        <a:solidFill>
          <a:schemeClr val="tx1"/>
        </a:solidFill>
        <a:latin typeface="+mn-lt"/>
        <a:ea typeface="+mn-ea"/>
        <a:cs typeface="+mn-cs"/>
      </a:defRPr>
    </a:lvl3pPr>
    <a:lvl4pPr marL="1371453" algn="l" defTabSz="914302" rtl="0" eaLnBrk="1" latinLnBrk="0" hangingPunct="1">
      <a:defRPr sz="1200" kern="1200">
        <a:solidFill>
          <a:schemeClr val="tx1"/>
        </a:solidFill>
        <a:latin typeface="+mn-lt"/>
        <a:ea typeface="+mn-ea"/>
        <a:cs typeface="+mn-cs"/>
      </a:defRPr>
    </a:lvl4pPr>
    <a:lvl5pPr marL="1828604" algn="l" defTabSz="914302" rtl="0" eaLnBrk="1" latinLnBrk="0" hangingPunct="1">
      <a:defRPr sz="1200" kern="1200">
        <a:solidFill>
          <a:schemeClr val="tx1"/>
        </a:solidFill>
        <a:latin typeface="+mn-lt"/>
        <a:ea typeface="+mn-ea"/>
        <a:cs typeface="+mn-cs"/>
      </a:defRPr>
    </a:lvl5pPr>
    <a:lvl6pPr marL="2285756" algn="l" defTabSz="914302" rtl="0" eaLnBrk="1" latinLnBrk="0" hangingPunct="1">
      <a:defRPr sz="1200" kern="1200">
        <a:solidFill>
          <a:schemeClr val="tx1"/>
        </a:solidFill>
        <a:latin typeface="+mn-lt"/>
        <a:ea typeface="+mn-ea"/>
        <a:cs typeface="+mn-cs"/>
      </a:defRPr>
    </a:lvl6pPr>
    <a:lvl7pPr marL="2742906" algn="l" defTabSz="914302" rtl="0" eaLnBrk="1" latinLnBrk="0" hangingPunct="1">
      <a:defRPr sz="1200" kern="1200">
        <a:solidFill>
          <a:schemeClr val="tx1"/>
        </a:solidFill>
        <a:latin typeface="+mn-lt"/>
        <a:ea typeface="+mn-ea"/>
        <a:cs typeface="+mn-cs"/>
      </a:defRPr>
    </a:lvl7pPr>
    <a:lvl8pPr marL="3200057" algn="l" defTabSz="914302" rtl="0" eaLnBrk="1" latinLnBrk="0" hangingPunct="1">
      <a:defRPr sz="1200" kern="1200">
        <a:solidFill>
          <a:schemeClr val="tx1"/>
        </a:solidFill>
        <a:latin typeface="+mn-lt"/>
        <a:ea typeface="+mn-ea"/>
        <a:cs typeface="+mn-cs"/>
      </a:defRPr>
    </a:lvl8pPr>
    <a:lvl9pPr marL="3657208" algn="l" defTabSz="91430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4292907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45" name="Rectangle 44"/>
          <p:cNvSpPr/>
          <p:nvPr/>
        </p:nvSpPr>
        <p:spPr>
          <a:xfrm>
            <a:off x="685800" y="14798040"/>
            <a:ext cx="457200" cy="9144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47" name="Rectangle 46"/>
          <p:cNvSpPr/>
          <p:nvPr/>
        </p:nvSpPr>
        <p:spPr>
          <a:xfrm>
            <a:off x="685800" y="23301960"/>
            <a:ext cx="457200" cy="9144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58" name="Rectangle 101"/>
          <p:cNvSpPr>
            <a:spLocks noChangeArrowheads="1"/>
          </p:cNvSpPr>
          <p:nvPr userDrawn="1"/>
        </p:nvSpPr>
        <p:spPr bwMode="auto">
          <a:xfrm>
            <a:off x="1" y="32004000"/>
            <a:ext cx="43891200" cy="914400"/>
          </a:xfrm>
          <a:prstGeom prst="rect">
            <a:avLst/>
          </a:prstGeom>
          <a:solidFill>
            <a:schemeClr val="accent2">
              <a:lumMod val="60000"/>
              <a:lumOff val="40000"/>
            </a:schemeClr>
          </a:solidFill>
          <a:ln>
            <a:noFill/>
          </a:ln>
          <a:effectLst/>
        </p:spPr>
        <p:txBody>
          <a:bodyPr wrap="none" lIns="91430" tIns="45716" rIns="91430" bIns="45716" anchor="ctr"/>
          <a:lstStyle/>
          <a:p>
            <a:r>
              <a:rPr lang="en-US" dirty="0"/>
              <a:t>`</a:t>
            </a:r>
          </a:p>
        </p:txBody>
      </p:sp>
      <p:sp>
        <p:nvSpPr>
          <p:cNvPr id="59" name="Line 112"/>
          <p:cNvSpPr>
            <a:spLocks noChangeShapeType="1"/>
          </p:cNvSpPr>
          <p:nvPr userDrawn="1"/>
        </p:nvSpPr>
        <p:spPr bwMode="white">
          <a:xfrm>
            <a:off x="0" y="32004000"/>
            <a:ext cx="43891200" cy="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a:p>
        </p:txBody>
      </p:sp>
      <p:sp>
        <p:nvSpPr>
          <p:cNvPr id="43" name="Rectangle 42"/>
          <p:cNvSpPr/>
          <p:nvPr userDrawn="1"/>
        </p:nvSpPr>
        <p:spPr bwMode="white">
          <a:xfrm>
            <a:off x="29591222"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42" name="Rectangle 41"/>
          <p:cNvSpPr/>
          <p:nvPr userDrawn="1"/>
        </p:nvSpPr>
        <p:spPr bwMode="white">
          <a:xfrm>
            <a:off x="15363158"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41" name="Rectangle 40"/>
          <p:cNvSpPr/>
          <p:nvPr userDrawn="1"/>
        </p:nvSpPr>
        <p:spPr bwMode="white">
          <a:xfrm>
            <a:off x="1116805"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39" name="Rectangle 38"/>
          <p:cNvSpPr/>
          <p:nvPr/>
        </p:nvSpPr>
        <p:spPr>
          <a:xfrm>
            <a:off x="685800" y="6172200"/>
            <a:ext cx="457200" cy="9144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33" name="Rectangle 101"/>
          <p:cNvSpPr>
            <a:spLocks noChangeArrowheads="1"/>
          </p:cNvSpPr>
          <p:nvPr userDrawn="1"/>
        </p:nvSpPr>
        <p:spPr bwMode="auto">
          <a:xfrm>
            <a:off x="1143001" y="3886200"/>
            <a:ext cx="42748200" cy="1600200"/>
          </a:xfrm>
          <a:prstGeom prst="rect">
            <a:avLst/>
          </a:prstGeom>
          <a:solidFill>
            <a:schemeClr val="accent2">
              <a:lumMod val="20000"/>
              <a:lumOff val="80000"/>
            </a:schemeClr>
          </a:solidFill>
          <a:ln>
            <a:noFill/>
          </a:ln>
          <a:effectLst/>
        </p:spPr>
        <p:txBody>
          <a:bodyPr wrap="none" lIns="91430" tIns="45716" rIns="91430" bIns="45716" anchor="ctr"/>
          <a:lstStyle/>
          <a:p>
            <a:endParaRPr lang="en-US"/>
          </a:p>
        </p:txBody>
      </p:sp>
      <p:sp>
        <p:nvSpPr>
          <p:cNvPr id="6" name="Title 5"/>
          <p:cNvSpPr>
            <a:spLocks noGrp="1"/>
          </p:cNvSpPr>
          <p:nvPr userDrawn="1">
            <p:ph type="title"/>
          </p:nvPr>
        </p:nvSpPr>
        <p:spPr/>
        <p:txBody>
          <a:bodyPr/>
          <a:lstStyle/>
          <a:p>
            <a:r>
              <a:rPr lang="en-US"/>
              <a:t>Click to edit Master title style</a:t>
            </a:r>
          </a:p>
        </p:txBody>
      </p:sp>
      <p:sp>
        <p:nvSpPr>
          <p:cNvPr id="31" name="Text Placeholder 6"/>
          <p:cNvSpPr>
            <a:spLocks noGrp="1"/>
          </p:cNvSpPr>
          <p:nvPr userDrawn="1">
            <p:ph type="body" sz="quarter" idx="36"/>
          </p:nvPr>
        </p:nvSpPr>
        <p:spPr bwMode="auto">
          <a:xfrm>
            <a:off x="2209800" y="4083469"/>
            <a:ext cx="35661600" cy="1276992"/>
          </a:xfrm>
        </p:spPr>
        <p:txBody>
          <a:bodyPr anchor="ctr">
            <a:noAutofit/>
          </a:bodyPr>
          <a:lstStyle>
            <a:lvl1pPr marL="0" indent="0">
              <a:spcBef>
                <a:spcPts val="0"/>
              </a:spcBef>
              <a:buNone/>
              <a:defRPr sz="2400">
                <a:solidFill>
                  <a:schemeClr val="tx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Edit Master text styles</a:t>
            </a:r>
          </a:p>
        </p:txBody>
      </p:sp>
      <p:sp>
        <p:nvSpPr>
          <p:cNvPr id="7" name="Text Placeholder 6"/>
          <p:cNvSpPr>
            <a:spLocks noGrp="1"/>
          </p:cNvSpPr>
          <p:nvPr userDrawn="1">
            <p:ph type="body" sz="quarter" idx="13" hasCustomPrompt="1"/>
          </p:nvPr>
        </p:nvSpPr>
        <p:spPr>
          <a:xfrm>
            <a:off x="1170432" y="6172200"/>
            <a:ext cx="13044367" cy="914400"/>
          </a:xfrm>
          <a:prstGeom prst="rect">
            <a:avLst/>
          </a:prstGeom>
          <a:solidFill>
            <a:schemeClr val="tx2"/>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19" name="Content Placeholder 17"/>
          <p:cNvSpPr>
            <a:spLocks noGrp="1"/>
          </p:cNvSpPr>
          <p:nvPr userDrawn="1">
            <p:ph sz="quarter" idx="24" hasCustomPrompt="1"/>
          </p:nvPr>
        </p:nvSpPr>
        <p:spPr>
          <a:xfrm>
            <a:off x="1174552" y="7086602"/>
            <a:ext cx="13048488" cy="6840825"/>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userDrawn="1">
            <p:ph type="body" sz="quarter" idx="17" hasCustomPrompt="1"/>
          </p:nvPr>
        </p:nvSpPr>
        <p:spPr>
          <a:xfrm>
            <a:off x="1170431" y="14798040"/>
            <a:ext cx="13048488" cy="914400"/>
          </a:xfrm>
          <a:prstGeom prst="rect">
            <a:avLst/>
          </a:prstGeom>
          <a:solidFill>
            <a:schemeClr val="accent5"/>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0" name="Content Placeholder 17"/>
          <p:cNvSpPr>
            <a:spLocks noGrp="1"/>
          </p:cNvSpPr>
          <p:nvPr userDrawn="1">
            <p:ph sz="quarter" idx="25" hasCustomPrompt="1"/>
          </p:nvPr>
        </p:nvSpPr>
        <p:spPr>
          <a:xfrm>
            <a:off x="1174552" y="15712439"/>
            <a:ext cx="13048488" cy="7440170"/>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userDrawn="1">
            <p:ph type="body" sz="quarter" idx="19" hasCustomPrompt="1"/>
          </p:nvPr>
        </p:nvSpPr>
        <p:spPr>
          <a:xfrm>
            <a:off x="1170431" y="23301960"/>
            <a:ext cx="13048488" cy="914400"/>
          </a:xfrm>
          <a:prstGeom prst="rect">
            <a:avLst/>
          </a:prstGeom>
          <a:solidFill>
            <a:schemeClr val="accent2">
              <a:lumMod val="75000"/>
            </a:schemeClr>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1" name="Content Placeholder 17"/>
          <p:cNvSpPr>
            <a:spLocks noGrp="1"/>
          </p:cNvSpPr>
          <p:nvPr userDrawn="1">
            <p:ph sz="quarter" idx="26" hasCustomPrompt="1"/>
          </p:nvPr>
        </p:nvSpPr>
        <p:spPr>
          <a:xfrm>
            <a:off x="1174552" y="24216362"/>
            <a:ext cx="13048488" cy="7263385"/>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userDrawn="1">
            <p:ph type="body" sz="quarter" idx="21" hasCustomPrompt="1"/>
          </p:nvPr>
        </p:nvSpPr>
        <p:spPr>
          <a:xfrm>
            <a:off x="15416784" y="6172200"/>
            <a:ext cx="13048488" cy="914400"/>
          </a:xfrm>
          <a:prstGeom prst="rect">
            <a:avLst/>
          </a:prstGeom>
          <a:solidFill>
            <a:schemeClr val="accent2"/>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2" name="Content Placeholder 17"/>
          <p:cNvSpPr>
            <a:spLocks noGrp="1"/>
          </p:cNvSpPr>
          <p:nvPr userDrawn="1">
            <p:ph sz="quarter" idx="27" hasCustomPrompt="1"/>
          </p:nvPr>
        </p:nvSpPr>
        <p:spPr>
          <a:xfrm>
            <a:off x="15416784" y="7086601"/>
            <a:ext cx="13048488" cy="4926126"/>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userDrawn="1">
            <p:ph sz="quarter" idx="23" hasCustomPrompt="1"/>
          </p:nvPr>
        </p:nvSpPr>
        <p:spPr>
          <a:xfrm>
            <a:off x="15416784" y="12456478"/>
            <a:ext cx="13048488" cy="6172200"/>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57" name="Content Placeholder 17"/>
          <p:cNvSpPr>
            <a:spLocks noGrp="1"/>
          </p:cNvSpPr>
          <p:nvPr>
            <p:ph sz="quarter" idx="37" hasCustomPrompt="1"/>
          </p:nvPr>
        </p:nvSpPr>
        <p:spPr>
          <a:xfrm>
            <a:off x="15416784" y="19072430"/>
            <a:ext cx="13048488" cy="3918814"/>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4" name="Text Placeholder 6"/>
          <p:cNvSpPr>
            <a:spLocks noGrp="1"/>
          </p:cNvSpPr>
          <p:nvPr userDrawn="1">
            <p:ph type="body" sz="quarter" idx="29" hasCustomPrompt="1"/>
          </p:nvPr>
        </p:nvSpPr>
        <p:spPr>
          <a:xfrm>
            <a:off x="15416784" y="23301960"/>
            <a:ext cx="13048488" cy="914400"/>
          </a:xfrm>
          <a:prstGeom prst="rect">
            <a:avLst/>
          </a:prstGeom>
          <a:solidFill>
            <a:schemeClr val="accent1"/>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5" name="Content Placeholder 17"/>
          <p:cNvSpPr>
            <a:spLocks noGrp="1"/>
          </p:cNvSpPr>
          <p:nvPr userDrawn="1">
            <p:ph sz="quarter" idx="30" hasCustomPrompt="1"/>
          </p:nvPr>
        </p:nvSpPr>
        <p:spPr>
          <a:xfrm>
            <a:off x="15416784" y="24216361"/>
            <a:ext cx="13048488" cy="7260336"/>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userDrawn="1">
            <p:ph type="body" sz="quarter" idx="31" hasCustomPrompt="1"/>
          </p:nvPr>
        </p:nvSpPr>
        <p:spPr>
          <a:xfrm>
            <a:off x="29644848" y="6172200"/>
            <a:ext cx="13048488" cy="914400"/>
          </a:xfrm>
          <a:prstGeom prst="rect">
            <a:avLst/>
          </a:prstGeom>
          <a:solidFill>
            <a:schemeClr val="accent1"/>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27" name="Content Placeholder 17"/>
          <p:cNvSpPr>
            <a:spLocks noGrp="1"/>
          </p:cNvSpPr>
          <p:nvPr userDrawn="1">
            <p:ph sz="quarter" idx="32" hasCustomPrompt="1"/>
          </p:nvPr>
        </p:nvSpPr>
        <p:spPr>
          <a:xfrm>
            <a:off x="29644848" y="7086600"/>
            <a:ext cx="13048488" cy="7315200"/>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userDrawn="1">
            <p:ph sz="quarter" idx="33" hasCustomPrompt="1"/>
          </p:nvPr>
        </p:nvSpPr>
        <p:spPr>
          <a:xfrm>
            <a:off x="29644848" y="15251886"/>
            <a:ext cx="13048488" cy="7315200"/>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userDrawn="1">
            <p:ph type="body" sz="quarter" idx="34" hasCustomPrompt="1"/>
          </p:nvPr>
        </p:nvSpPr>
        <p:spPr>
          <a:xfrm>
            <a:off x="29644848" y="23301960"/>
            <a:ext cx="13048488" cy="914400"/>
          </a:xfrm>
          <a:prstGeom prst="rect">
            <a:avLst/>
          </a:prstGeom>
          <a:solidFill>
            <a:schemeClr val="accent3"/>
          </a:solidFill>
        </p:spPr>
        <p:txBody>
          <a:bodyPr lIns="365721" anchor="ctr">
            <a:noAutofit/>
          </a:bodyPr>
          <a:lstStyle>
            <a:lvl1pPr marL="0" indent="0">
              <a:spcBef>
                <a:spcPts val="0"/>
              </a:spcBef>
              <a:buNone/>
              <a:defRPr sz="5900" cap="none" baseline="0">
                <a:solidFill>
                  <a:schemeClr val="bg1"/>
                </a:solidFill>
                <a:latin typeface="+mj-lt"/>
              </a:defRPr>
            </a:lvl1pPr>
            <a:lvl2pPr marL="0" indent="0">
              <a:spcBef>
                <a:spcPts val="0"/>
              </a:spcBef>
              <a:buNone/>
              <a:defRPr sz="5900" cap="all" baseline="0">
                <a:solidFill>
                  <a:schemeClr val="bg1"/>
                </a:solidFill>
                <a:latin typeface="+mj-lt"/>
              </a:defRPr>
            </a:lvl2pPr>
            <a:lvl3pPr marL="0" indent="0">
              <a:spcBef>
                <a:spcPts val="0"/>
              </a:spcBef>
              <a:buNone/>
              <a:defRPr sz="5900" cap="all" baseline="0">
                <a:solidFill>
                  <a:schemeClr val="bg1"/>
                </a:solidFill>
                <a:latin typeface="+mj-lt"/>
              </a:defRPr>
            </a:lvl3pPr>
            <a:lvl4pPr marL="0" indent="0">
              <a:spcBef>
                <a:spcPts val="0"/>
              </a:spcBef>
              <a:buNone/>
              <a:defRPr sz="5900" cap="all" baseline="0">
                <a:solidFill>
                  <a:schemeClr val="bg1"/>
                </a:solidFill>
                <a:latin typeface="+mj-lt"/>
              </a:defRPr>
            </a:lvl4pPr>
            <a:lvl5pPr marL="0" indent="0">
              <a:spcBef>
                <a:spcPts val="0"/>
              </a:spcBef>
              <a:buNone/>
              <a:defRPr sz="5900" cap="all" baseline="0">
                <a:solidFill>
                  <a:schemeClr val="bg1"/>
                </a:solidFill>
                <a:latin typeface="+mj-lt"/>
              </a:defRPr>
            </a:lvl5pPr>
            <a:lvl6pPr marL="0" indent="0">
              <a:spcBef>
                <a:spcPts val="0"/>
              </a:spcBef>
              <a:buNone/>
              <a:defRPr sz="5900" cap="all" baseline="0">
                <a:solidFill>
                  <a:schemeClr val="bg1"/>
                </a:solidFill>
                <a:latin typeface="+mj-lt"/>
              </a:defRPr>
            </a:lvl6pPr>
            <a:lvl7pPr marL="0" indent="0">
              <a:spcBef>
                <a:spcPts val="0"/>
              </a:spcBef>
              <a:buNone/>
              <a:defRPr sz="5900" cap="all" baseline="0">
                <a:solidFill>
                  <a:schemeClr val="bg1"/>
                </a:solidFill>
                <a:latin typeface="+mj-lt"/>
              </a:defRPr>
            </a:lvl7pPr>
            <a:lvl8pPr marL="0" indent="0">
              <a:spcBef>
                <a:spcPts val="0"/>
              </a:spcBef>
              <a:buNone/>
              <a:defRPr sz="5900" cap="all" baseline="0">
                <a:solidFill>
                  <a:schemeClr val="bg1"/>
                </a:solidFill>
                <a:latin typeface="+mj-lt"/>
              </a:defRPr>
            </a:lvl8pPr>
            <a:lvl9pPr marL="0" indent="0">
              <a:spcBef>
                <a:spcPts val="0"/>
              </a:spcBef>
              <a:buNone/>
              <a:defRPr sz="5900" cap="all" baseline="0">
                <a:solidFill>
                  <a:schemeClr val="bg1"/>
                </a:solidFill>
                <a:latin typeface="+mj-lt"/>
              </a:defRPr>
            </a:lvl9pPr>
          </a:lstStyle>
          <a:p>
            <a:pPr lvl="0"/>
            <a:r>
              <a:rPr lang="en-US" dirty="0"/>
              <a:t>Heading</a:t>
            </a:r>
          </a:p>
        </p:txBody>
      </p:sp>
      <p:sp>
        <p:nvSpPr>
          <p:cNvPr id="30" name="Content Placeholder 17"/>
          <p:cNvSpPr>
            <a:spLocks noGrp="1"/>
          </p:cNvSpPr>
          <p:nvPr userDrawn="1">
            <p:ph sz="quarter" idx="35" hasCustomPrompt="1"/>
          </p:nvPr>
        </p:nvSpPr>
        <p:spPr>
          <a:xfrm>
            <a:off x="29644848" y="24216361"/>
            <a:ext cx="13048488" cy="7260336"/>
          </a:xfrm>
        </p:spPr>
        <p:txBody>
          <a:bodyPr lIns="365721" tIns="18286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2" name="Instructions"/>
          <p:cNvSpPr/>
          <p:nvPr userDrawn="1"/>
        </p:nvSpPr>
        <p:spPr>
          <a:xfrm>
            <a:off x="44302681" y="-1"/>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291" tIns="45716" rIns="274291" bIns="45716"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59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7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a:solidFill>
                  <a:prstClr val="white">
                    <a:lumMod val="50000"/>
                  </a:prstClr>
                </a:solidFill>
                <a:latin typeface="Calibri Light" panose="020F0302020204030204" pitchFamily="34" charset="0"/>
                <a:cs typeface="Calibri" panose="020F0502020204030204" pitchFamily="34" charset="0"/>
              </a:rPr>
              <a:t>right-</a:t>
            </a:r>
            <a:r>
              <a:rPr sz="6600" dirty="0">
                <a:solidFill>
                  <a:prstClr val="white">
                    <a:lumMod val="50000"/>
                  </a:prstClr>
                </a:solidFill>
                <a:latin typeface="Calibri Light" panose="020F0302020204030204" pitchFamily="34" charset="0"/>
                <a:cs typeface="Calibri" panose="020F0502020204030204" pitchFamily="34" charset="0"/>
              </a:rPr>
              <a:t>click a picture</a:t>
            </a:r>
            <a:r>
              <a:rPr lang="en-US" sz="6600" dirty="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a:solidFill>
                  <a:prstClr val="white">
                    <a:lumMod val="50000"/>
                  </a:prstClr>
                </a:solidFill>
                <a:latin typeface="Calibri Light" panose="020F0302020204030204" pitchFamily="34" charset="0"/>
                <a:cs typeface="Calibri" panose="020F0502020204030204" pitchFamily="34" charset="0"/>
              </a:rPr>
              <a:t>esize</a:t>
            </a:r>
            <a:r>
              <a:rPr lang="en-US" sz="6600" baseline="0" dirty="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
        <p:nvSpPr>
          <p:cNvPr id="40" name="Line 115"/>
          <p:cNvSpPr>
            <a:spLocks noChangeShapeType="1"/>
          </p:cNvSpPr>
          <p:nvPr/>
        </p:nvSpPr>
        <p:spPr bwMode="white">
          <a:xfrm>
            <a:off x="114300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a:p>
        </p:txBody>
      </p:sp>
      <p:sp>
        <p:nvSpPr>
          <p:cNvPr id="48" name="Line 115"/>
          <p:cNvSpPr>
            <a:spLocks noChangeShapeType="1"/>
          </p:cNvSpPr>
          <p:nvPr/>
        </p:nvSpPr>
        <p:spPr bwMode="white">
          <a:xfrm>
            <a:off x="1143000" y="2330196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a:p>
        </p:txBody>
      </p:sp>
      <p:sp>
        <p:nvSpPr>
          <p:cNvPr id="49" name="Rectangle 48"/>
          <p:cNvSpPr/>
          <p:nvPr userDrawn="1"/>
        </p:nvSpPr>
        <p:spPr>
          <a:xfrm>
            <a:off x="14927686" y="6172200"/>
            <a:ext cx="457200" cy="9144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50" name="Line 115"/>
          <p:cNvSpPr>
            <a:spLocks noChangeShapeType="1"/>
          </p:cNvSpPr>
          <p:nvPr userDrawn="1"/>
        </p:nvSpPr>
        <p:spPr bwMode="white">
          <a:xfrm>
            <a:off x="15387316"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a:p>
        </p:txBody>
      </p:sp>
      <p:sp>
        <p:nvSpPr>
          <p:cNvPr id="51" name="Rectangle 50"/>
          <p:cNvSpPr/>
          <p:nvPr userDrawn="1"/>
        </p:nvSpPr>
        <p:spPr>
          <a:xfrm>
            <a:off x="29138880" y="6172200"/>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52" name="Line 115"/>
          <p:cNvSpPr>
            <a:spLocks noChangeShapeType="1"/>
          </p:cNvSpPr>
          <p:nvPr userDrawn="1"/>
        </p:nvSpPr>
        <p:spPr bwMode="white">
          <a:xfrm>
            <a:off x="2959608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a:p>
        </p:txBody>
      </p:sp>
      <p:sp>
        <p:nvSpPr>
          <p:cNvPr id="53" name="Rectangle 52"/>
          <p:cNvSpPr/>
          <p:nvPr userDrawn="1"/>
        </p:nvSpPr>
        <p:spPr>
          <a:xfrm>
            <a:off x="29141928" y="23298912"/>
            <a:ext cx="457200" cy="9144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54" name="Line 115"/>
          <p:cNvSpPr>
            <a:spLocks noChangeShapeType="1"/>
          </p:cNvSpPr>
          <p:nvPr userDrawn="1"/>
        </p:nvSpPr>
        <p:spPr bwMode="white">
          <a:xfrm>
            <a:off x="29596080"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a:p>
        </p:txBody>
      </p:sp>
      <p:sp>
        <p:nvSpPr>
          <p:cNvPr id="55" name="Rectangle 54"/>
          <p:cNvSpPr/>
          <p:nvPr userDrawn="1"/>
        </p:nvSpPr>
        <p:spPr>
          <a:xfrm>
            <a:off x="14932152" y="23298912"/>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dirty="0"/>
          </a:p>
        </p:txBody>
      </p:sp>
      <p:sp>
        <p:nvSpPr>
          <p:cNvPr id="56" name="Line 115"/>
          <p:cNvSpPr>
            <a:spLocks noChangeShapeType="1"/>
          </p:cNvSpPr>
          <p:nvPr userDrawn="1"/>
        </p:nvSpPr>
        <p:spPr bwMode="white">
          <a:xfrm>
            <a:off x="15389352"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a:p>
        </p:txBody>
      </p:sp>
      <p:sp>
        <p:nvSpPr>
          <p:cNvPr id="3" name="Date Placeholder 2"/>
          <p:cNvSpPr>
            <a:spLocks noGrp="1"/>
          </p:cNvSpPr>
          <p:nvPr userDrawn="1">
            <p:ph type="dt" sz="half" idx="10"/>
          </p:nvPr>
        </p:nvSpPr>
        <p:spPr/>
        <p:txBody>
          <a:bodyPr/>
          <a:lstStyle/>
          <a:p>
            <a:fld id="{ECAA57DF-1C19-4726-AB84-014692BAD8F5}" type="datetimeFigureOut">
              <a:rPr lang="en-US" smtClean="0"/>
              <a:t>4/22/19</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91B4C631-C489-4C11-812F-2172FBEAE82B}" type="slidenum">
              <a:rPr lang="en-US" smtClean="0"/>
              <a:t>‹#›</a:t>
            </a:fld>
            <a:endParaRPr lang="en-US"/>
          </a:p>
        </p:txBody>
      </p:sp>
      <p:sp>
        <p:nvSpPr>
          <p:cNvPr id="46" name="Line 115"/>
          <p:cNvSpPr>
            <a:spLocks noChangeShapeType="1"/>
          </p:cNvSpPr>
          <p:nvPr/>
        </p:nvSpPr>
        <p:spPr bwMode="white">
          <a:xfrm>
            <a:off x="1143000" y="1479804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30" tIns="45716" rIns="91430" bIns="45716"/>
          <a:lstStyle/>
          <a:p>
            <a:endParaRPr lang="en-US"/>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Rectangle 104"/>
          <p:cNvSpPr>
            <a:spLocks noChangeArrowheads="1"/>
          </p:cNvSpPr>
          <p:nvPr userDrawn="1"/>
        </p:nvSpPr>
        <p:spPr bwMode="auto">
          <a:xfrm flipH="1">
            <a:off x="685800" y="0"/>
            <a:ext cx="457200" cy="3886200"/>
          </a:xfrm>
          <a:prstGeom prst="rect">
            <a:avLst/>
          </a:prstGeom>
          <a:solidFill>
            <a:schemeClr val="accent2"/>
          </a:solidFill>
          <a:ln>
            <a:noFill/>
          </a:ln>
          <a:effectLst/>
        </p:spPr>
        <p:txBody>
          <a:bodyPr wrap="none" lIns="91430" tIns="45716" rIns="91430" bIns="45716" anchor="ctr"/>
          <a:lstStyle/>
          <a:p>
            <a:endParaRPr lang="en-US"/>
          </a:p>
        </p:txBody>
      </p:sp>
      <p:sp>
        <p:nvSpPr>
          <p:cNvPr id="7" name="Rectangle 6"/>
          <p:cNvSpPr/>
          <p:nvPr userDrawn="1"/>
        </p:nvSpPr>
        <p:spPr bwMode="auto">
          <a:xfrm>
            <a:off x="1142999" y="0"/>
            <a:ext cx="42748200" cy="38862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0" tIns="45716" rIns="91430" bIns="45716" rtlCol="0" anchor="ctr"/>
          <a:lstStyle/>
          <a:p>
            <a:pPr algn="ctr"/>
            <a:endParaRPr lang="en-US"/>
          </a:p>
        </p:txBody>
      </p:sp>
      <p:sp>
        <p:nvSpPr>
          <p:cNvPr id="2" name="Title Placeholder 1"/>
          <p:cNvSpPr>
            <a:spLocks noGrp="1"/>
          </p:cNvSpPr>
          <p:nvPr>
            <p:ph type="title"/>
          </p:nvPr>
        </p:nvSpPr>
        <p:spPr bwMode="auto">
          <a:xfrm>
            <a:off x="2209800" y="1219261"/>
            <a:ext cx="35661600" cy="2514540"/>
          </a:xfrm>
          <a:prstGeom prst="rect">
            <a:avLst/>
          </a:prstGeom>
        </p:spPr>
        <p:txBody>
          <a:bodyPr vert="horz" lIns="91430" tIns="45716" rIns="91430" bIns="45716"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1"/>
            <a:ext cx="31089600" cy="23629622"/>
          </a:xfrm>
          <a:prstGeom prst="rect">
            <a:avLst/>
          </a:prstGeom>
        </p:spPr>
        <p:txBody>
          <a:bodyPr vert="horz" lIns="91430" tIns="45716" rIns="91430" bIns="45716"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30" tIns="45716" rIns="91430" bIns="45716" rtlCol="0" anchor="ctr"/>
          <a:lstStyle>
            <a:lvl1pPr algn="l">
              <a:defRPr sz="1600">
                <a:solidFill>
                  <a:schemeClr val="tx1">
                    <a:tint val="75000"/>
                  </a:schemeClr>
                </a:solidFill>
              </a:defRPr>
            </a:lvl1pPr>
          </a:lstStyle>
          <a:p>
            <a:fld id="{ECAA57DF-1C19-4726-AB84-014692BAD8F5}" type="datetimeFigureOut">
              <a:rPr lang="en-US" smtClean="0"/>
              <a:pPr/>
              <a:t>4/22/19</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30" tIns="45716" rIns="91430" bIns="45716"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30" tIns="45716" rIns="91430" bIns="45716"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grpSp>
        <p:nvGrpSpPr>
          <p:cNvPr id="8" name="Group 7"/>
          <p:cNvGrpSpPr/>
          <p:nvPr userDrawn="1"/>
        </p:nvGrpSpPr>
        <p:grpSpPr bwMode="white">
          <a:xfrm>
            <a:off x="1143000" y="0"/>
            <a:ext cx="42748200" cy="5513832"/>
            <a:chOff x="1143000" y="0"/>
            <a:chExt cx="42748200" cy="5513832"/>
          </a:xfrm>
        </p:grpSpPr>
        <p:sp>
          <p:nvSpPr>
            <p:cNvPr id="9" name="Line 112"/>
            <p:cNvSpPr>
              <a:spLocks noChangeShapeType="1"/>
            </p:cNvSpPr>
            <p:nvPr userDrawn="1"/>
          </p:nvSpPr>
          <p:spPr bwMode="white">
            <a:xfrm>
              <a:off x="1143000" y="3899217"/>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10" name="Line 115"/>
            <p:cNvSpPr>
              <a:spLocks noChangeShapeType="1"/>
            </p:cNvSpPr>
            <p:nvPr userDrawn="1"/>
          </p:nvSpPr>
          <p:spPr bwMode="white">
            <a:xfrm>
              <a:off x="1143000" y="0"/>
              <a:ext cx="0" cy="5513832"/>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11" name="Line 112"/>
            <p:cNvSpPr>
              <a:spLocks noChangeShapeType="1"/>
            </p:cNvSpPr>
            <p:nvPr userDrawn="1"/>
          </p:nvSpPr>
          <p:spPr bwMode="white">
            <a:xfrm>
              <a:off x="1143000" y="5486400"/>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8650" rtl="0" eaLnBrk="1" latinLnBrk="0" hangingPunct="1">
        <a:lnSpc>
          <a:spcPct val="90000"/>
        </a:lnSpc>
        <a:spcBef>
          <a:spcPct val="0"/>
        </a:spcBef>
        <a:buNone/>
        <a:defRPr sz="8000" b="1" kern="1200">
          <a:solidFill>
            <a:schemeClr val="tx2"/>
          </a:solidFill>
          <a:latin typeface="+mj-lt"/>
          <a:ea typeface="+mj-ea"/>
          <a:cs typeface="+mj-cs"/>
        </a:defRPr>
      </a:lvl1pPr>
    </p:titleStyle>
    <p:bodyStyle>
      <a:lvl1pPr marL="457151" indent="-457151" algn="l" defTabSz="438865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163" indent="-457151" algn="l" defTabSz="438865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163" indent="-457151" algn="l" defTabSz="438865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163" indent="-457151" algn="l" defTabSz="438865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163" indent="-457151" algn="l" defTabSz="438865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163" indent="-457151" algn="l" defTabSz="438865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163" indent="-457151" algn="l" defTabSz="438865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163" indent="-457151" algn="l" defTabSz="438865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163" indent="-457151" algn="l" defTabSz="438865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8650" rtl="0" eaLnBrk="1" latinLnBrk="0" hangingPunct="1">
        <a:defRPr sz="8600" kern="1200">
          <a:solidFill>
            <a:schemeClr val="tx1"/>
          </a:solidFill>
          <a:latin typeface="+mn-lt"/>
          <a:ea typeface="+mn-ea"/>
          <a:cs typeface="+mn-cs"/>
        </a:defRPr>
      </a:lvl1pPr>
      <a:lvl2pPr marL="2194324" algn="l" defTabSz="4388650" rtl="0" eaLnBrk="1" latinLnBrk="0" hangingPunct="1">
        <a:defRPr sz="8600" kern="1200">
          <a:solidFill>
            <a:schemeClr val="tx1"/>
          </a:solidFill>
          <a:latin typeface="+mn-lt"/>
          <a:ea typeface="+mn-ea"/>
          <a:cs typeface="+mn-cs"/>
        </a:defRPr>
      </a:lvl2pPr>
      <a:lvl3pPr marL="4388650" algn="l" defTabSz="4388650" rtl="0" eaLnBrk="1" latinLnBrk="0" hangingPunct="1">
        <a:defRPr sz="8600" kern="1200">
          <a:solidFill>
            <a:schemeClr val="tx1"/>
          </a:solidFill>
          <a:latin typeface="+mn-lt"/>
          <a:ea typeface="+mn-ea"/>
          <a:cs typeface="+mn-cs"/>
        </a:defRPr>
      </a:lvl3pPr>
      <a:lvl4pPr marL="6582974" algn="l" defTabSz="4388650" rtl="0" eaLnBrk="1" latinLnBrk="0" hangingPunct="1">
        <a:defRPr sz="8600" kern="1200">
          <a:solidFill>
            <a:schemeClr val="tx1"/>
          </a:solidFill>
          <a:latin typeface="+mn-lt"/>
          <a:ea typeface="+mn-ea"/>
          <a:cs typeface="+mn-cs"/>
        </a:defRPr>
      </a:lvl4pPr>
      <a:lvl5pPr marL="8777300" algn="l" defTabSz="4388650" rtl="0" eaLnBrk="1" latinLnBrk="0" hangingPunct="1">
        <a:defRPr sz="8600" kern="1200">
          <a:solidFill>
            <a:schemeClr val="tx1"/>
          </a:solidFill>
          <a:latin typeface="+mn-lt"/>
          <a:ea typeface="+mn-ea"/>
          <a:cs typeface="+mn-cs"/>
        </a:defRPr>
      </a:lvl5pPr>
      <a:lvl6pPr marL="10971625" algn="l" defTabSz="4388650" rtl="0" eaLnBrk="1" latinLnBrk="0" hangingPunct="1">
        <a:defRPr sz="8600" kern="1200">
          <a:solidFill>
            <a:schemeClr val="tx1"/>
          </a:solidFill>
          <a:latin typeface="+mn-lt"/>
          <a:ea typeface="+mn-ea"/>
          <a:cs typeface="+mn-cs"/>
        </a:defRPr>
      </a:lvl6pPr>
      <a:lvl7pPr marL="13165949" algn="l" defTabSz="4388650" rtl="0" eaLnBrk="1" latinLnBrk="0" hangingPunct="1">
        <a:defRPr sz="8600" kern="1200">
          <a:solidFill>
            <a:schemeClr val="tx1"/>
          </a:solidFill>
          <a:latin typeface="+mn-lt"/>
          <a:ea typeface="+mn-ea"/>
          <a:cs typeface="+mn-cs"/>
        </a:defRPr>
      </a:lvl7pPr>
      <a:lvl8pPr marL="15360275" algn="l" defTabSz="4388650" rtl="0" eaLnBrk="1" latinLnBrk="0" hangingPunct="1">
        <a:defRPr sz="8600" kern="1200">
          <a:solidFill>
            <a:schemeClr val="tx1"/>
          </a:solidFill>
          <a:latin typeface="+mn-lt"/>
          <a:ea typeface="+mn-ea"/>
          <a:cs typeface="+mn-cs"/>
        </a:defRPr>
      </a:lvl8pPr>
      <a:lvl9pPr marL="17554599" algn="l" defTabSz="4388650" rtl="0" eaLnBrk="1" latinLnBrk="0" hangingPunct="1">
        <a:defRPr sz="86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chart" Target="../charts/chart3.xml"/><Relationship Id="rId4" Type="http://schemas.openxmlformats.org/officeDocument/2006/relationships/image" Target="../media/image2.emf"/><Relationship Id="rId9"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74" name="Picture 73" descr="Logo" title="Sample Picture"/>
          <p:cNvPicPr>
            <a:picLocks noChangeAspect="1"/>
          </p:cNvPicPr>
          <p:nvPr/>
        </p:nvPicPr>
        <p:blipFill>
          <a:blip r:embed="rId3"/>
          <a:stretch>
            <a:fillRect/>
          </a:stretch>
        </p:blipFill>
        <p:spPr>
          <a:xfrm>
            <a:off x="39389888" y="1066801"/>
            <a:ext cx="3273032" cy="2136563"/>
          </a:xfrm>
          <a:prstGeom prst="rect">
            <a:avLst/>
          </a:prstGeom>
        </p:spPr>
      </p:pic>
      <p:sp>
        <p:nvSpPr>
          <p:cNvPr id="23" name="Text Placeholder 22"/>
          <p:cNvSpPr>
            <a:spLocks noGrp="1"/>
          </p:cNvSpPr>
          <p:nvPr>
            <p:ph type="body" sz="quarter" idx="36"/>
          </p:nvPr>
        </p:nvSpPr>
        <p:spPr/>
        <p:txBody>
          <a:bodyPr/>
          <a:lstStyle/>
          <a:p>
            <a:r>
              <a:rPr lang="en-US" sz="4000" b="1" dirty="0"/>
              <a:t>Shannon L. Bryant </a:t>
            </a:r>
          </a:p>
          <a:p>
            <a:r>
              <a:rPr lang="en-US" sz="3500" dirty="0"/>
              <a:t>Advisor: Amy E. Ramage </a:t>
            </a:r>
          </a:p>
          <a:p>
            <a:r>
              <a:rPr lang="en-US" dirty="0"/>
              <a:t>Communication Sciences and Disorders</a:t>
            </a:r>
          </a:p>
        </p:txBody>
      </p:sp>
      <p:sp>
        <p:nvSpPr>
          <p:cNvPr id="5" name="Text Placeholder 4"/>
          <p:cNvSpPr>
            <a:spLocks noGrp="1"/>
          </p:cNvSpPr>
          <p:nvPr>
            <p:ph type="body" sz="quarter" idx="13"/>
          </p:nvPr>
        </p:nvSpPr>
        <p:spPr>
          <a:xfrm>
            <a:off x="1153499" y="6172200"/>
            <a:ext cx="13081154" cy="914400"/>
          </a:xfrm>
        </p:spPr>
        <p:txBody>
          <a:bodyPr/>
          <a:lstStyle/>
          <a:p>
            <a:r>
              <a:rPr lang="en-US" dirty="0"/>
              <a:t>Background</a:t>
            </a:r>
          </a:p>
        </p:txBody>
      </p:sp>
      <p:sp>
        <p:nvSpPr>
          <p:cNvPr id="12" name="Content Placeholder 11"/>
          <p:cNvSpPr>
            <a:spLocks noGrp="1"/>
          </p:cNvSpPr>
          <p:nvPr>
            <p:ph sz="quarter" idx="25"/>
          </p:nvPr>
        </p:nvSpPr>
        <p:spPr>
          <a:xfrm>
            <a:off x="1170432" y="6998671"/>
            <a:ext cx="12899153" cy="6473961"/>
          </a:xfrm>
        </p:spPr>
        <p:txBody>
          <a:bodyPr>
            <a:noAutofit/>
          </a:bodyPr>
          <a:lstStyle/>
          <a:p>
            <a:r>
              <a:rPr lang="en-US" sz="3000" dirty="0"/>
              <a:t>Parkinson’s Disease (PD) is a dyskinetic neurodegenerative disease associated with dopaminergic deficiency in the basal ganglia. Speech in PD is characterized by a lack of control over voluntary movements, bowing of the vocal folds resulting in breathy vocal quality, and reduced loudness. In addition, there are higher-level cognitive deficits. </a:t>
            </a:r>
          </a:p>
          <a:p>
            <a:r>
              <a:rPr lang="en-US" sz="3000" dirty="0"/>
              <a:t>The Lee Silverman Voice Treatment (LSVT) LOUD is an efficacious and effective voice treatment developed to improve and maintain vocal loudness in PD [1]. </a:t>
            </a:r>
          </a:p>
          <a:p>
            <a:r>
              <a:rPr lang="en-US" sz="3000" dirty="0"/>
              <a:t>It is not known whether improvements in voice control with LSVT may transfer to other communication behaviors, or specifically if it contributes to language production.</a:t>
            </a:r>
          </a:p>
        </p:txBody>
      </p:sp>
      <p:sp>
        <p:nvSpPr>
          <p:cNvPr id="9" name="Text Placeholder 8"/>
          <p:cNvSpPr>
            <a:spLocks noGrp="1"/>
          </p:cNvSpPr>
          <p:nvPr>
            <p:ph type="body" sz="quarter" idx="21"/>
          </p:nvPr>
        </p:nvSpPr>
        <p:spPr/>
        <p:txBody>
          <a:bodyPr/>
          <a:lstStyle/>
          <a:p>
            <a:r>
              <a:rPr lang="en-US"/>
              <a:t>Methods</a:t>
            </a:r>
            <a:endParaRPr lang="en-US" dirty="0"/>
          </a:p>
        </p:txBody>
      </p:sp>
      <p:sp>
        <p:nvSpPr>
          <p:cNvPr id="21" name="Text Placeholder 20"/>
          <p:cNvSpPr>
            <a:spLocks noGrp="1"/>
          </p:cNvSpPr>
          <p:nvPr>
            <p:ph type="body" sz="quarter" idx="34"/>
          </p:nvPr>
        </p:nvSpPr>
        <p:spPr>
          <a:xfrm>
            <a:off x="29624414" y="27733467"/>
            <a:ext cx="13048488" cy="914400"/>
          </a:xfrm>
        </p:spPr>
        <p:txBody>
          <a:bodyPr/>
          <a:lstStyle/>
          <a:p>
            <a:r>
              <a:rPr lang="en-US" dirty="0"/>
              <a:t>References</a:t>
            </a:r>
          </a:p>
        </p:txBody>
      </p:sp>
      <p:sp>
        <p:nvSpPr>
          <p:cNvPr id="2" name="TextBox 1">
            <a:extLst>
              <a:ext uri="{FF2B5EF4-FFF2-40B4-BE49-F238E27FC236}">
                <a16:creationId xmlns:a16="http://schemas.microsoft.com/office/drawing/2014/main" id="{82A58ED1-0605-9242-90D6-2B93DE593FFB}"/>
              </a:ext>
            </a:extLst>
          </p:cNvPr>
          <p:cNvSpPr txBox="1"/>
          <p:nvPr/>
        </p:nvSpPr>
        <p:spPr>
          <a:xfrm>
            <a:off x="1253841" y="19129205"/>
            <a:ext cx="12618321" cy="12095611"/>
          </a:xfrm>
          <a:prstGeom prst="rect">
            <a:avLst/>
          </a:prstGeom>
          <a:noFill/>
        </p:spPr>
        <p:txBody>
          <a:bodyPr wrap="square" lIns="91430" tIns="45716" rIns="91430" bIns="45716" rtlCol="0">
            <a:spAutoFit/>
          </a:bodyPr>
          <a:lstStyle/>
          <a:p>
            <a:pPr marL="457200" indent="-457200">
              <a:spcAft>
                <a:spcPts val="1200"/>
              </a:spcAft>
              <a:buFont typeface="Arial" panose="020B0604020202020204" pitchFamily="34" charset="0"/>
              <a:buChar char="•"/>
            </a:pPr>
            <a:r>
              <a:rPr lang="en-US" sz="3000" dirty="0"/>
              <a:t>PD and healthy control (HC) participants were recruited for an LSVT randomized-controlled trial [2] from outpatient clinics, support groups, and physicians. </a:t>
            </a:r>
          </a:p>
          <a:p>
            <a:pPr marL="457200" indent="-457200">
              <a:spcAft>
                <a:spcPts val="1200"/>
              </a:spcAft>
              <a:buFont typeface="Arial" panose="020B0604020202020204" pitchFamily="34" charset="0"/>
              <a:buChar char="•"/>
            </a:pPr>
            <a:r>
              <a:rPr lang="en-US" sz="3000" dirty="0"/>
              <a:t>Characterization of the sample included: </a:t>
            </a:r>
            <a:endParaRPr lang="en-US" sz="3200" dirty="0"/>
          </a:p>
          <a:p>
            <a:pPr marL="914400" indent="-182880">
              <a:spcAft>
                <a:spcPts val="1200"/>
              </a:spcAft>
              <a:buFont typeface="Arial" panose="020B0604020202020204" pitchFamily="34" charset="0"/>
              <a:buChar char="•"/>
            </a:pPr>
            <a:r>
              <a:rPr lang="en-US" sz="2800" dirty="0"/>
              <a:t>Hoehn and Yahr scale: a clinical rating scale that defines broad categories of motor function in PD [4]. </a:t>
            </a:r>
          </a:p>
          <a:p>
            <a:pPr marL="914400" indent="-182880">
              <a:spcAft>
                <a:spcPts val="1200"/>
              </a:spcAft>
              <a:buFont typeface="Arial" panose="020B0604020202020204" pitchFamily="34" charset="0"/>
              <a:buChar char="•"/>
            </a:pPr>
            <a:r>
              <a:rPr lang="en-US" sz="2800" dirty="0"/>
              <a:t>Beck Depression Inventory (BDI): a self-report rating inventory that measures characteristic attitudes and symptoms of depression [5]. </a:t>
            </a:r>
          </a:p>
          <a:p>
            <a:pPr marL="914400" indent="-182880">
              <a:spcAft>
                <a:spcPts val="1200"/>
              </a:spcAft>
              <a:buFont typeface="Arial" panose="020B0604020202020204" pitchFamily="34" charset="0"/>
              <a:buChar char="•"/>
            </a:pPr>
            <a:r>
              <a:rPr lang="en-US" sz="2800" dirty="0"/>
              <a:t>Mini-Mental Status Examination (MMSE): a measure of cognitive function in the aging population [6]. </a:t>
            </a:r>
          </a:p>
          <a:p>
            <a:pPr marL="457200" indent="-457200">
              <a:spcAft>
                <a:spcPts val="1200"/>
              </a:spcAft>
              <a:buFont typeface="Arial" panose="020B0604020202020204" pitchFamily="34" charset="0"/>
              <a:buChar char="•"/>
            </a:pPr>
            <a:r>
              <a:rPr lang="en-US" sz="3000" dirty="0"/>
              <a:t>Language samples were picture descriptions (Cookie Theft, [4]) for which participants described, in as much detail as possible, a pictured scene for one-minute. </a:t>
            </a:r>
          </a:p>
          <a:p>
            <a:pPr marL="457200" indent="-457200">
              <a:spcAft>
                <a:spcPts val="1200"/>
              </a:spcAft>
              <a:buFont typeface="Arial" panose="020B0604020202020204" pitchFamily="34" charset="0"/>
              <a:buChar char="•"/>
            </a:pPr>
            <a:r>
              <a:rPr lang="en-US" sz="3000" dirty="0"/>
              <a:t>Each participant performed the picture description task twice, (1) prior to and after LSVT in the PDTX group, or (2) at a 4-week interval for the UNTXPD and HC groups. </a:t>
            </a:r>
          </a:p>
          <a:p>
            <a:pPr marL="457200" indent="-457200">
              <a:spcAft>
                <a:spcPts val="1200"/>
              </a:spcAft>
              <a:buFont typeface="Arial" panose="020B0604020202020204" pitchFamily="34" charset="0"/>
              <a:buChar char="•"/>
            </a:pPr>
            <a:r>
              <a:rPr lang="en-US" sz="3000" dirty="0"/>
              <a:t>Audio-recordings of the language samples were transcribed using Computerized Language Analysis (CLAN) transcription software, and analyzed for morpho-syntax using MOR [3] as follows:</a:t>
            </a:r>
          </a:p>
          <a:p>
            <a:pPr marL="2300433" lvl="1" indent="-457200">
              <a:spcAft>
                <a:spcPts val="1200"/>
              </a:spcAft>
              <a:buFont typeface="Arial" panose="020B0604020202020204" pitchFamily="34" charset="0"/>
              <a:buChar char="•"/>
            </a:pPr>
            <a:r>
              <a:rPr lang="en-US" sz="2800" dirty="0"/>
              <a:t># Pauses: pauses (“the boy …”), filled pauses (“the boy um)</a:t>
            </a:r>
          </a:p>
          <a:p>
            <a:pPr marL="2300433" lvl="1" indent="-457200">
              <a:spcAft>
                <a:spcPts val="1200"/>
              </a:spcAft>
              <a:buFont typeface="Arial" panose="020B0604020202020204" pitchFamily="34" charset="0"/>
              <a:buChar char="•"/>
            </a:pPr>
            <a:r>
              <a:rPr lang="en-US" sz="2800" dirty="0"/>
              <a:t>MLU: utterances, words and morphemes</a:t>
            </a:r>
          </a:p>
          <a:p>
            <a:pPr marL="2300433" lvl="1" indent="-457200">
              <a:spcAft>
                <a:spcPts val="1200"/>
              </a:spcAft>
              <a:buFont typeface="Arial" panose="020B0604020202020204" pitchFamily="34" charset="0"/>
              <a:buChar char="•"/>
            </a:pPr>
            <a:r>
              <a:rPr lang="en-US" sz="2800" dirty="0"/>
              <a:t>Types of words: type-token ratio (TTR)</a:t>
            </a:r>
          </a:p>
          <a:p>
            <a:pPr marL="2300433" lvl="1" indent="-457200">
              <a:spcAft>
                <a:spcPts val="1200"/>
              </a:spcAft>
              <a:buFont typeface="Arial" panose="020B0604020202020204" pitchFamily="34" charset="0"/>
              <a:buChar char="•"/>
            </a:pPr>
            <a:r>
              <a:rPr lang="en-US" sz="2800" dirty="0"/>
              <a:t>Verbs: verbs/utterance, %verbs</a:t>
            </a:r>
            <a:endParaRPr lang="en-US" sz="3200" dirty="0"/>
          </a:p>
        </p:txBody>
      </p:sp>
      <p:sp>
        <p:nvSpPr>
          <p:cNvPr id="24" name="Text Placeholder 8">
            <a:extLst>
              <a:ext uri="{FF2B5EF4-FFF2-40B4-BE49-F238E27FC236}">
                <a16:creationId xmlns:a16="http://schemas.microsoft.com/office/drawing/2014/main" id="{B7A5A075-A31D-DA41-AAFA-4D48D169BA30}"/>
              </a:ext>
            </a:extLst>
          </p:cNvPr>
          <p:cNvSpPr txBox="1">
            <a:spLocks/>
          </p:cNvSpPr>
          <p:nvPr/>
        </p:nvSpPr>
        <p:spPr>
          <a:xfrm>
            <a:off x="15403158" y="6181561"/>
            <a:ext cx="13127427" cy="914400"/>
          </a:xfrm>
          <a:prstGeom prst="rect">
            <a:avLst/>
          </a:prstGeom>
          <a:solidFill>
            <a:schemeClr val="tx2"/>
          </a:solidFill>
        </p:spPr>
        <p:txBody>
          <a:bodyPr vert="horz" lIns="365721" tIns="45716" rIns="91430" bIns="45716"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none"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dirty="0"/>
              <a:t>Participants</a:t>
            </a:r>
          </a:p>
        </p:txBody>
      </p:sp>
      <p:pic>
        <p:nvPicPr>
          <p:cNvPr id="26" name="Picture 25">
            <a:extLst>
              <a:ext uri="{FF2B5EF4-FFF2-40B4-BE49-F238E27FC236}">
                <a16:creationId xmlns:a16="http://schemas.microsoft.com/office/drawing/2014/main" id="{5A76D886-A8FA-DA4B-815C-FDFA917DAE9E}"/>
              </a:ext>
            </a:extLst>
          </p:cNvPr>
          <p:cNvPicPr/>
          <p:nvPr/>
        </p:nvPicPr>
        <p:blipFill rotWithShape="1">
          <a:blip r:embed="rId4">
            <a:extLst>
              <a:ext uri="{28A0092B-C50C-407E-A947-70E740481C1C}">
                <a14:useLocalDpi xmlns:a14="http://schemas.microsoft.com/office/drawing/2010/main" val="0"/>
              </a:ext>
            </a:extLst>
          </a:blip>
          <a:srcRect l="6463" r="64123"/>
          <a:stretch/>
        </p:blipFill>
        <p:spPr bwMode="auto">
          <a:xfrm>
            <a:off x="37967183" y="735233"/>
            <a:ext cx="5924019" cy="2998568"/>
          </a:xfrm>
          <a:prstGeom prst="rect">
            <a:avLst/>
          </a:prstGeom>
          <a:solidFill>
            <a:schemeClr val="accent2">
              <a:lumMod val="60000"/>
              <a:lumOff val="40000"/>
            </a:schemeClr>
          </a:solidFill>
          <a:ln>
            <a:noFill/>
          </a:ln>
          <a:extLst>
            <a:ext uri="{53640926-AAD7-44d8-BBD7-CCE9431645EC}">
              <a14:shadowObscured xmlns:a14="http://schemas.microsoft.com/office/drawing/2010/main" xmlns=""/>
            </a:ext>
            <a:ext uri="{FAA26D3D-D897-4be2-8F04-BA451C77F1D7}">
              <ma14:placeholderFlag xmlns:ma14="http://schemas.microsoft.com/office/mac/drawingml/2011/main" xmlns=""/>
            </a:ext>
          </a:extLst>
        </p:spPr>
      </p:pic>
      <p:sp>
        <p:nvSpPr>
          <p:cNvPr id="20" name="Title 19"/>
          <p:cNvSpPr>
            <a:spLocks noGrp="1"/>
          </p:cNvSpPr>
          <p:nvPr>
            <p:ph type="title"/>
          </p:nvPr>
        </p:nvSpPr>
        <p:spPr>
          <a:xfrm>
            <a:off x="1756261" y="765683"/>
            <a:ext cx="36794522" cy="2514540"/>
          </a:xfrm>
        </p:spPr>
        <p:txBody>
          <a:bodyPr/>
          <a:lstStyle/>
          <a:p>
            <a:r>
              <a:rPr lang="en-US" dirty="0"/>
              <a:t>Language Performance in Parkinson’s Disease</a:t>
            </a:r>
          </a:p>
        </p:txBody>
      </p:sp>
      <p:sp>
        <p:nvSpPr>
          <p:cNvPr id="25" name="Text Placeholder 6"/>
          <p:cNvSpPr>
            <a:spLocks noGrp="1"/>
          </p:cNvSpPr>
          <p:nvPr>
            <p:ph type="body" sz="quarter" idx="17"/>
          </p:nvPr>
        </p:nvSpPr>
        <p:spPr>
          <a:xfrm>
            <a:off x="15384362" y="17236124"/>
            <a:ext cx="13067284" cy="914400"/>
          </a:xfrm>
        </p:spPr>
        <p:txBody>
          <a:bodyPr/>
          <a:lstStyle/>
          <a:p>
            <a:r>
              <a:rPr lang="en-US" dirty="0"/>
              <a:t>Group Differences</a:t>
            </a:r>
          </a:p>
        </p:txBody>
      </p:sp>
      <p:sp>
        <p:nvSpPr>
          <p:cNvPr id="28" name="Text Placeholder 6"/>
          <p:cNvSpPr txBox="1">
            <a:spLocks/>
          </p:cNvSpPr>
          <p:nvPr/>
        </p:nvSpPr>
        <p:spPr>
          <a:xfrm>
            <a:off x="1144311" y="12633591"/>
            <a:ext cx="13048488" cy="914400"/>
          </a:xfrm>
          <a:prstGeom prst="rect">
            <a:avLst/>
          </a:prstGeom>
          <a:solidFill>
            <a:schemeClr val="accent5"/>
          </a:solidFill>
        </p:spPr>
        <p:txBody>
          <a:bodyPr vert="horz" lIns="365721" tIns="45716" rIns="91430" bIns="45716" rtlCol="0" anchor="ctr">
            <a:noAutofit/>
          </a:bodyPr>
          <a:lstStyle>
            <a:lvl1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none" baseline="0">
                <a:solidFill>
                  <a:schemeClr val="bg1"/>
                </a:solidFill>
                <a:latin typeface="+mj-lt"/>
                <a:ea typeface="+mn-ea"/>
                <a:cs typeface="+mn-cs"/>
              </a:defRPr>
            </a:lvl1pPr>
            <a:lvl2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2pPr>
            <a:lvl3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3pPr>
            <a:lvl4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4pPr>
            <a:lvl5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5pPr>
            <a:lvl6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6pPr>
            <a:lvl7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7pPr>
            <a:lvl8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8pPr>
            <a:lvl9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9pPr>
          </a:lstStyle>
          <a:p>
            <a:r>
              <a:rPr lang="en-US" dirty="0"/>
              <a:t>Specific Aims </a:t>
            </a:r>
          </a:p>
        </p:txBody>
      </p:sp>
      <p:sp>
        <p:nvSpPr>
          <p:cNvPr id="7" name="TextBox 6"/>
          <p:cNvSpPr txBox="1"/>
          <p:nvPr/>
        </p:nvSpPr>
        <p:spPr>
          <a:xfrm>
            <a:off x="1385434" y="13685562"/>
            <a:ext cx="12684151" cy="5201424"/>
          </a:xfrm>
          <a:prstGeom prst="rect">
            <a:avLst/>
          </a:prstGeom>
          <a:noFill/>
        </p:spPr>
        <p:txBody>
          <a:bodyPr wrap="square" rtlCol="0">
            <a:spAutoFit/>
          </a:bodyPr>
          <a:lstStyle/>
          <a:p>
            <a:pPr marL="514350" indent="-514350">
              <a:buAutoNum type="arabicPeriod"/>
            </a:pPr>
            <a:r>
              <a:rPr lang="en-US" sz="3000" dirty="0"/>
              <a:t>To identify differences in language performance in PD versus Healthy Controls. </a:t>
            </a:r>
          </a:p>
          <a:p>
            <a:pPr marL="1020273" lvl="1"/>
            <a:r>
              <a:rPr lang="en-US" sz="3000" dirty="0"/>
              <a:t>Hypothesis 1a. The groups will not differ in language performance at baseline.</a:t>
            </a:r>
          </a:p>
          <a:p>
            <a:r>
              <a:rPr lang="en-US" sz="3000" dirty="0"/>
              <a:t>2. To determine whether LSVT treated PD (TXPD) participants produce more efficient and complex language than untreated PD (UNTXPD).</a:t>
            </a:r>
          </a:p>
          <a:p>
            <a:pPr marL="1020273" lvl="1"/>
            <a:r>
              <a:rPr lang="en-US" sz="3000" dirty="0"/>
              <a:t>Hypothesis 2a. TXPD will exhibit fewer </a:t>
            </a:r>
            <a:r>
              <a:rPr lang="en-US" sz="3000" u="sng" dirty="0"/>
              <a:t>pauses</a:t>
            </a:r>
            <a:r>
              <a:rPr lang="en-US" sz="3000" dirty="0"/>
              <a:t> within utterances, longer </a:t>
            </a:r>
            <a:r>
              <a:rPr lang="en-US" sz="3000" u="sng" dirty="0"/>
              <a:t>mean length of utterance</a:t>
            </a:r>
            <a:r>
              <a:rPr lang="en-US" sz="3000" dirty="0"/>
              <a:t> (MLU), more variance in the </a:t>
            </a:r>
            <a:r>
              <a:rPr lang="en-US" sz="3000" u="sng" dirty="0"/>
              <a:t>types of words </a:t>
            </a:r>
            <a:r>
              <a:rPr lang="en-US" sz="3000" dirty="0"/>
              <a:t>produced, and more </a:t>
            </a:r>
            <a:r>
              <a:rPr lang="en-US" sz="3000" u="sng" dirty="0"/>
              <a:t>verbs</a:t>
            </a:r>
            <a:r>
              <a:rPr lang="en-US" sz="3000" dirty="0"/>
              <a:t> than UNTXPD. </a:t>
            </a:r>
          </a:p>
          <a:p>
            <a:endParaRPr lang="en-US" sz="3000" dirty="0"/>
          </a:p>
          <a:p>
            <a:pPr lvl="1"/>
            <a:r>
              <a:rPr lang="en-US" sz="3200" dirty="0"/>
              <a:t>		 </a:t>
            </a:r>
          </a:p>
        </p:txBody>
      </p:sp>
      <p:sp>
        <p:nvSpPr>
          <p:cNvPr id="10" name="Text Placeholder 9"/>
          <p:cNvSpPr>
            <a:spLocks noGrp="1"/>
          </p:cNvSpPr>
          <p:nvPr>
            <p:ph type="body" sz="quarter" idx="19"/>
          </p:nvPr>
        </p:nvSpPr>
        <p:spPr>
          <a:xfrm>
            <a:off x="1144311" y="18214805"/>
            <a:ext cx="13048488" cy="914400"/>
          </a:xfrm>
          <a:solidFill>
            <a:schemeClr val="accent1">
              <a:lumMod val="75000"/>
            </a:schemeClr>
          </a:solidFill>
        </p:spPr>
        <p:txBody>
          <a:bodyPr/>
          <a:lstStyle/>
          <a:p>
            <a:r>
              <a:rPr lang="en-US" dirty="0"/>
              <a:t>Methods</a:t>
            </a:r>
          </a:p>
        </p:txBody>
      </p:sp>
      <p:sp>
        <p:nvSpPr>
          <p:cNvPr id="3" name="TextBox 2"/>
          <p:cNvSpPr txBox="1"/>
          <p:nvPr/>
        </p:nvSpPr>
        <p:spPr>
          <a:xfrm>
            <a:off x="29720672" y="28707501"/>
            <a:ext cx="12763880" cy="2739211"/>
          </a:xfrm>
          <a:prstGeom prst="rect">
            <a:avLst/>
          </a:prstGeom>
          <a:noFill/>
        </p:spPr>
        <p:txBody>
          <a:bodyPr wrap="square" rtlCol="0">
            <a:spAutoFit/>
          </a:bodyPr>
          <a:lstStyle/>
          <a:p>
            <a:r>
              <a:rPr lang="en-US" sz="1200" dirty="0"/>
              <a:t>[1] Fox, C., Ebersbach, G., Ramig, L., &amp; Sapir, S. (2012). LSVT LOUD and LSVT BIG: Behavioral Treatment Programs for Speech and Body Movement in Parkinson Disease. </a:t>
            </a:r>
            <a:r>
              <a:rPr lang="en-US" sz="1200" i="1" dirty="0"/>
              <a:t>Parkinson’s</a:t>
            </a:r>
            <a:r>
              <a:rPr lang="en-US" sz="1200" dirty="0"/>
              <a:t> </a:t>
            </a:r>
            <a:r>
              <a:rPr lang="en-US" sz="1200" i="1" dirty="0"/>
              <a:t>Disease</a:t>
            </a:r>
            <a:r>
              <a:rPr lang="en-US" sz="1200" dirty="0"/>
              <a:t>, </a:t>
            </a:r>
            <a:r>
              <a:rPr lang="en-US" sz="1200" i="1" dirty="0"/>
              <a:t>2012</a:t>
            </a:r>
            <a:r>
              <a:rPr lang="en-US" sz="1200" dirty="0"/>
              <a:t>, 391946. </a:t>
            </a:r>
          </a:p>
          <a:p>
            <a:r>
              <a:rPr lang="en-US" sz="1200" dirty="0"/>
              <a:t>[2] Ramig, L., Halpern, A., Spielman, J., Fox, C., &amp; Freeman, K. (2018). Speech treatment in </a:t>
            </a:r>
          </a:p>
          <a:p>
            <a:r>
              <a:rPr lang="en-US" sz="1200" dirty="0"/>
              <a:t>Parkinson’s disease: Randomized controlled trial (RCT). </a:t>
            </a:r>
            <a:r>
              <a:rPr lang="en-US" sz="1200" i="1" dirty="0"/>
              <a:t>Movement Disorders</a:t>
            </a:r>
            <a:r>
              <a:rPr lang="en-US" sz="1200" dirty="0"/>
              <a:t>, </a:t>
            </a:r>
            <a:r>
              <a:rPr lang="en-US" sz="1200" i="1" dirty="0"/>
              <a:t>0</a:t>
            </a:r>
            <a:r>
              <a:rPr lang="en-US" sz="1200" dirty="0"/>
              <a:t>(0). </a:t>
            </a:r>
            <a:endParaRPr lang="en-US" sz="1200" u="sng" dirty="0"/>
          </a:p>
          <a:p>
            <a:r>
              <a:rPr lang="en-US" sz="1200" dirty="0"/>
              <a:t>[3]   MacWhinney, B. (2000). The CHILDES Project: Tools for analyzing talk (3rd ed.). Mahwah, NJ: Lawrence Erlbaum Associates.</a:t>
            </a:r>
          </a:p>
          <a:p>
            <a:r>
              <a:rPr lang="en-US" sz="1200" dirty="0"/>
              <a:t>[4] Goodglass, H., &amp; Kaplan, E. (1983). Boston Diagnostic Aphasia Examination (BDAE). </a:t>
            </a:r>
            <a:r>
              <a:rPr lang="en-US" sz="1200" i="1" dirty="0"/>
              <a:t>Psychological Assessment Resources</a:t>
            </a:r>
            <a:r>
              <a:rPr lang="en-US" sz="1200" dirty="0"/>
              <a:t>.</a:t>
            </a:r>
          </a:p>
          <a:p>
            <a:r>
              <a:rPr lang="en-US" sz="1200" dirty="0"/>
              <a:t>[5] Bhidayasiri, R., &amp; Tarsy, D. (2012). Parkinson’s Disease: Hoehn and Yahr Scale. In R. Bhidayasiri &amp; D. Tarsy (Eds.), </a:t>
            </a:r>
            <a:r>
              <a:rPr lang="en-US" sz="1200" i="1" dirty="0"/>
              <a:t>Movement Disorders: A Video Atlas: A Video Atlas</a:t>
            </a:r>
            <a:r>
              <a:rPr lang="en-US" sz="1200" dirty="0"/>
              <a:t> (pp. 4–5). </a:t>
            </a:r>
          </a:p>
          <a:p>
            <a:r>
              <a:rPr lang="en-US" sz="1200" dirty="0"/>
              <a:t>[6] Beck Depression Inventory (BDI). (n.d.). Retrieved April 17, 2019, from https://www.apa.org website: </a:t>
            </a:r>
          </a:p>
          <a:p>
            <a:r>
              <a:rPr lang="en-US" sz="1200" dirty="0"/>
              <a:t>[7] Monroe, T., &amp; Carter, M. (2012). Using the Folstein Mini Mental State Exam (MMSE) to explore methodological issues in cognitive aging research. </a:t>
            </a:r>
            <a:r>
              <a:rPr lang="en-US" sz="1200" i="1" dirty="0"/>
              <a:t>European Journal of Ageing</a:t>
            </a:r>
            <a:r>
              <a:rPr lang="en-US" sz="1200" dirty="0"/>
              <a:t>, </a:t>
            </a:r>
            <a:r>
              <a:rPr lang="en-US" sz="1200" i="1" dirty="0"/>
              <a:t>9</a:t>
            </a:r>
            <a:r>
              <a:rPr lang="en-US" sz="1200" dirty="0"/>
              <a:t>(3), 265–274. [</a:t>
            </a:r>
          </a:p>
          <a:p>
            <a:r>
              <a:rPr lang="en-US" sz="1200" dirty="0"/>
              <a:t>8] Roberts, A., Nguyen, P., Orange, J. B., Jog, M., Nisbet, K. A., &amp; McRae, K. (2017). Differential impairments of upper and lower limb movements influence action verb processing in Parkinson disease. </a:t>
            </a:r>
            <a:r>
              <a:rPr lang="en-US" sz="1200" i="1" dirty="0"/>
              <a:t>Cortex</a:t>
            </a:r>
            <a:r>
              <a:rPr lang="en-US" sz="1200" dirty="0"/>
              <a:t>, </a:t>
            </a:r>
            <a:r>
              <a:rPr lang="en-US" sz="1200" i="1" dirty="0"/>
              <a:t>97</a:t>
            </a:r>
            <a:r>
              <a:rPr lang="en-US" sz="1200" dirty="0"/>
              <a:t>, 49–59. </a:t>
            </a:r>
          </a:p>
          <a:p>
            <a:r>
              <a:rPr lang="en-US" sz="1200" dirty="0"/>
              <a:t>[9] Tomasino, B., Marin, D., Eleopra, R., Rinaldo, S., Cristian, L., Marco</a:t>
            </a:r>
            <a:r>
              <a:rPr lang="en-US" sz="1400" dirty="0"/>
              <a:t>, M., … Fabbro, F. (2014). To move or not to move: subthalamic deep brain stimulation effects on implicit motor simulation. </a:t>
            </a:r>
            <a:r>
              <a:rPr lang="en-US" sz="1400" i="1" dirty="0"/>
              <a:t>Brain Research</a:t>
            </a:r>
            <a:r>
              <a:rPr lang="en-US" sz="1400" dirty="0"/>
              <a:t>, </a:t>
            </a:r>
            <a:r>
              <a:rPr lang="en-US" sz="1400" i="1" dirty="0"/>
              <a:t>1574</a:t>
            </a:r>
            <a:r>
              <a:rPr lang="en-US" sz="1400" dirty="0"/>
              <a:t>, 14–25. </a:t>
            </a:r>
            <a:endParaRPr lang="en-US" sz="1200" dirty="0"/>
          </a:p>
        </p:txBody>
      </p:sp>
      <p:sp>
        <p:nvSpPr>
          <p:cNvPr id="6" name="Rectangle 5"/>
          <p:cNvSpPr/>
          <p:nvPr/>
        </p:nvSpPr>
        <p:spPr>
          <a:xfrm>
            <a:off x="28636722" y="22913854"/>
            <a:ext cx="952221" cy="22057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47" name="Rectangle 46"/>
          <p:cNvSpPr/>
          <p:nvPr/>
        </p:nvSpPr>
        <p:spPr>
          <a:xfrm>
            <a:off x="14421459" y="22889207"/>
            <a:ext cx="952221" cy="22057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50" name="Rectangle 49"/>
          <p:cNvSpPr/>
          <p:nvPr/>
        </p:nvSpPr>
        <p:spPr>
          <a:xfrm>
            <a:off x="126296" y="14275291"/>
            <a:ext cx="990195" cy="22057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51" name="Rectangle 50"/>
          <p:cNvSpPr/>
          <p:nvPr/>
        </p:nvSpPr>
        <p:spPr>
          <a:xfrm>
            <a:off x="168128" y="22889207"/>
            <a:ext cx="952221" cy="22057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72" name="Text Placeholder 20"/>
          <p:cNvSpPr txBox="1">
            <a:spLocks/>
          </p:cNvSpPr>
          <p:nvPr/>
        </p:nvSpPr>
        <p:spPr>
          <a:xfrm>
            <a:off x="29577397" y="17901842"/>
            <a:ext cx="13169492" cy="914400"/>
          </a:xfrm>
          <a:prstGeom prst="rect">
            <a:avLst/>
          </a:prstGeom>
          <a:solidFill>
            <a:schemeClr val="accent3"/>
          </a:solidFill>
        </p:spPr>
        <p:txBody>
          <a:bodyPr vert="horz" lIns="365721" tIns="45716" rIns="91430" bIns="45716" rtlCol="0" anchor="ctr">
            <a:noAutofit/>
          </a:bodyPr>
          <a:lstStyle>
            <a:lvl1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none" baseline="0">
                <a:solidFill>
                  <a:schemeClr val="bg1"/>
                </a:solidFill>
                <a:latin typeface="+mj-lt"/>
                <a:ea typeface="+mn-ea"/>
                <a:cs typeface="+mn-cs"/>
              </a:defRPr>
            </a:lvl1pPr>
            <a:lvl2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2pPr>
            <a:lvl3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3pPr>
            <a:lvl4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4pPr>
            <a:lvl5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5pPr>
            <a:lvl6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6pPr>
            <a:lvl7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7pPr>
            <a:lvl8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8pPr>
            <a:lvl9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9pPr>
          </a:lstStyle>
          <a:p>
            <a:r>
              <a:rPr lang="en-US" dirty="0"/>
              <a:t>Conclusion</a:t>
            </a:r>
          </a:p>
        </p:txBody>
      </p:sp>
      <p:sp>
        <p:nvSpPr>
          <p:cNvPr id="8" name="TextBox 7"/>
          <p:cNvSpPr txBox="1"/>
          <p:nvPr/>
        </p:nvSpPr>
        <p:spPr>
          <a:xfrm>
            <a:off x="29734889" y="25162369"/>
            <a:ext cx="13048487" cy="584775"/>
          </a:xfrm>
          <a:prstGeom prst="rect">
            <a:avLst/>
          </a:prstGeom>
          <a:noFill/>
        </p:spPr>
        <p:txBody>
          <a:bodyPr wrap="square" rtlCol="0">
            <a:spAutoFit/>
          </a:bodyPr>
          <a:lstStyle/>
          <a:p>
            <a:endParaRPr lang="en-US" sz="3200" dirty="0"/>
          </a:p>
        </p:txBody>
      </p:sp>
      <p:sp>
        <p:nvSpPr>
          <p:cNvPr id="57" name="Rectangle 56"/>
          <p:cNvSpPr/>
          <p:nvPr/>
        </p:nvSpPr>
        <p:spPr>
          <a:xfrm>
            <a:off x="28626147" y="6061945"/>
            <a:ext cx="952221" cy="22057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67" name="Rectangle 66"/>
          <p:cNvSpPr/>
          <p:nvPr/>
        </p:nvSpPr>
        <p:spPr>
          <a:xfrm>
            <a:off x="28406374" y="6067734"/>
            <a:ext cx="952221" cy="22057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68" name="Rectangle 67"/>
          <p:cNvSpPr/>
          <p:nvPr/>
        </p:nvSpPr>
        <p:spPr>
          <a:xfrm>
            <a:off x="14444580" y="6067734"/>
            <a:ext cx="952221" cy="22057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sp>
        <p:nvSpPr>
          <p:cNvPr id="69" name="Rectangle 68"/>
          <p:cNvSpPr/>
          <p:nvPr/>
        </p:nvSpPr>
        <p:spPr>
          <a:xfrm>
            <a:off x="164270" y="6003245"/>
            <a:ext cx="952221" cy="22057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a:p>
        </p:txBody>
      </p:sp>
      <p:graphicFrame>
        <p:nvGraphicFramePr>
          <p:cNvPr id="85" name="Table 84">
            <a:extLst>
              <a:ext uri="{FF2B5EF4-FFF2-40B4-BE49-F238E27FC236}">
                <a16:creationId xmlns:a16="http://schemas.microsoft.com/office/drawing/2014/main" id="{A61CCD2C-064E-A34D-816C-B735491EB2DA}"/>
              </a:ext>
            </a:extLst>
          </p:cNvPr>
          <p:cNvGraphicFramePr>
            <a:graphicFrameLocks noGrp="1"/>
          </p:cNvGraphicFramePr>
          <p:nvPr>
            <p:extLst>
              <p:ext uri="{D42A27DB-BD31-4B8C-83A1-F6EECF244321}">
                <p14:modId xmlns:p14="http://schemas.microsoft.com/office/powerpoint/2010/main" val="1168679171"/>
              </p:ext>
            </p:extLst>
          </p:nvPr>
        </p:nvGraphicFramePr>
        <p:xfrm>
          <a:off x="15416784" y="7210729"/>
          <a:ext cx="12934427" cy="4343398"/>
        </p:xfrm>
        <a:graphic>
          <a:graphicData uri="http://schemas.openxmlformats.org/drawingml/2006/table">
            <a:tbl>
              <a:tblPr firstRow="1" bandRow="1">
                <a:tableStyleId>{21E4AEA4-8DFA-4A89-87EB-49C32662AFE0}</a:tableStyleId>
              </a:tblPr>
              <a:tblGrid>
                <a:gridCol w="5117455">
                  <a:extLst>
                    <a:ext uri="{9D8B030D-6E8A-4147-A177-3AD203B41FA5}">
                      <a16:colId xmlns:a16="http://schemas.microsoft.com/office/drawing/2014/main" val="1275314949"/>
                    </a:ext>
                  </a:extLst>
                </a:gridCol>
                <a:gridCol w="2477166">
                  <a:extLst>
                    <a:ext uri="{9D8B030D-6E8A-4147-A177-3AD203B41FA5}">
                      <a16:colId xmlns:a16="http://schemas.microsoft.com/office/drawing/2014/main" val="278883772"/>
                    </a:ext>
                  </a:extLst>
                </a:gridCol>
                <a:gridCol w="2882908">
                  <a:extLst>
                    <a:ext uri="{9D8B030D-6E8A-4147-A177-3AD203B41FA5}">
                      <a16:colId xmlns:a16="http://schemas.microsoft.com/office/drawing/2014/main" val="601392785"/>
                    </a:ext>
                  </a:extLst>
                </a:gridCol>
                <a:gridCol w="2456898">
                  <a:extLst>
                    <a:ext uri="{9D8B030D-6E8A-4147-A177-3AD203B41FA5}">
                      <a16:colId xmlns:a16="http://schemas.microsoft.com/office/drawing/2014/main" val="1037252058"/>
                    </a:ext>
                  </a:extLst>
                </a:gridCol>
              </a:tblGrid>
              <a:tr h="1006392">
                <a:tc>
                  <a:txBody>
                    <a:bodyPr/>
                    <a:lstStyle/>
                    <a:p>
                      <a:endParaRPr lang="en-US" sz="3000" b="0" dirty="0"/>
                    </a:p>
                  </a:txBody>
                  <a:tcPr/>
                </a:tc>
                <a:tc>
                  <a:txBody>
                    <a:bodyPr/>
                    <a:lstStyle/>
                    <a:p>
                      <a:pPr algn="ctr"/>
                      <a:r>
                        <a:rPr lang="en-US" sz="3000" b="0" dirty="0"/>
                        <a:t>TXPD (n=20)</a:t>
                      </a:r>
                    </a:p>
                  </a:txBody>
                  <a:tcPr/>
                </a:tc>
                <a:tc>
                  <a:txBody>
                    <a:bodyPr/>
                    <a:lstStyle/>
                    <a:p>
                      <a:pPr algn="ctr"/>
                      <a:r>
                        <a:rPr lang="en-US" sz="3000" b="0" dirty="0"/>
                        <a:t>UNTXPD (n=20)</a:t>
                      </a:r>
                    </a:p>
                  </a:txBody>
                  <a:tcPr/>
                </a:tc>
                <a:tc>
                  <a:txBody>
                    <a:bodyPr/>
                    <a:lstStyle/>
                    <a:p>
                      <a:pPr algn="ctr"/>
                      <a:r>
                        <a:rPr lang="en-US" sz="3000" b="0" dirty="0"/>
                        <a:t>Controls (n=20)</a:t>
                      </a:r>
                    </a:p>
                  </a:txBody>
                  <a:tcPr/>
                </a:tc>
                <a:extLst>
                  <a:ext uri="{0D108BD9-81ED-4DB2-BD59-A6C34878D82A}">
                    <a16:rowId xmlns:a16="http://schemas.microsoft.com/office/drawing/2014/main" val="517652831"/>
                  </a:ext>
                </a:extLst>
              </a:tr>
              <a:tr h="548941">
                <a:tc>
                  <a:txBody>
                    <a:bodyPr/>
                    <a:lstStyle/>
                    <a:p>
                      <a:r>
                        <a:rPr lang="en-US" sz="2800" b="0" dirty="0"/>
                        <a:t>Age</a:t>
                      </a:r>
                    </a:p>
                  </a:txBody>
                  <a:tcPr/>
                </a:tc>
                <a:tc>
                  <a:txBody>
                    <a:bodyPr/>
                    <a:lstStyle/>
                    <a:p>
                      <a:pPr algn="ctr"/>
                      <a:r>
                        <a:rPr lang="en-US" sz="2800" b="0" dirty="0"/>
                        <a:t>67.05 </a:t>
                      </a:r>
                      <a:r>
                        <a:rPr lang="en-US" sz="2800" b="0" kern="1200" dirty="0">
                          <a:effectLst/>
                        </a:rPr>
                        <a:t>± 8</a:t>
                      </a:r>
                      <a:endParaRPr lang="en-US" sz="2800" b="0" dirty="0"/>
                    </a:p>
                  </a:txBody>
                  <a:tcPr/>
                </a:tc>
                <a:tc>
                  <a:txBody>
                    <a:bodyPr/>
                    <a:lstStyle/>
                    <a:p>
                      <a:pPr algn="ctr"/>
                      <a:r>
                        <a:rPr lang="en-US" sz="2800" b="0" dirty="0"/>
                        <a:t>64.55 </a:t>
                      </a:r>
                      <a:r>
                        <a:rPr lang="en-US" sz="2800" b="0" kern="1200" dirty="0">
                          <a:effectLst/>
                        </a:rPr>
                        <a:t>± 9</a:t>
                      </a:r>
                      <a:endParaRPr lang="en-US" sz="2800" b="0" dirty="0"/>
                    </a:p>
                  </a:txBody>
                  <a:tcPr/>
                </a:tc>
                <a:tc>
                  <a:txBody>
                    <a:bodyPr/>
                    <a:lstStyle/>
                    <a:p>
                      <a:pPr algn="ctr"/>
                      <a:r>
                        <a:rPr lang="en-US" sz="2800" b="0" dirty="0"/>
                        <a:t>64.15 </a:t>
                      </a:r>
                      <a:r>
                        <a:rPr lang="en-US" sz="2800" b="0" kern="1200" dirty="0">
                          <a:effectLst/>
                        </a:rPr>
                        <a:t>± 8</a:t>
                      </a:r>
                      <a:endParaRPr lang="en-US" sz="2800" b="0" dirty="0"/>
                    </a:p>
                  </a:txBody>
                  <a:tcPr/>
                </a:tc>
                <a:extLst>
                  <a:ext uri="{0D108BD9-81ED-4DB2-BD59-A6C34878D82A}">
                    <a16:rowId xmlns:a16="http://schemas.microsoft.com/office/drawing/2014/main" val="3339807960"/>
                  </a:ext>
                </a:extLst>
              </a:tr>
              <a:tr h="548941">
                <a:tc>
                  <a:txBody>
                    <a:bodyPr/>
                    <a:lstStyle/>
                    <a:p>
                      <a:r>
                        <a:rPr lang="en-US" sz="2800" b="0" dirty="0"/>
                        <a:t>Gender</a:t>
                      </a:r>
                    </a:p>
                  </a:txBody>
                  <a:tcPr/>
                </a:tc>
                <a:tc>
                  <a:txBody>
                    <a:bodyPr/>
                    <a:lstStyle/>
                    <a:p>
                      <a:pPr algn="ctr"/>
                      <a:r>
                        <a:rPr lang="en-US" sz="2800" b="0" dirty="0"/>
                        <a:t>16 M: 4 F</a:t>
                      </a:r>
                    </a:p>
                  </a:txBody>
                  <a:tcPr/>
                </a:tc>
                <a:tc>
                  <a:txBody>
                    <a:bodyPr/>
                    <a:lstStyle/>
                    <a:p>
                      <a:pPr algn="ctr"/>
                      <a:r>
                        <a:rPr lang="en-US" sz="2800" b="0" dirty="0"/>
                        <a:t>13 M: 7 F</a:t>
                      </a:r>
                    </a:p>
                  </a:txBody>
                  <a:tcPr/>
                </a:tc>
                <a:tc>
                  <a:txBody>
                    <a:bodyPr/>
                    <a:lstStyle/>
                    <a:p>
                      <a:pPr algn="ctr"/>
                      <a:r>
                        <a:rPr lang="en-US" sz="2800" b="0" dirty="0"/>
                        <a:t>13 M: 7 F</a:t>
                      </a:r>
                    </a:p>
                  </a:txBody>
                  <a:tcPr/>
                </a:tc>
                <a:extLst>
                  <a:ext uri="{0D108BD9-81ED-4DB2-BD59-A6C34878D82A}">
                    <a16:rowId xmlns:a16="http://schemas.microsoft.com/office/drawing/2014/main" val="1651110005"/>
                  </a:ext>
                </a:extLst>
              </a:tr>
              <a:tr h="592301">
                <a:tc>
                  <a:txBody>
                    <a:bodyPr/>
                    <a:lstStyle/>
                    <a:p>
                      <a:r>
                        <a:rPr lang="en-US" sz="2800" b="0" dirty="0"/>
                        <a:t>Hoehn &amp; Yahr</a:t>
                      </a:r>
                    </a:p>
                  </a:txBody>
                  <a:tcPr/>
                </a:tc>
                <a:tc>
                  <a:txBody>
                    <a:bodyPr/>
                    <a:lstStyle/>
                    <a:p>
                      <a:pPr algn="ctr"/>
                      <a:r>
                        <a:rPr lang="en-US" sz="2800" b="0" dirty="0"/>
                        <a:t>2.13 </a:t>
                      </a:r>
                      <a:r>
                        <a:rPr lang="en-US" sz="2800" b="0" kern="1200" dirty="0">
                          <a:effectLst/>
                        </a:rPr>
                        <a:t>± 0</a:t>
                      </a:r>
                      <a:endParaRPr lang="en-US" sz="2800" b="0" dirty="0"/>
                    </a:p>
                  </a:txBody>
                  <a:tcPr/>
                </a:tc>
                <a:tc>
                  <a:txBody>
                    <a:bodyPr/>
                    <a:lstStyle/>
                    <a:p>
                      <a:pPr algn="ctr"/>
                      <a:r>
                        <a:rPr lang="en-US" sz="2800" b="0" dirty="0"/>
                        <a:t>2.02 </a:t>
                      </a:r>
                      <a:r>
                        <a:rPr lang="en-US" sz="2800" b="0" kern="1200" dirty="0">
                          <a:effectLst/>
                        </a:rPr>
                        <a:t>± 1</a:t>
                      </a:r>
                      <a:endParaRPr lang="en-US" sz="2800" b="0" dirty="0"/>
                    </a:p>
                  </a:txBody>
                  <a:tcPr/>
                </a:tc>
                <a:tc>
                  <a:txBody>
                    <a:bodyPr/>
                    <a:lstStyle/>
                    <a:p>
                      <a:pPr algn="ctr"/>
                      <a:r>
                        <a:rPr lang="en-US" sz="2800" b="0" dirty="0"/>
                        <a:t>N/A</a:t>
                      </a:r>
                    </a:p>
                  </a:txBody>
                  <a:tcPr/>
                </a:tc>
                <a:extLst>
                  <a:ext uri="{0D108BD9-81ED-4DB2-BD59-A6C34878D82A}">
                    <a16:rowId xmlns:a16="http://schemas.microsoft.com/office/drawing/2014/main" val="1535526175"/>
                  </a:ext>
                </a:extLst>
              </a:tr>
              <a:tr h="548941">
                <a:tc>
                  <a:txBody>
                    <a:bodyPr/>
                    <a:lstStyle/>
                    <a:p>
                      <a:r>
                        <a:rPr lang="en-US" sz="2800" b="0" dirty="0"/>
                        <a:t>Beck Depression Inventory</a:t>
                      </a:r>
                    </a:p>
                  </a:txBody>
                  <a:tcPr/>
                </a:tc>
                <a:tc>
                  <a:txBody>
                    <a:bodyPr/>
                    <a:lstStyle/>
                    <a:p>
                      <a:pPr algn="ctr"/>
                      <a:r>
                        <a:rPr lang="en-US" sz="2800" b="0" dirty="0"/>
                        <a:t>9.75 </a:t>
                      </a:r>
                      <a:r>
                        <a:rPr lang="en-US" sz="2800" b="0" kern="1200" dirty="0">
                          <a:effectLst/>
                        </a:rPr>
                        <a:t>± 6</a:t>
                      </a:r>
                      <a:endParaRPr lang="en-US" sz="2800" b="0" dirty="0"/>
                    </a:p>
                  </a:txBody>
                  <a:tcPr/>
                </a:tc>
                <a:tc>
                  <a:txBody>
                    <a:bodyPr/>
                    <a:lstStyle/>
                    <a:p>
                      <a:pPr algn="ctr"/>
                      <a:r>
                        <a:rPr lang="en-US" sz="2800" b="0" dirty="0"/>
                        <a:t>7.3 </a:t>
                      </a:r>
                      <a:r>
                        <a:rPr lang="en-US" sz="2800" b="0" kern="1200" dirty="0">
                          <a:effectLst/>
                        </a:rPr>
                        <a:t>± 5</a:t>
                      </a:r>
                      <a:endParaRPr lang="en-US" sz="2800" b="0" dirty="0"/>
                    </a:p>
                  </a:txBody>
                  <a:tcPr/>
                </a:tc>
                <a:tc>
                  <a:txBody>
                    <a:bodyPr/>
                    <a:lstStyle/>
                    <a:p>
                      <a:pPr algn="ctr"/>
                      <a:r>
                        <a:rPr lang="en-US" sz="2800" b="0" dirty="0"/>
                        <a:t>2.85 </a:t>
                      </a:r>
                      <a:r>
                        <a:rPr lang="en-US" sz="2800" b="0" kern="1200" dirty="0">
                          <a:effectLst/>
                        </a:rPr>
                        <a:t>± 3</a:t>
                      </a:r>
                      <a:endParaRPr lang="en-US" sz="2800" b="0" dirty="0"/>
                    </a:p>
                  </a:txBody>
                  <a:tcPr/>
                </a:tc>
                <a:extLst>
                  <a:ext uri="{0D108BD9-81ED-4DB2-BD59-A6C34878D82A}">
                    <a16:rowId xmlns:a16="http://schemas.microsoft.com/office/drawing/2014/main" val="1457319285"/>
                  </a:ext>
                </a:extLst>
              </a:tr>
              <a:tr h="548941">
                <a:tc>
                  <a:txBody>
                    <a:bodyPr/>
                    <a:lstStyle/>
                    <a:p>
                      <a:r>
                        <a:rPr lang="en-US" sz="2800" b="0" dirty="0"/>
                        <a:t>Mini-Mental State Exam</a:t>
                      </a:r>
                    </a:p>
                  </a:txBody>
                  <a:tcPr/>
                </a:tc>
                <a:tc>
                  <a:txBody>
                    <a:bodyPr/>
                    <a:lstStyle/>
                    <a:p>
                      <a:pPr algn="ctr"/>
                      <a:r>
                        <a:rPr lang="en-US" sz="2800" b="0" dirty="0"/>
                        <a:t>28.7 </a:t>
                      </a:r>
                      <a:r>
                        <a:rPr lang="en-US" sz="2800" b="0" kern="1200" dirty="0">
                          <a:effectLst/>
                        </a:rPr>
                        <a:t>± 1</a:t>
                      </a:r>
                      <a:endParaRPr lang="en-US" sz="2800" b="0" dirty="0"/>
                    </a:p>
                  </a:txBody>
                  <a:tcPr/>
                </a:tc>
                <a:tc>
                  <a:txBody>
                    <a:bodyPr/>
                    <a:lstStyle/>
                    <a:p>
                      <a:pPr algn="ctr"/>
                      <a:r>
                        <a:rPr lang="en-US" sz="2800" b="0" dirty="0"/>
                        <a:t>29.0 </a:t>
                      </a:r>
                      <a:r>
                        <a:rPr lang="en-US" sz="2800" b="0" kern="1200" dirty="0">
                          <a:effectLst/>
                        </a:rPr>
                        <a:t>± 1</a:t>
                      </a:r>
                      <a:endParaRPr lang="en-US" sz="2800" b="0" dirty="0"/>
                    </a:p>
                  </a:txBody>
                  <a:tcPr/>
                </a:tc>
                <a:tc>
                  <a:txBody>
                    <a:bodyPr/>
                    <a:lstStyle/>
                    <a:p>
                      <a:pPr algn="ctr"/>
                      <a:r>
                        <a:rPr lang="en-US" sz="2800" b="0" dirty="0"/>
                        <a:t>29.3 </a:t>
                      </a:r>
                      <a:r>
                        <a:rPr lang="en-US" sz="2800" b="0" kern="1200" dirty="0">
                          <a:effectLst/>
                        </a:rPr>
                        <a:t>± 1</a:t>
                      </a:r>
                      <a:endParaRPr lang="en-US" sz="2800" b="0" dirty="0"/>
                    </a:p>
                  </a:txBody>
                  <a:tcPr/>
                </a:tc>
                <a:extLst>
                  <a:ext uri="{0D108BD9-81ED-4DB2-BD59-A6C34878D82A}">
                    <a16:rowId xmlns:a16="http://schemas.microsoft.com/office/drawing/2014/main" val="510174864"/>
                  </a:ext>
                </a:extLst>
              </a:tr>
              <a:tr h="548941">
                <a:tc>
                  <a:txBody>
                    <a:bodyPr/>
                    <a:lstStyle/>
                    <a:p>
                      <a:r>
                        <a:rPr lang="en-US" sz="2800" b="0" dirty="0"/>
                        <a:t>Years Since Diagnosis</a:t>
                      </a:r>
                    </a:p>
                  </a:txBody>
                  <a:tcPr/>
                </a:tc>
                <a:tc>
                  <a:txBody>
                    <a:bodyPr/>
                    <a:lstStyle/>
                    <a:p>
                      <a:pPr algn="ctr"/>
                      <a:r>
                        <a:rPr lang="en-US" sz="2800" b="0" dirty="0"/>
                        <a:t>4.99 </a:t>
                      </a:r>
                      <a:r>
                        <a:rPr lang="en-US" sz="2800" b="0" kern="1200" dirty="0">
                          <a:effectLst/>
                        </a:rPr>
                        <a:t>± 7</a:t>
                      </a:r>
                      <a:endParaRPr lang="en-US" sz="2800" b="0" dirty="0"/>
                    </a:p>
                  </a:txBody>
                  <a:tcPr/>
                </a:tc>
                <a:tc>
                  <a:txBody>
                    <a:bodyPr/>
                    <a:lstStyle/>
                    <a:p>
                      <a:pPr algn="ctr"/>
                      <a:r>
                        <a:rPr lang="en-US" sz="2800" b="0" dirty="0"/>
                        <a:t>4.73 </a:t>
                      </a:r>
                      <a:r>
                        <a:rPr lang="en-US" sz="2800" b="0" kern="1200" dirty="0">
                          <a:effectLst/>
                        </a:rPr>
                        <a:t>± 4</a:t>
                      </a:r>
                      <a:endParaRPr lang="en-US" sz="2800" b="0" dirty="0"/>
                    </a:p>
                  </a:txBody>
                  <a:tcPr/>
                </a:tc>
                <a:tc>
                  <a:txBody>
                    <a:bodyPr/>
                    <a:lstStyle/>
                    <a:p>
                      <a:pPr algn="ctr"/>
                      <a:r>
                        <a:rPr lang="en-US" sz="2800" b="0" dirty="0"/>
                        <a:t>N/A</a:t>
                      </a:r>
                    </a:p>
                  </a:txBody>
                  <a:tcPr/>
                </a:tc>
                <a:extLst>
                  <a:ext uri="{0D108BD9-81ED-4DB2-BD59-A6C34878D82A}">
                    <a16:rowId xmlns:a16="http://schemas.microsoft.com/office/drawing/2014/main" val="116620592"/>
                  </a:ext>
                </a:extLst>
              </a:tr>
            </a:tbl>
          </a:graphicData>
        </a:graphic>
      </p:graphicFrame>
      <p:sp>
        <p:nvSpPr>
          <p:cNvPr id="19" name="Content Placeholder 18">
            <a:extLst>
              <a:ext uri="{FF2B5EF4-FFF2-40B4-BE49-F238E27FC236}">
                <a16:creationId xmlns:a16="http://schemas.microsoft.com/office/drawing/2014/main" id="{D10D5003-4B4D-A74C-8733-51DC1ED4B485}"/>
              </a:ext>
            </a:extLst>
          </p:cNvPr>
          <p:cNvSpPr>
            <a:spLocks noGrp="1"/>
          </p:cNvSpPr>
          <p:nvPr>
            <p:ph sz="quarter" idx="35"/>
          </p:nvPr>
        </p:nvSpPr>
        <p:spPr>
          <a:xfrm>
            <a:off x="29541881" y="18785311"/>
            <a:ext cx="12906184" cy="6810106"/>
          </a:xfrm>
        </p:spPr>
        <p:txBody>
          <a:bodyPr>
            <a:noAutofit/>
          </a:bodyPr>
          <a:lstStyle/>
          <a:p>
            <a:r>
              <a:rPr lang="en-US" sz="3000" dirty="0"/>
              <a:t>There was significant improvement in TXPD for production of words, morphemes and verbs per utterance from baseline to post-treatment. This finding, combined with existing literature, suggests verb production may be a potential treatment target in PD.</a:t>
            </a:r>
          </a:p>
          <a:p>
            <a:r>
              <a:rPr lang="en-US" sz="3000" dirty="0"/>
              <a:t>Verb production deficits in PD are thought to occur because the motor system is involved in the representation of physical action concepts for language production [8]. While specific limb movements map somatotopically onto frontal motor regions, the basal ganglia (particularly the substantia nigra and subthalamic nuclei [9]) are involved in the sensorimotor inputs involved in associating motor movement with action verbs [8]. </a:t>
            </a:r>
          </a:p>
          <a:p>
            <a:r>
              <a:rPr lang="en-US" sz="3000" dirty="0"/>
              <a:t>Because LSVT is designed to recalibrate certain sensory processes [2], affecting the sensorimotor mapping of actions and the motor system underlying them, our finding of LSVT-related increases in verbs/utterance, MLU morphemes, and MLU words may be a reflection of that recalibration. That is, strengthening of the semantic representations of physical actions may improve access to verbs, as well as the clauses and other morphemes inherent in their use.</a:t>
            </a:r>
            <a:br>
              <a:rPr lang="en-US" sz="3000" dirty="0"/>
            </a:br>
            <a:endParaRPr lang="en-US" sz="3000" dirty="0"/>
          </a:p>
        </p:txBody>
      </p:sp>
      <p:sp>
        <p:nvSpPr>
          <p:cNvPr id="29" name="TextBox 28">
            <a:extLst>
              <a:ext uri="{FF2B5EF4-FFF2-40B4-BE49-F238E27FC236}">
                <a16:creationId xmlns:a16="http://schemas.microsoft.com/office/drawing/2014/main" id="{24210E37-E17C-C745-B634-8F046451C554}"/>
              </a:ext>
            </a:extLst>
          </p:cNvPr>
          <p:cNvSpPr txBox="1"/>
          <p:nvPr/>
        </p:nvSpPr>
        <p:spPr>
          <a:xfrm>
            <a:off x="15388085" y="11613581"/>
            <a:ext cx="12668915" cy="1015663"/>
          </a:xfrm>
          <a:prstGeom prst="rect">
            <a:avLst/>
          </a:prstGeom>
          <a:noFill/>
        </p:spPr>
        <p:txBody>
          <a:bodyPr wrap="square" rtlCol="0">
            <a:spAutoFit/>
          </a:bodyPr>
          <a:lstStyle/>
          <a:p>
            <a:r>
              <a:rPr lang="en-US" sz="3000" b="1" dirty="0"/>
              <a:t>Table 1. </a:t>
            </a:r>
            <a:r>
              <a:rPr lang="en-US" sz="3000" dirty="0"/>
              <a:t>The groups do not significantly differ for any of the demographic or symptom inventories, indicating a well-controlled study. </a:t>
            </a:r>
            <a:endParaRPr lang="en-US" sz="3000" b="1" dirty="0"/>
          </a:p>
        </p:txBody>
      </p:sp>
      <p:sp>
        <p:nvSpPr>
          <p:cNvPr id="89" name="Text Placeholder 6">
            <a:extLst>
              <a:ext uri="{FF2B5EF4-FFF2-40B4-BE49-F238E27FC236}">
                <a16:creationId xmlns:a16="http://schemas.microsoft.com/office/drawing/2014/main" id="{0A4FE116-4295-F74F-9456-664167D61F62}"/>
              </a:ext>
            </a:extLst>
          </p:cNvPr>
          <p:cNvSpPr txBox="1">
            <a:spLocks/>
          </p:cNvSpPr>
          <p:nvPr/>
        </p:nvSpPr>
        <p:spPr>
          <a:xfrm>
            <a:off x="29624414" y="6172101"/>
            <a:ext cx="13048488" cy="914400"/>
          </a:xfrm>
          <a:prstGeom prst="rect">
            <a:avLst/>
          </a:prstGeom>
          <a:solidFill>
            <a:schemeClr val="accent5"/>
          </a:solidFill>
        </p:spPr>
        <p:txBody>
          <a:bodyPr vert="horz" lIns="365721" tIns="45716" rIns="91430" bIns="45716" rtlCol="0" anchor="ctr">
            <a:noAutofit/>
          </a:bodyPr>
          <a:lstStyle>
            <a:lvl1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none" baseline="0">
                <a:solidFill>
                  <a:schemeClr val="bg1"/>
                </a:solidFill>
                <a:latin typeface="+mj-lt"/>
                <a:ea typeface="+mn-ea"/>
                <a:cs typeface="+mn-cs"/>
              </a:defRPr>
            </a:lvl1pPr>
            <a:lvl2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2pPr>
            <a:lvl3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3pPr>
            <a:lvl4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4pPr>
            <a:lvl5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5pPr>
            <a:lvl6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6pPr>
            <a:lvl7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7pPr>
            <a:lvl8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8pPr>
            <a:lvl9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9pPr>
          </a:lstStyle>
          <a:p>
            <a:r>
              <a:rPr lang="en-US" dirty="0"/>
              <a:t>Treatment Effects</a:t>
            </a:r>
          </a:p>
        </p:txBody>
      </p:sp>
      <p:sp>
        <p:nvSpPr>
          <p:cNvPr id="11" name="TextBox 10">
            <a:extLst>
              <a:ext uri="{FF2B5EF4-FFF2-40B4-BE49-F238E27FC236}">
                <a16:creationId xmlns:a16="http://schemas.microsoft.com/office/drawing/2014/main" id="{F4069B9C-87FB-2D45-A258-F13A0FE829C7}"/>
              </a:ext>
            </a:extLst>
          </p:cNvPr>
          <p:cNvSpPr txBox="1"/>
          <p:nvPr/>
        </p:nvSpPr>
        <p:spPr>
          <a:xfrm>
            <a:off x="15472018" y="14100359"/>
            <a:ext cx="12584982" cy="3631763"/>
          </a:xfrm>
          <a:prstGeom prst="rect">
            <a:avLst/>
          </a:prstGeom>
          <a:noFill/>
        </p:spPr>
        <p:txBody>
          <a:bodyPr wrap="square" rtlCol="0">
            <a:spAutoFit/>
          </a:bodyPr>
          <a:lstStyle/>
          <a:p>
            <a:pPr marL="457200" indent="-457200">
              <a:spcAft>
                <a:spcPts val="1200"/>
              </a:spcAft>
              <a:buFont typeface="Arial" panose="020B0604020202020204" pitchFamily="34" charset="0"/>
              <a:buChar char="•"/>
            </a:pPr>
            <a:r>
              <a:rPr lang="en-US" sz="3000" dirty="0"/>
              <a:t>For Specific Aim I, two multivariate general linear model with the MOR output as the dependent variables and group as the independent variable, was performed for baseline and for post-LSVT data. </a:t>
            </a:r>
          </a:p>
          <a:p>
            <a:pPr marL="457200" indent="-457200">
              <a:spcAft>
                <a:spcPts val="1200"/>
              </a:spcAft>
              <a:buFont typeface="Arial" panose="020B0604020202020204" pitchFamily="34" charset="0"/>
              <a:buChar char="•"/>
            </a:pPr>
            <a:r>
              <a:rPr lang="en-US" sz="3000" dirty="0"/>
              <a:t>For Specific Aim II, a repeated-measures general linear model was utilized to identify changes within-subject changes in MOR output from pre- to post-treatment between groups.</a:t>
            </a:r>
          </a:p>
          <a:p>
            <a:endParaRPr lang="en-US" sz="3000" dirty="0" err="1"/>
          </a:p>
        </p:txBody>
      </p:sp>
      <p:sp>
        <p:nvSpPr>
          <p:cNvPr id="38" name="Text Placeholder 6">
            <a:extLst>
              <a:ext uri="{FF2B5EF4-FFF2-40B4-BE49-F238E27FC236}">
                <a16:creationId xmlns:a16="http://schemas.microsoft.com/office/drawing/2014/main" id="{E060BAA9-C7E2-6444-BB4B-8362FA746C08}"/>
              </a:ext>
            </a:extLst>
          </p:cNvPr>
          <p:cNvSpPr txBox="1">
            <a:spLocks/>
          </p:cNvSpPr>
          <p:nvPr/>
        </p:nvSpPr>
        <p:spPr>
          <a:xfrm>
            <a:off x="15403158" y="13044631"/>
            <a:ext cx="13048488" cy="914400"/>
          </a:xfrm>
          <a:prstGeom prst="rect">
            <a:avLst/>
          </a:prstGeom>
          <a:solidFill>
            <a:schemeClr val="accent5"/>
          </a:solidFill>
        </p:spPr>
        <p:txBody>
          <a:bodyPr vert="horz" lIns="365721" tIns="45716" rIns="91430" bIns="45716" rtlCol="0" anchor="ctr">
            <a:noAutofit/>
          </a:bodyPr>
          <a:lstStyle>
            <a:lvl1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none" baseline="0">
                <a:solidFill>
                  <a:schemeClr val="bg1"/>
                </a:solidFill>
                <a:latin typeface="+mj-lt"/>
                <a:ea typeface="+mn-ea"/>
                <a:cs typeface="+mn-cs"/>
              </a:defRPr>
            </a:lvl1pPr>
            <a:lvl2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2pPr>
            <a:lvl3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3pPr>
            <a:lvl4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4pPr>
            <a:lvl5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5pPr>
            <a:lvl6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6pPr>
            <a:lvl7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7pPr>
            <a:lvl8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8pPr>
            <a:lvl9pPr marL="0" indent="0" algn="l" defTabSz="4388650" rtl="0" eaLnBrk="1" latinLnBrk="0" hangingPunct="1">
              <a:lnSpc>
                <a:spcPct val="100000"/>
              </a:lnSpc>
              <a:spcBef>
                <a:spcPts val="0"/>
              </a:spcBef>
              <a:buClr>
                <a:schemeClr val="accent2"/>
              </a:buClr>
              <a:buFont typeface="Arial" panose="020B0604020202020204" pitchFamily="34" charset="0"/>
              <a:buNone/>
              <a:defRPr sz="5900" kern="1200" cap="all" baseline="0">
                <a:solidFill>
                  <a:schemeClr val="bg1"/>
                </a:solidFill>
                <a:latin typeface="+mj-lt"/>
                <a:ea typeface="+mn-ea"/>
                <a:cs typeface="+mn-cs"/>
              </a:defRPr>
            </a:lvl9pPr>
          </a:lstStyle>
          <a:p>
            <a:r>
              <a:rPr lang="en-US" dirty="0"/>
              <a:t>Data Analysis</a:t>
            </a:r>
          </a:p>
        </p:txBody>
      </p:sp>
      <p:sp>
        <p:nvSpPr>
          <p:cNvPr id="34" name="TextBox 33">
            <a:extLst>
              <a:ext uri="{FF2B5EF4-FFF2-40B4-BE49-F238E27FC236}">
                <a16:creationId xmlns:a16="http://schemas.microsoft.com/office/drawing/2014/main" id="{C53A5FB4-09AC-DF43-8CDB-C3690DAA48B4}"/>
              </a:ext>
            </a:extLst>
          </p:cNvPr>
          <p:cNvSpPr txBox="1"/>
          <p:nvPr/>
        </p:nvSpPr>
        <p:spPr>
          <a:xfrm>
            <a:off x="30046968" y="7281817"/>
            <a:ext cx="6115175" cy="8402300"/>
          </a:xfrm>
          <a:prstGeom prst="rect">
            <a:avLst/>
          </a:prstGeom>
          <a:noFill/>
        </p:spPr>
        <p:txBody>
          <a:bodyPr wrap="square" rtlCol="0">
            <a:spAutoFit/>
          </a:bodyPr>
          <a:lstStyle/>
          <a:p>
            <a:r>
              <a:rPr lang="en-US" sz="3000" b="1" dirty="0"/>
              <a:t>Figure 4. </a:t>
            </a:r>
            <a:r>
              <a:rPr lang="en-US" sz="3000" dirty="0"/>
              <a:t>Significant group-by-time interactions indicate significant treatment effects for production of mean length of utterance words (F</a:t>
            </a:r>
            <a:r>
              <a:rPr lang="en-US" sz="3000" baseline="-25000" dirty="0"/>
              <a:t>2,57</a:t>
            </a:r>
            <a:r>
              <a:rPr lang="en-US" sz="3000" dirty="0"/>
              <a:t> = 6.3, p = .003), mean length of utterance morphemes (F</a:t>
            </a:r>
            <a:r>
              <a:rPr lang="en-US" sz="3000" baseline="-25000" dirty="0"/>
              <a:t>2,57</a:t>
            </a:r>
            <a:r>
              <a:rPr lang="en-US" sz="3000" dirty="0"/>
              <a:t> = 6.6, p = .003) and verbs/</a:t>
            </a:r>
          </a:p>
          <a:p>
            <a:r>
              <a:rPr lang="en-US" sz="3000" dirty="0"/>
              <a:t>utterance (F</a:t>
            </a:r>
            <a:r>
              <a:rPr lang="en-US" sz="3000" baseline="-25000" dirty="0"/>
              <a:t>2,57</a:t>
            </a:r>
            <a:r>
              <a:rPr lang="en-US" sz="3000" dirty="0"/>
              <a:t> = 5.6, p = .006) in the TXPD group.</a:t>
            </a:r>
          </a:p>
          <a:p>
            <a:endParaRPr lang="en-US" sz="3000" dirty="0"/>
          </a:p>
          <a:p>
            <a:r>
              <a:rPr lang="en-US" sz="3000" dirty="0"/>
              <a:t>These treatment effects indicate that successful improvement of voice production, through LSVT, also effects a significant increase in words, morphemes and verbs per utterance in connected language during picture description.</a:t>
            </a:r>
          </a:p>
        </p:txBody>
      </p:sp>
      <p:grpSp>
        <p:nvGrpSpPr>
          <p:cNvPr id="39" name="Group 38">
            <a:extLst>
              <a:ext uri="{FF2B5EF4-FFF2-40B4-BE49-F238E27FC236}">
                <a16:creationId xmlns:a16="http://schemas.microsoft.com/office/drawing/2014/main" id="{AC7D6683-13F8-9643-B8E4-1BE72FC33C32}"/>
              </a:ext>
            </a:extLst>
          </p:cNvPr>
          <p:cNvGrpSpPr/>
          <p:nvPr/>
        </p:nvGrpSpPr>
        <p:grpSpPr>
          <a:xfrm>
            <a:off x="15510737" y="26895502"/>
            <a:ext cx="13019848" cy="4436786"/>
            <a:chOff x="15547134" y="25245976"/>
            <a:chExt cx="13019848" cy="3678300"/>
          </a:xfrm>
        </p:grpSpPr>
        <p:sp>
          <p:nvSpPr>
            <p:cNvPr id="55" name="TextBox 54">
              <a:extLst>
                <a:ext uri="{FF2B5EF4-FFF2-40B4-BE49-F238E27FC236}">
                  <a16:creationId xmlns:a16="http://schemas.microsoft.com/office/drawing/2014/main" id="{1D1B5771-5062-6C4F-B2D7-C0ECBF608D46}"/>
                </a:ext>
              </a:extLst>
            </p:cNvPr>
            <p:cNvSpPr txBox="1"/>
            <p:nvPr/>
          </p:nvSpPr>
          <p:spPr>
            <a:xfrm>
              <a:off x="23935368" y="25403055"/>
              <a:ext cx="4631614" cy="3521221"/>
            </a:xfrm>
            <a:prstGeom prst="rect">
              <a:avLst/>
            </a:prstGeom>
            <a:noFill/>
          </p:spPr>
          <p:txBody>
            <a:bodyPr wrap="square" rtlCol="0">
              <a:spAutoFit/>
            </a:bodyPr>
            <a:lstStyle/>
            <a:p>
              <a:r>
                <a:rPr lang="en-US" sz="3000" b="1" dirty="0"/>
                <a:t>Figure 3. Type Token Ratio and Verbs/Utterance</a:t>
              </a:r>
              <a:r>
                <a:rPr lang="en-US" sz="3000" dirty="0"/>
                <a:t>: The groups did not differ for variety of words classes produced, but the UNTXPD produced more verbs/utterance than the TXPD at pre-LSVT.</a:t>
              </a:r>
            </a:p>
          </p:txBody>
        </p:sp>
        <p:pic>
          <p:nvPicPr>
            <p:cNvPr id="33" name="Picture 32" descr="A screenshot of a cell phone&#10;&#10;Description automatically generated">
              <a:extLst>
                <a:ext uri="{FF2B5EF4-FFF2-40B4-BE49-F238E27FC236}">
                  <a16:creationId xmlns:a16="http://schemas.microsoft.com/office/drawing/2014/main" id="{24978380-45BF-8E4E-B1AA-8A9807C6AB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547134" y="25364092"/>
              <a:ext cx="8388234" cy="3134661"/>
            </a:xfrm>
            <a:prstGeom prst="rect">
              <a:avLst/>
            </a:prstGeom>
          </p:spPr>
        </p:pic>
        <p:sp>
          <p:nvSpPr>
            <p:cNvPr id="56" name="TextBox 55">
              <a:extLst>
                <a:ext uri="{FF2B5EF4-FFF2-40B4-BE49-F238E27FC236}">
                  <a16:creationId xmlns:a16="http://schemas.microsoft.com/office/drawing/2014/main" id="{C19E2928-5120-EB4C-A3CC-1F8621A36CE0}"/>
                </a:ext>
              </a:extLst>
            </p:cNvPr>
            <p:cNvSpPr txBox="1"/>
            <p:nvPr/>
          </p:nvSpPr>
          <p:spPr>
            <a:xfrm>
              <a:off x="18757559" y="25245976"/>
              <a:ext cx="484428" cy="1015663"/>
            </a:xfrm>
            <a:prstGeom prst="rect">
              <a:avLst/>
            </a:prstGeom>
            <a:noFill/>
          </p:spPr>
          <p:txBody>
            <a:bodyPr wrap="none" rtlCol="0">
              <a:spAutoFit/>
            </a:bodyPr>
            <a:lstStyle/>
            <a:p>
              <a:r>
                <a:rPr lang="en-US" sz="6000" dirty="0"/>
                <a:t>*</a:t>
              </a:r>
            </a:p>
          </p:txBody>
        </p:sp>
      </p:grpSp>
      <p:grpSp>
        <p:nvGrpSpPr>
          <p:cNvPr id="37" name="Group 36">
            <a:extLst>
              <a:ext uri="{FF2B5EF4-FFF2-40B4-BE49-F238E27FC236}">
                <a16:creationId xmlns:a16="http://schemas.microsoft.com/office/drawing/2014/main" id="{9AAD4A39-EADD-D64D-BD4B-A25352D763F6}"/>
              </a:ext>
            </a:extLst>
          </p:cNvPr>
          <p:cNvGrpSpPr/>
          <p:nvPr/>
        </p:nvGrpSpPr>
        <p:grpSpPr>
          <a:xfrm>
            <a:off x="15633548" y="22744002"/>
            <a:ext cx="12717663" cy="3790442"/>
            <a:chOff x="15688711" y="21572378"/>
            <a:chExt cx="12717663" cy="3142453"/>
          </a:xfrm>
        </p:grpSpPr>
        <p:sp>
          <p:nvSpPr>
            <p:cNvPr id="53" name="TextBox 52">
              <a:extLst>
                <a:ext uri="{FF2B5EF4-FFF2-40B4-BE49-F238E27FC236}">
                  <a16:creationId xmlns:a16="http://schemas.microsoft.com/office/drawing/2014/main" id="{3CB21091-C11C-B945-A166-AF4480666E21}"/>
                </a:ext>
              </a:extLst>
            </p:cNvPr>
            <p:cNvSpPr txBox="1"/>
            <p:nvPr/>
          </p:nvSpPr>
          <p:spPr>
            <a:xfrm>
              <a:off x="15688711" y="21708784"/>
              <a:ext cx="4493487" cy="2755740"/>
            </a:xfrm>
            <a:prstGeom prst="rect">
              <a:avLst/>
            </a:prstGeom>
            <a:noFill/>
          </p:spPr>
          <p:txBody>
            <a:bodyPr wrap="square" rtlCol="0">
              <a:spAutoFit/>
            </a:bodyPr>
            <a:lstStyle/>
            <a:p>
              <a:r>
                <a:rPr lang="en-US" sz="3000" b="1" dirty="0"/>
                <a:t>Figure 2. Mean Length of Utterance</a:t>
              </a:r>
              <a:r>
                <a:rPr lang="en-US" sz="3000" dirty="0"/>
                <a:t>: The groups did not differ for mean utterance length, words or morphemes, but HC had a longer MLU post-LSVT.</a:t>
              </a:r>
            </a:p>
          </p:txBody>
        </p:sp>
        <p:pic>
          <p:nvPicPr>
            <p:cNvPr id="30" name="Picture 29" descr="A screenshot of a cell phone&#10;&#10;Description automatically generated">
              <a:extLst>
                <a:ext uri="{FF2B5EF4-FFF2-40B4-BE49-F238E27FC236}">
                  <a16:creationId xmlns:a16="http://schemas.microsoft.com/office/drawing/2014/main" id="{CC5BFDC7-7FE2-7942-BFD7-5DA44BAB3DE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018140" y="21572378"/>
              <a:ext cx="8388234" cy="3142453"/>
            </a:xfrm>
            <a:prstGeom prst="rect">
              <a:avLst/>
            </a:prstGeom>
          </p:spPr>
        </p:pic>
        <p:sp>
          <p:nvSpPr>
            <p:cNvPr id="65" name="TextBox 64">
              <a:extLst>
                <a:ext uri="{FF2B5EF4-FFF2-40B4-BE49-F238E27FC236}">
                  <a16:creationId xmlns:a16="http://schemas.microsoft.com/office/drawing/2014/main" id="{64218293-1828-D04E-B8E0-51927EE1C9C2}"/>
                </a:ext>
              </a:extLst>
            </p:cNvPr>
            <p:cNvSpPr txBox="1"/>
            <p:nvPr/>
          </p:nvSpPr>
          <p:spPr>
            <a:xfrm>
              <a:off x="25110621" y="21654163"/>
              <a:ext cx="484428" cy="1015663"/>
            </a:xfrm>
            <a:prstGeom prst="rect">
              <a:avLst/>
            </a:prstGeom>
            <a:noFill/>
          </p:spPr>
          <p:txBody>
            <a:bodyPr wrap="none" rtlCol="0">
              <a:spAutoFit/>
            </a:bodyPr>
            <a:lstStyle/>
            <a:p>
              <a:r>
                <a:rPr lang="en-US" sz="6000" dirty="0"/>
                <a:t>*</a:t>
              </a:r>
            </a:p>
          </p:txBody>
        </p:sp>
      </p:grpSp>
      <p:grpSp>
        <p:nvGrpSpPr>
          <p:cNvPr id="36" name="Group 35">
            <a:extLst>
              <a:ext uri="{FF2B5EF4-FFF2-40B4-BE49-F238E27FC236}">
                <a16:creationId xmlns:a16="http://schemas.microsoft.com/office/drawing/2014/main" id="{F9094C6C-2590-2D45-BB23-08F109767335}"/>
              </a:ext>
            </a:extLst>
          </p:cNvPr>
          <p:cNvGrpSpPr/>
          <p:nvPr/>
        </p:nvGrpSpPr>
        <p:grpSpPr>
          <a:xfrm>
            <a:off x="15535796" y="18214805"/>
            <a:ext cx="12771122" cy="3866365"/>
            <a:chOff x="15535796" y="18214805"/>
            <a:chExt cx="12771122" cy="3205397"/>
          </a:xfrm>
        </p:grpSpPr>
        <p:pic>
          <p:nvPicPr>
            <p:cNvPr id="22" name="Picture 21" descr="A picture containing screenshot&#10;&#10;Description automatically generated">
              <a:extLst>
                <a:ext uri="{FF2B5EF4-FFF2-40B4-BE49-F238E27FC236}">
                  <a16:creationId xmlns:a16="http://schemas.microsoft.com/office/drawing/2014/main" id="{C9C640A5-EAB9-2346-B6EB-3ED047568D7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535796" y="18399022"/>
              <a:ext cx="8000065" cy="3021180"/>
            </a:xfrm>
            <a:prstGeom prst="rect">
              <a:avLst/>
            </a:prstGeom>
          </p:spPr>
        </p:pic>
        <p:sp>
          <p:nvSpPr>
            <p:cNvPr id="4" name="TextBox 3">
              <a:extLst>
                <a:ext uri="{FF2B5EF4-FFF2-40B4-BE49-F238E27FC236}">
                  <a16:creationId xmlns:a16="http://schemas.microsoft.com/office/drawing/2014/main" id="{6214CC7D-4174-D141-9678-B4BD74E6F88A}"/>
                </a:ext>
              </a:extLst>
            </p:cNvPr>
            <p:cNvSpPr txBox="1"/>
            <p:nvPr/>
          </p:nvSpPr>
          <p:spPr>
            <a:xfrm>
              <a:off x="24031677" y="18214805"/>
              <a:ext cx="4275241" cy="3138482"/>
            </a:xfrm>
            <a:prstGeom prst="rect">
              <a:avLst/>
            </a:prstGeom>
            <a:noFill/>
          </p:spPr>
          <p:txBody>
            <a:bodyPr wrap="square" rtlCol="0">
              <a:spAutoFit/>
            </a:bodyPr>
            <a:lstStyle/>
            <a:p>
              <a:r>
                <a:rPr lang="en-US" sz="3000" b="1" dirty="0"/>
                <a:t>Figure 1. Pauses</a:t>
              </a:r>
              <a:r>
                <a:rPr lang="en-US" sz="3000" dirty="0"/>
                <a:t>: The HC group produced significantly more filled pauses than the PD groups pre-LSVT, but the TXPD group produced more of both types at post-LSVT.</a:t>
              </a:r>
            </a:p>
          </p:txBody>
        </p:sp>
        <p:sp>
          <p:nvSpPr>
            <p:cNvPr id="14" name="TextBox 13">
              <a:extLst>
                <a:ext uri="{FF2B5EF4-FFF2-40B4-BE49-F238E27FC236}">
                  <a16:creationId xmlns:a16="http://schemas.microsoft.com/office/drawing/2014/main" id="{AC604272-DE0F-234D-9CC9-039CE9760579}"/>
                </a:ext>
              </a:extLst>
            </p:cNvPr>
            <p:cNvSpPr txBox="1"/>
            <p:nvPr/>
          </p:nvSpPr>
          <p:spPr>
            <a:xfrm>
              <a:off x="17062501" y="18465054"/>
              <a:ext cx="484428" cy="1015663"/>
            </a:xfrm>
            <a:prstGeom prst="rect">
              <a:avLst/>
            </a:prstGeom>
            <a:noFill/>
          </p:spPr>
          <p:txBody>
            <a:bodyPr wrap="none" rtlCol="0">
              <a:spAutoFit/>
            </a:bodyPr>
            <a:lstStyle/>
            <a:p>
              <a:r>
                <a:rPr lang="en-US" sz="6000" dirty="0"/>
                <a:t>*</a:t>
              </a:r>
            </a:p>
          </p:txBody>
        </p:sp>
        <p:sp>
          <p:nvSpPr>
            <p:cNvPr id="66" name="TextBox 65">
              <a:extLst>
                <a:ext uri="{FF2B5EF4-FFF2-40B4-BE49-F238E27FC236}">
                  <a16:creationId xmlns:a16="http://schemas.microsoft.com/office/drawing/2014/main" id="{B08E0EB1-CE50-A645-AE15-C0B5CACB5F92}"/>
                </a:ext>
              </a:extLst>
            </p:cNvPr>
            <p:cNvSpPr txBox="1"/>
            <p:nvPr/>
          </p:nvSpPr>
          <p:spPr>
            <a:xfrm>
              <a:off x="19962977" y="19045239"/>
              <a:ext cx="484428" cy="1015663"/>
            </a:xfrm>
            <a:prstGeom prst="rect">
              <a:avLst/>
            </a:prstGeom>
            <a:noFill/>
          </p:spPr>
          <p:txBody>
            <a:bodyPr wrap="none" rtlCol="0">
              <a:spAutoFit/>
            </a:bodyPr>
            <a:lstStyle/>
            <a:p>
              <a:r>
                <a:rPr lang="en-US" sz="6000" dirty="0"/>
                <a:t>*</a:t>
              </a:r>
            </a:p>
          </p:txBody>
        </p:sp>
        <p:sp>
          <p:nvSpPr>
            <p:cNvPr id="70" name="TextBox 69">
              <a:extLst>
                <a:ext uri="{FF2B5EF4-FFF2-40B4-BE49-F238E27FC236}">
                  <a16:creationId xmlns:a16="http://schemas.microsoft.com/office/drawing/2014/main" id="{D3712AD3-CFC3-9A47-9580-EE4485837C69}"/>
                </a:ext>
              </a:extLst>
            </p:cNvPr>
            <p:cNvSpPr txBox="1"/>
            <p:nvPr/>
          </p:nvSpPr>
          <p:spPr>
            <a:xfrm>
              <a:off x="21854627" y="19045239"/>
              <a:ext cx="484428" cy="1015663"/>
            </a:xfrm>
            <a:prstGeom prst="rect">
              <a:avLst/>
            </a:prstGeom>
            <a:noFill/>
          </p:spPr>
          <p:txBody>
            <a:bodyPr wrap="none" rtlCol="0">
              <a:spAutoFit/>
            </a:bodyPr>
            <a:lstStyle/>
            <a:p>
              <a:r>
                <a:rPr lang="en-US" sz="6000" dirty="0"/>
                <a:t>*</a:t>
              </a:r>
            </a:p>
          </p:txBody>
        </p:sp>
      </p:grpSp>
      <p:graphicFrame>
        <p:nvGraphicFramePr>
          <p:cNvPr id="52" name="Chart 51">
            <a:extLst>
              <a:ext uri="{FF2B5EF4-FFF2-40B4-BE49-F238E27FC236}">
                <a16:creationId xmlns:a16="http://schemas.microsoft.com/office/drawing/2014/main" id="{2A5876A3-9AF5-AB43-8643-08B0C1C9D871}"/>
              </a:ext>
            </a:extLst>
          </p:cNvPr>
          <p:cNvGraphicFramePr>
            <a:graphicFrameLocks/>
          </p:cNvGraphicFramePr>
          <p:nvPr>
            <p:extLst>
              <p:ext uri="{D42A27DB-BD31-4B8C-83A1-F6EECF244321}">
                <p14:modId xmlns:p14="http://schemas.microsoft.com/office/powerpoint/2010/main" val="2394386206"/>
              </p:ext>
            </p:extLst>
          </p:nvPr>
        </p:nvGraphicFramePr>
        <p:xfrm>
          <a:off x="36349026" y="7122733"/>
          <a:ext cx="5821392" cy="40831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54" name="Chart 53">
            <a:extLst>
              <a:ext uri="{FF2B5EF4-FFF2-40B4-BE49-F238E27FC236}">
                <a16:creationId xmlns:a16="http://schemas.microsoft.com/office/drawing/2014/main" id="{E058DBF1-B155-7F4E-B7FD-8B6EC11C0C95}"/>
              </a:ext>
            </a:extLst>
          </p:cNvPr>
          <p:cNvGraphicFramePr>
            <a:graphicFrameLocks/>
          </p:cNvGraphicFramePr>
          <p:nvPr>
            <p:extLst>
              <p:ext uri="{D42A27DB-BD31-4B8C-83A1-F6EECF244321}">
                <p14:modId xmlns:p14="http://schemas.microsoft.com/office/powerpoint/2010/main" val="1525506729"/>
              </p:ext>
            </p:extLst>
          </p:nvPr>
        </p:nvGraphicFramePr>
        <p:xfrm>
          <a:off x="36446810" y="10138410"/>
          <a:ext cx="5825133" cy="4136881"/>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58" name="Chart 57">
            <a:extLst>
              <a:ext uri="{FF2B5EF4-FFF2-40B4-BE49-F238E27FC236}">
                <a16:creationId xmlns:a16="http://schemas.microsoft.com/office/drawing/2014/main" id="{26996B5E-BAF0-6C40-9A12-B3ACC773561C}"/>
              </a:ext>
            </a:extLst>
          </p:cNvPr>
          <p:cNvGraphicFramePr>
            <a:graphicFrameLocks/>
          </p:cNvGraphicFramePr>
          <p:nvPr>
            <p:extLst>
              <p:ext uri="{D42A27DB-BD31-4B8C-83A1-F6EECF244321}">
                <p14:modId xmlns:p14="http://schemas.microsoft.com/office/powerpoint/2010/main" val="907877294"/>
              </p:ext>
            </p:extLst>
          </p:nvPr>
        </p:nvGraphicFramePr>
        <p:xfrm>
          <a:off x="36446810" y="13307358"/>
          <a:ext cx="5821392" cy="4424763"/>
        </p:xfrm>
        <a:graphic>
          <a:graphicData uri="http://schemas.openxmlformats.org/drawingml/2006/chart">
            <c:chart xmlns:c="http://schemas.openxmlformats.org/drawingml/2006/chart" xmlns:r="http://schemas.openxmlformats.org/officeDocument/2006/relationships" r:id="rId10"/>
          </a:graphicData>
        </a:graphic>
      </p:graphicFrame>
      <p:sp>
        <p:nvSpPr>
          <p:cNvPr id="15" name="TextBox 14">
            <a:extLst>
              <a:ext uri="{FF2B5EF4-FFF2-40B4-BE49-F238E27FC236}">
                <a16:creationId xmlns:a16="http://schemas.microsoft.com/office/drawing/2014/main" id="{BEBDD2BA-DFA6-644E-BF7E-99E87EF24AB8}"/>
              </a:ext>
            </a:extLst>
          </p:cNvPr>
          <p:cNvSpPr txBox="1"/>
          <p:nvPr/>
        </p:nvSpPr>
        <p:spPr>
          <a:xfrm>
            <a:off x="39509156" y="2842591"/>
            <a:ext cx="4343497" cy="400110"/>
          </a:xfrm>
          <a:prstGeom prst="rect">
            <a:avLst/>
          </a:prstGeom>
          <a:noFill/>
        </p:spPr>
        <p:txBody>
          <a:bodyPr wrap="none" rtlCol="0">
            <a:spAutoFit/>
          </a:bodyPr>
          <a:lstStyle/>
          <a:p>
            <a:r>
              <a:rPr lang="en-US" sz="2000" dirty="0"/>
              <a:t>Cognition Brain and Language Team</a:t>
            </a:r>
          </a:p>
        </p:txBody>
      </p:sp>
      <p:sp>
        <p:nvSpPr>
          <p:cNvPr id="17" name="TextBox 16">
            <a:extLst>
              <a:ext uri="{FF2B5EF4-FFF2-40B4-BE49-F238E27FC236}">
                <a16:creationId xmlns:a16="http://schemas.microsoft.com/office/drawing/2014/main" id="{75F9B854-82A6-3047-BB42-6831B25E6478}"/>
              </a:ext>
            </a:extLst>
          </p:cNvPr>
          <p:cNvSpPr txBox="1"/>
          <p:nvPr/>
        </p:nvSpPr>
        <p:spPr>
          <a:xfrm>
            <a:off x="0" y="32036658"/>
            <a:ext cx="489857" cy="881742"/>
          </a:xfrm>
          <a:prstGeom prst="rect">
            <a:avLst/>
          </a:prstGeom>
          <a:solidFill>
            <a:schemeClr val="accent2">
              <a:lumMod val="60000"/>
              <a:lumOff val="40000"/>
            </a:schemeClr>
          </a:solidFill>
        </p:spPr>
        <p:txBody>
          <a:bodyPr wrap="square" rtlCol="0">
            <a:spAutoFit/>
          </a:bodyPr>
          <a:lstStyle/>
          <a:p>
            <a:endParaRPr lang="en-US" sz="6000" dirty="0" err="1"/>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ustom 53">
      <a:dk1>
        <a:srgbClr val="1A1B5D"/>
      </a:dk1>
      <a:lt1>
        <a:sysClr val="window" lastClr="FFFFFF"/>
      </a:lt1>
      <a:dk2>
        <a:srgbClr val="1A1B5D"/>
      </a:dk2>
      <a:lt2>
        <a:srgbClr val="FAF2B5"/>
      </a:lt2>
      <a:accent1>
        <a:srgbClr val="1A1B5D"/>
      </a:accent1>
      <a:accent2>
        <a:srgbClr val="849EC9"/>
      </a:accent2>
      <a:accent3>
        <a:srgbClr val="1A1B5D"/>
      </a:accent3>
      <a:accent4>
        <a:srgbClr val="1A1B5D"/>
      </a:accent4>
      <a:accent5>
        <a:srgbClr val="1A1B5D"/>
      </a:accent5>
      <a:accent6>
        <a:srgbClr val="1A1B5D"/>
      </a:accent6>
      <a:hlink>
        <a:srgbClr val="9454C3"/>
      </a:hlink>
      <a:folHlink>
        <a:srgbClr val="3EBBF0"/>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lumMod val="75000"/>
          </a:schemeClr>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2" id="{0CDA158F-BD11-4947-AD81-47123E717BAC}" vid="{D7EF840D-21B4-42C8-9035-CFD5E088B4D5}"/>
    </a:ext>
  </a:extLst>
</a:theme>
</file>

<file path=ppt/theme/theme2.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true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1669304</Value>
      <Value>1669444</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2013-01-21T07:49:00+00:00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2029-01-01T08:00:00+00:00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ApprovalLog xmlns="4873beb7-5857-4685-be1f-d57550cc96cc" xsi:nil="tru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TP104001056</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875885</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LocMarketGroupTiers2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15</OriginalRelease>
    <TPLaunchHelpLinkType xmlns="4873beb7-5857-4685-be1f-d57550cc96cc">Template</TPLaunchHelpLinkType>
    <LocalizationTagsTaxHTField0 xmlns="4873beb7-5857-4685-be1f-d57550cc96cc">
      <Terms xmlns="http://schemas.microsoft.com/office/infopath/2007/PartnerControls"/>
    </LocalizationTagsTaxHTField0>
  </documentManagement>
</p:properties>
</file>

<file path=customXml/itemProps1.xml><?xml version="1.0" encoding="utf-8"?>
<ds:datastoreItem xmlns:ds="http://schemas.openxmlformats.org/officeDocument/2006/customXml" ds:itemID="{6B43430A-A2B4-485F-92F9-A6C2288731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451A831-6165-46D3-80FA-B53FDB37F9E1}">
  <ds:schemaRefs>
    <ds:schemaRef ds:uri="http://schemas.microsoft.com/sharepoint/v3/contenttype/forms"/>
  </ds:schemaRefs>
</ds:datastoreItem>
</file>

<file path=customXml/itemProps3.xml><?xml version="1.0" encoding="utf-8"?>
<ds:datastoreItem xmlns:ds="http://schemas.openxmlformats.org/officeDocument/2006/customXml" ds:itemID="{4954187F-4593-4D03-9F49-10B17A3EBBE3}">
  <ds:schemaRefs>
    <ds:schemaRef ds:uri="http://schemas.microsoft.com/office/2006/metadata/properties"/>
    <ds:schemaRef ds:uri="http://schemas.microsoft.com/office/infopath/2007/PartnerControls"/>
    <ds:schemaRef ds:uri="4873beb7-5857-4685-be1f-d57550cc96cc"/>
  </ds:schemaRefs>
</ds:datastoreItem>
</file>

<file path=docProps/app.xml><?xml version="1.0" encoding="utf-8"?>
<Properties xmlns="http://schemas.openxmlformats.org/officeDocument/2006/extended-properties" xmlns:vt="http://schemas.openxmlformats.org/officeDocument/2006/docPropsVTypes">
  <Template/>
  <TotalTime>0</TotalTime>
  <Words>1275</Words>
  <Application>Microsoft Macintosh PowerPoint</Application>
  <PresentationFormat>Custom</PresentationFormat>
  <Paragraphs>92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Arial Black</vt:lpstr>
      <vt:lpstr>Calibri Light</vt:lpstr>
      <vt:lpstr>Medical Poster</vt:lpstr>
      <vt:lpstr>Language Performance in Parkinson’s Disease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Microsoft Office User</dc:creator>
  <cp:lastModifiedBy/>
  <cp:revision>1</cp:revision>
  <dcterms:created xsi:type="dcterms:W3CDTF">2018-02-16T02:26:03Z</dcterms:created>
  <dcterms:modified xsi:type="dcterms:W3CDTF">2019-04-22T22:54:56Z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