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36576000" cy="292608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5552" userDrawn="1">
          <p15:clr>
            <a:srgbClr val="A4A3A4"/>
          </p15:clr>
        </p15:guide>
        <p15:guide id="3" orient="horz" pos="9216" userDrawn="1">
          <p15:clr>
            <a:srgbClr val="A4A3A4"/>
          </p15:clr>
        </p15:guide>
        <p15:guide id="4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26A"/>
    <a:srgbClr val="000066"/>
    <a:srgbClr val="CCCCCC"/>
    <a:srgbClr val="999999"/>
    <a:srgbClr val="FF9900"/>
    <a:srgbClr val="990000"/>
    <a:srgbClr val="000050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86" autoAdjust="0"/>
    <p:restoredTop sz="94003" autoAdjust="0"/>
  </p:normalViewPr>
  <p:slideViewPr>
    <p:cSldViewPr>
      <p:cViewPr>
        <p:scale>
          <a:sx n="37" d="100"/>
          <a:sy n="37" d="100"/>
        </p:scale>
        <p:origin x="1176" y="-1170"/>
      </p:cViewPr>
      <p:guideLst>
        <p:guide orient="horz" pos="10368"/>
        <p:guide pos="15552"/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gome\Downloads\Fly%20knockdowns.CG42817.CG458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gome\Downloads\Fly%20knockdowns.CG42817.CG4587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 dirty="0"/>
              <a:t>Validation</a:t>
            </a:r>
            <a:r>
              <a:rPr lang="en-US" sz="1800" b="1" baseline="0" dirty="0"/>
              <a:t> for the Knockdown of the CG42817 gene in the Brain </a:t>
            </a:r>
            <a:r>
              <a:rPr lang="en-US" sz="1800" b="1" i="1" baseline="0" dirty="0"/>
              <a:t>D. melanogaster</a:t>
            </a:r>
            <a:endParaRPr lang="en-US" sz="1800" b="1" dirty="0"/>
          </a:p>
        </c:rich>
      </c:tx>
      <c:layout>
        <c:manualLayout>
          <c:xMode val="edge"/>
          <c:yMode val="edge"/>
          <c:x val="0.13760391681055048"/>
          <c:y val="3.0907223164410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587194440641469"/>
          <c:y val="0.21122701099226251"/>
          <c:w val="0.81817057447671004"/>
          <c:h val="0.646823728442385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'cg42817'!$J$59</c:f>
              <c:strCache>
                <c:ptCount val="1"/>
                <c:pt idx="0">
                  <c:v>CG42817 X Canton-S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'cg42817'!$F$32</c:f>
                <c:numCache>
                  <c:formatCode>General</c:formatCode>
                  <c:ptCount val="1"/>
                  <c:pt idx="0">
                    <c:v>32.275258804942915</c:v>
                  </c:pt>
                </c:numCache>
              </c:numRef>
            </c:plus>
            <c:minus>
              <c:numRef>
                <c:f>'cg42817'!$F$32</c:f>
                <c:numCache>
                  <c:formatCode>General</c:formatCode>
                  <c:ptCount val="1"/>
                  <c:pt idx="0">
                    <c:v>32.275258804942915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'cg42817'!$J$60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00-4471-B3B0-4913CBBB3592}"/>
            </c:ext>
          </c:extLst>
        </c:ser>
        <c:ser>
          <c:idx val="1"/>
          <c:order val="1"/>
          <c:tx>
            <c:strRef>
              <c:f>'cg42817'!$K$59</c:f>
              <c:strCache>
                <c:ptCount val="1"/>
                <c:pt idx="0">
                  <c:v>CG42817 X Elav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'cg42817'!$F$31</c:f>
                <c:numCache>
                  <c:formatCode>General</c:formatCode>
                  <c:ptCount val="1"/>
                  <c:pt idx="0">
                    <c:v>7.9021453857421875</c:v>
                  </c:pt>
                </c:numCache>
              </c:numRef>
            </c:plus>
            <c:minus>
              <c:numRef>
                <c:f>'cg42817'!$F$31</c:f>
                <c:numCache>
                  <c:formatCode>General</c:formatCode>
                  <c:ptCount val="1"/>
                  <c:pt idx="0">
                    <c:v>7.9021453857421875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'cg42817'!$K$60</c:f>
              <c:numCache>
                <c:formatCode>General</c:formatCode>
                <c:ptCount val="1"/>
                <c:pt idx="0">
                  <c:v>35.825179290626387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00-4471-B3B0-4913CBBB35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25265032"/>
        <c:axId val="625260440"/>
      </c:barChart>
      <c:catAx>
        <c:axId val="625265032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 algn="ctr"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/>
                  <a:t>AVERAGE OF THREE BIOLOGICAL REPLICATES</a:t>
                </a:r>
              </a:p>
            </c:rich>
          </c:tx>
          <c:layout>
            <c:manualLayout>
              <c:xMode val="edge"/>
              <c:yMode val="edge"/>
              <c:x val="0.28174574754182741"/>
              <c:y val="0.1334950563655405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out"/>
        <c:minorTickMark val="none"/>
        <c:tickLblPos val="nextTo"/>
        <c:crossAx val="625260440"/>
        <c:crosses val="autoZero"/>
        <c:auto val="1"/>
        <c:lblAlgn val="ctr"/>
        <c:lblOffset val="100"/>
        <c:noMultiLvlLbl val="0"/>
      </c:catAx>
      <c:valAx>
        <c:axId val="625260440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dirty="0"/>
                  <a:t>% CG42817</a:t>
                </a:r>
                <a:r>
                  <a:rPr lang="en-US" sz="1600" baseline="0" dirty="0"/>
                  <a:t> Gene Expression Normalized to CG42817xCanton-S</a:t>
                </a:r>
                <a:endParaRPr lang="en-US" sz="1600" dirty="0"/>
              </a:p>
            </c:rich>
          </c:tx>
          <c:layout>
            <c:manualLayout>
              <c:xMode val="edge"/>
              <c:yMode val="edge"/>
              <c:x val="1.2851087121883027E-2"/>
              <c:y val="0.103820087695695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5265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30740999692275522"/>
          <c:y val="0.84512306636564927"/>
          <c:w val="0.54077096026498928"/>
          <c:h val="0.113694376796180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 i="0" baseline="0">
                <a:effectLst/>
              </a:rPr>
              <a:t>Validation for the Knockdown of the CG4587 gene in the Brain </a:t>
            </a:r>
            <a:r>
              <a:rPr lang="en-US" sz="1800" b="1" i="1" baseline="0">
                <a:effectLst/>
              </a:rPr>
              <a:t>D. melanogaster</a:t>
            </a:r>
            <a:endParaRPr lang="en-US">
              <a:effectLst/>
            </a:endParaRPr>
          </a:p>
        </c:rich>
      </c:tx>
      <c:layout>
        <c:manualLayout>
          <c:xMode val="edge"/>
          <c:yMode val="edge"/>
          <c:x val="0.11215824241886012"/>
          <c:y val="2.69645458685680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019462642519967"/>
          <c:y val="0.22396850880753361"/>
          <c:w val="0.81772268637751655"/>
          <c:h val="0.679760454334904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'cg4587'!$F$34</c:f>
              <c:strCache>
                <c:ptCount val="1"/>
                <c:pt idx="0">
                  <c:v>Average of Biological Replicates</c:v>
                </c:pt>
              </c:strCache>
            </c:strRef>
          </c:tx>
          <c:spPr>
            <a:solidFill>
              <a:schemeClr val="accent1"/>
            </a:solidFill>
            <a:ln w="6350">
              <a:solidFill>
                <a:schemeClr val="accent1"/>
              </a:solidFill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 w="635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AA2-4FD9-9EE5-583E348D6FFE}"/>
              </c:ext>
            </c:extLst>
          </c:dPt>
          <c:errBars>
            <c:errBarType val="both"/>
            <c:errValType val="cust"/>
            <c:noEndCap val="0"/>
            <c:plus>
              <c:numRef>
                <c:f>('cg4587'!$G$27,'cg4587'!$G$28)</c:f>
                <c:numCache>
                  <c:formatCode>General</c:formatCode>
                  <c:ptCount val="2"/>
                  <c:pt idx="0">
                    <c:v>11.05203591094587</c:v>
                  </c:pt>
                  <c:pt idx="1">
                    <c:v>10.080383965082788</c:v>
                  </c:pt>
                </c:numCache>
              </c:numRef>
            </c:plus>
            <c:minus>
              <c:numRef>
                <c:f>('cg4587'!$G$27,'cg4587'!$G$28)</c:f>
                <c:numCache>
                  <c:formatCode>General</c:formatCode>
                  <c:ptCount val="2"/>
                  <c:pt idx="0">
                    <c:v>11.05203591094587</c:v>
                  </c:pt>
                  <c:pt idx="1">
                    <c:v>10.080383965082788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'cg4587'!$G$33:$H$33</c:f>
              <c:strCache>
                <c:ptCount val="2"/>
                <c:pt idx="0">
                  <c:v>CG4587 X Canton-S</c:v>
                </c:pt>
                <c:pt idx="1">
                  <c:v>CG4587 X Elav</c:v>
                </c:pt>
              </c:strCache>
            </c:strRef>
          </c:cat>
          <c:val>
            <c:numRef>
              <c:f>'cg4587'!$G$34:$H$34</c:f>
              <c:numCache>
                <c:formatCode>General</c:formatCode>
                <c:ptCount val="2"/>
                <c:pt idx="0">
                  <c:v>100</c:v>
                </c:pt>
                <c:pt idx="1">
                  <c:v>55.777916048835507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AA2-4FD9-9EE5-583E348D6F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1"/>
        <c:overlap val="-31"/>
        <c:axId val="595618544"/>
        <c:axId val="595618872"/>
      </c:barChart>
      <c:catAx>
        <c:axId val="595618544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2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0" i="0" baseline="0" dirty="0">
                    <a:effectLst/>
                  </a:rPr>
                  <a:t>AVERAGE OF THREE BIOLOGICAL REPLICATES</a:t>
                </a:r>
                <a:endParaRPr lang="en-US" sz="1200" dirty="0">
                  <a:effectLst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20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</a:defRPr>
                </a:pPr>
                <a:endParaRPr lang="en-US" sz="1200" dirty="0"/>
              </a:p>
            </c:rich>
          </c:tx>
          <c:layout>
            <c:manualLayout>
              <c:xMode val="edge"/>
              <c:yMode val="edge"/>
              <c:x val="0.25514029906198071"/>
              <c:y val="0.1471646739198751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crossAx val="595618872"/>
        <c:crosses val="autoZero"/>
        <c:auto val="1"/>
        <c:lblAlgn val="ctr"/>
        <c:lblOffset val="100"/>
        <c:noMultiLvlLbl val="0"/>
      </c:catAx>
      <c:valAx>
        <c:axId val="595618872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0" i="0" baseline="0" dirty="0">
                    <a:effectLst/>
                  </a:rPr>
                  <a:t>% CG4587 Gene Expression Normalized to CG4587xCanton-S</a:t>
                </a:r>
                <a:endParaRPr lang="en-US" sz="16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3.5449471591646575E-2"/>
              <c:y val="0.172286462559444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5618544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343673787256716"/>
          <c:y val="0.89501378836653245"/>
          <c:w val="0.89185000990552199"/>
          <c:h val="8.779399635857085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58F15C-6619-4CFC-BC2B-FF4D94EAE07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D6E754-F516-497E-AD66-8F7F1E1005A9}">
      <dgm:prSet phldrT="[Text]" custT="1"/>
      <dgm:spPr/>
      <dgm:t>
        <a:bodyPr/>
        <a:lstStyle/>
        <a:p>
          <a:r>
            <a:rPr lang="en-US" sz="18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 UAS /CG42817-RNAi UAS</a:t>
          </a:r>
        </a:p>
      </dgm:t>
    </dgm:pt>
    <dgm:pt modelId="{4E98DE1C-881F-447F-8E28-0983FE436EBB}" type="parTrans" cxnId="{4EBCC28A-755E-43A6-98C1-B2AFCE72B892}">
      <dgm:prSet/>
      <dgm:spPr/>
      <dgm:t>
        <a:bodyPr/>
        <a:lstStyle/>
        <a:p>
          <a:endParaRPr lang="en-US"/>
        </a:p>
      </dgm:t>
    </dgm:pt>
    <dgm:pt modelId="{3E0FF0D3-D8BA-48F6-B253-62D6C5BD286C}" type="sibTrans" cxnId="{4EBCC28A-755E-43A6-98C1-B2AFCE72B892}">
      <dgm:prSet/>
      <dgm:spPr/>
      <dgm:t>
        <a:bodyPr/>
        <a:lstStyle/>
        <a:p>
          <a:endParaRPr lang="en-US"/>
        </a:p>
      </dgm:t>
    </dgm:pt>
    <dgm:pt modelId="{BE2E2337-EB32-469E-B657-F40CC7AEF798}">
      <dgm:prSet phldrT="[Text]"/>
      <dgm:spPr/>
      <dgm:t>
        <a:bodyPr/>
        <a:lstStyle/>
        <a:p>
          <a:r>
            <a:rPr lang="en-US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CG42817-RNAi-UAS</a:t>
          </a:r>
          <a:r>
            <a:rPr lang="en-US" b="1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b="1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6B86A876-0DD8-4E39-AA88-FDC163D1B95F}" type="parTrans" cxnId="{6D653DB2-51B9-46D6-90F0-F24808927F34}">
      <dgm:prSet/>
      <dgm:spPr/>
      <dgm:t>
        <a:bodyPr/>
        <a:lstStyle/>
        <a:p>
          <a:endParaRPr lang="en-US"/>
        </a:p>
      </dgm:t>
    </dgm:pt>
    <dgm:pt modelId="{615B66AA-66A7-4CFA-A2D2-CEE5759AC716}" type="sibTrans" cxnId="{6D653DB2-51B9-46D6-90F0-F24808927F34}">
      <dgm:prSet/>
      <dgm:spPr/>
      <dgm:t>
        <a:bodyPr/>
        <a:lstStyle/>
        <a:p>
          <a:endParaRPr lang="en-US"/>
        </a:p>
      </dgm:t>
    </dgm:pt>
    <dgm:pt modelId="{653E6A81-346B-4FA3-B1F5-CC0B4756A96C}">
      <dgm:prSet phldrT="[Text]" custT="1"/>
      <dgm:spPr/>
      <dgm:t>
        <a:bodyPr/>
        <a:lstStyle/>
        <a:p>
          <a:r>
            <a:rPr lang="en-US" sz="19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 UAS/ SB</a:t>
          </a:r>
          <a:r>
            <a:rPr lang="en-US" sz="1900" baseline="-25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1</a:t>
          </a:r>
          <a:endParaRPr lang="en-US" sz="19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8202ED7F-BCE3-40D7-BA31-35435E4676FC}" type="parTrans" cxnId="{C67196CE-6240-415A-9EF8-136E7094D5D2}">
      <dgm:prSet/>
      <dgm:spPr/>
      <dgm:t>
        <a:bodyPr/>
        <a:lstStyle/>
        <a:p>
          <a:endParaRPr lang="en-US"/>
        </a:p>
      </dgm:t>
    </dgm:pt>
    <dgm:pt modelId="{9E15E104-4FC4-4E8F-9026-EEFB1FCA5099}" type="sibTrans" cxnId="{C67196CE-6240-415A-9EF8-136E7094D5D2}">
      <dgm:prSet/>
      <dgm:spPr/>
      <dgm:t>
        <a:bodyPr/>
        <a:lstStyle/>
        <a:p>
          <a:endParaRPr lang="en-US"/>
        </a:p>
      </dgm:t>
    </dgm:pt>
    <dgm:pt modelId="{147A0ECD-923E-47B7-8FB8-89B5D3AF3104}">
      <dgm:prSet phldrT="[Text]"/>
      <dgm:spPr/>
      <dgm:t>
        <a:bodyPr/>
        <a:lstStyle/>
        <a:p>
          <a:r>
            <a:rPr lang="en-US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CG4587-RNAi-UAS</a:t>
          </a:r>
          <a:r>
            <a:rPr lang="en-US" b="1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b="1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B6EAB036-08C1-4156-9240-D9CE916B3F41}" type="parTrans" cxnId="{4451B3B9-D299-45D6-BC7C-A0E7B168997E}">
      <dgm:prSet/>
      <dgm:spPr/>
      <dgm:t>
        <a:bodyPr/>
        <a:lstStyle/>
        <a:p>
          <a:endParaRPr lang="en-US"/>
        </a:p>
      </dgm:t>
    </dgm:pt>
    <dgm:pt modelId="{F9DAE2E3-AF77-4776-A289-FAB229B0C169}" type="sibTrans" cxnId="{4451B3B9-D299-45D6-BC7C-A0E7B168997E}">
      <dgm:prSet/>
      <dgm:spPr/>
      <dgm:t>
        <a:bodyPr/>
        <a:lstStyle/>
        <a:p>
          <a:endParaRPr lang="en-US"/>
        </a:p>
      </dgm:t>
    </dgm:pt>
    <dgm:pt modelId="{CC64F1D2-7035-4CF2-A77E-CD5F4C8463A1}">
      <dgm:prSet phldrT="[Text]"/>
      <dgm:spPr/>
      <dgm:t>
        <a:bodyPr/>
        <a:lstStyle/>
        <a:p>
          <a:r>
            <a:rPr lang="en-US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="1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b="1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-UAS/Canton-S</a:t>
          </a:r>
        </a:p>
      </dgm:t>
    </dgm:pt>
    <dgm:pt modelId="{C2DCE5E9-9FA9-4488-9B24-0C5CCC621F0F}" type="sibTrans" cxnId="{C04F5C76-A812-4D2F-9A73-F2D20080CB99}">
      <dgm:prSet/>
      <dgm:spPr/>
      <dgm:t>
        <a:bodyPr/>
        <a:lstStyle/>
        <a:p>
          <a:endParaRPr lang="en-US"/>
        </a:p>
      </dgm:t>
    </dgm:pt>
    <dgm:pt modelId="{32782037-C389-417C-ACB1-46AA411B866A}" type="parTrans" cxnId="{C04F5C76-A812-4D2F-9A73-F2D20080CB99}">
      <dgm:prSet/>
      <dgm:spPr/>
      <dgm:t>
        <a:bodyPr/>
        <a:lstStyle/>
        <a:p>
          <a:endParaRPr lang="en-US"/>
        </a:p>
      </dgm:t>
    </dgm:pt>
    <dgm:pt modelId="{102627AE-C443-41B6-91F3-DB9FDC315B82}">
      <dgm:prSet phldrT="[Text]"/>
      <dgm:spPr/>
      <dgm:t>
        <a:bodyPr/>
        <a:lstStyle/>
        <a:p>
          <a:r>
            <a:rPr lang="en-US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b="1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Canton-S</a:t>
          </a:r>
          <a:endParaRPr lang="en-US" b="1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BFD4B10D-DF93-4D12-9865-4CC7B6979223}" type="sibTrans" cxnId="{D8192D7E-CA3E-4762-9651-245630FCB41D}">
      <dgm:prSet/>
      <dgm:spPr/>
      <dgm:t>
        <a:bodyPr/>
        <a:lstStyle/>
        <a:p>
          <a:endParaRPr lang="en-US"/>
        </a:p>
      </dgm:t>
    </dgm:pt>
    <dgm:pt modelId="{D2DB4744-C798-4D07-820A-B7A560DBEDFF}" type="parTrans" cxnId="{D8192D7E-CA3E-4762-9651-245630FCB41D}">
      <dgm:prSet/>
      <dgm:spPr/>
      <dgm:t>
        <a:bodyPr/>
        <a:lstStyle/>
        <a:p>
          <a:endParaRPr lang="en-US"/>
        </a:p>
      </dgm:t>
    </dgm:pt>
    <dgm:pt modelId="{2EB82080-ADB0-461D-AFFD-A2F2103AAFD4}">
      <dgm:prSet/>
      <dgm:spPr/>
      <dgm:t>
        <a:bodyPr/>
        <a:lstStyle/>
        <a:p>
          <a:r>
            <a:rPr lang="en-US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CG4587-RNAi-UAS</a:t>
          </a:r>
          <a:r>
            <a:rPr lang="en-US" b="1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b="1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/Canton-S</a:t>
          </a:r>
          <a:endParaRPr lang="en-US" b="1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75A20F18-98E9-4777-814F-19C4A1941C88}" type="parTrans" cxnId="{0D13785A-40FD-4CA9-82FB-B8856089474B}">
      <dgm:prSet/>
      <dgm:spPr/>
      <dgm:t>
        <a:bodyPr/>
        <a:lstStyle/>
        <a:p>
          <a:endParaRPr lang="en-US"/>
        </a:p>
      </dgm:t>
    </dgm:pt>
    <dgm:pt modelId="{6C9A1904-1418-442A-B4B8-2D0069823CB2}" type="sibTrans" cxnId="{0D13785A-40FD-4CA9-82FB-B8856089474B}">
      <dgm:prSet/>
      <dgm:spPr/>
      <dgm:t>
        <a:bodyPr/>
        <a:lstStyle/>
        <a:p>
          <a:endParaRPr lang="en-US"/>
        </a:p>
      </dgm:t>
    </dgm:pt>
    <dgm:pt modelId="{F7435711-D887-4EA6-80A5-7EAD3275969C}">
      <dgm:prSet/>
      <dgm:spPr/>
      <dgm:t>
        <a:bodyPr/>
        <a:lstStyle/>
        <a:p>
          <a:r>
            <a:rPr lang="en-US" b="1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b="1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/Canton-S</a:t>
          </a:r>
          <a:endParaRPr lang="en-US" b="1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32D4EEFC-47C3-46D2-AA41-216810E8E88D}" type="parTrans" cxnId="{779A2563-9E7B-4F2F-A012-7D969517651C}">
      <dgm:prSet/>
      <dgm:spPr/>
      <dgm:t>
        <a:bodyPr/>
        <a:lstStyle/>
        <a:p>
          <a:endParaRPr lang="en-US"/>
        </a:p>
      </dgm:t>
    </dgm:pt>
    <dgm:pt modelId="{7812FE24-7577-4B4A-A1DF-67C1B681A37F}" type="sibTrans" cxnId="{779A2563-9E7B-4F2F-A012-7D969517651C}">
      <dgm:prSet/>
      <dgm:spPr/>
      <dgm:t>
        <a:bodyPr/>
        <a:lstStyle/>
        <a:p>
          <a:endParaRPr lang="en-US"/>
        </a:p>
      </dgm:t>
    </dgm:pt>
    <dgm:pt modelId="{DB598330-BCBD-4F3C-AFD2-4A07EF7F510F}" type="pres">
      <dgm:prSet presAssocID="{6058F15C-6619-4CFC-BC2B-FF4D94EAE07E}" presName="Name0" presStyleCnt="0">
        <dgm:presLayoutVars>
          <dgm:dir/>
          <dgm:animLvl val="lvl"/>
          <dgm:resizeHandles val="exact"/>
        </dgm:presLayoutVars>
      </dgm:prSet>
      <dgm:spPr/>
    </dgm:pt>
    <dgm:pt modelId="{626C7E87-6D00-4EB1-A646-B9212EFCA7E3}" type="pres">
      <dgm:prSet presAssocID="{D5D6E754-F516-497E-AD66-8F7F1E1005A9}" presName="linNode" presStyleCnt="0"/>
      <dgm:spPr/>
    </dgm:pt>
    <dgm:pt modelId="{47F368D7-B048-46D6-B759-A86650BA72A1}" type="pres">
      <dgm:prSet presAssocID="{D5D6E754-F516-497E-AD66-8F7F1E1005A9}" presName="parentText" presStyleLbl="node1" presStyleIdx="0" presStyleCnt="2" custScaleY="101026" custLinFactNeighborX="-23" custLinFactNeighborY="1938">
        <dgm:presLayoutVars>
          <dgm:chMax val="1"/>
          <dgm:bulletEnabled val="1"/>
        </dgm:presLayoutVars>
      </dgm:prSet>
      <dgm:spPr/>
    </dgm:pt>
    <dgm:pt modelId="{94C42CB2-BF71-44DD-8C24-3CE484116FD2}" type="pres">
      <dgm:prSet presAssocID="{D5D6E754-F516-497E-AD66-8F7F1E1005A9}" presName="descendantText" presStyleLbl="alignAccFollowNode1" presStyleIdx="0" presStyleCnt="2" custScaleY="133025" custLinFactNeighborX="992" custLinFactNeighborY="-3347">
        <dgm:presLayoutVars>
          <dgm:bulletEnabled val="1"/>
        </dgm:presLayoutVars>
      </dgm:prSet>
      <dgm:spPr/>
    </dgm:pt>
    <dgm:pt modelId="{C1BF9E45-D862-4AE6-8CA8-0115713F5CC9}" type="pres">
      <dgm:prSet presAssocID="{3E0FF0D3-D8BA-48F6-B253-62D6C5BD286C}" presName="sp" presStyleCnt="0"/>
      <dgm:spPr/>
    </dgm:pt>
    <dgm:pt modelId="{690749FD-C25F-4FBF-9F5D-C3C16DA92104}" type="pres">
      <dgm:prSet presAssocID="{653E6A81-346B-4FA3-B1F5-CC0B4756A96C}" presName="linNode" presStyleCnt="0"/>
      <dgm:spPr/>
    </dgm:pt>
    <dgm:pt modelId="{66890CE8-9F48-458E-A524-D44529AE6772}" type="pres">
      <dgm:prSet presAssocID="{653E6A81-346B-4FA3-B1F5-CC0B4756A96C}" presName="parentText" presStyleLbl="node1" presStyleIdx="1" presStyleCnt="2" custScaleY="112908">
        <dgm:presLayoutVars>
          <dgm:chMax val="1"/>
          <dgm:bulletEnabled val="1"/>
        </dgm:presLayoutVars>
      </dgm:prSet>
      <dgm:spPr/>
    </dgm:pt>
    <dgm:pt modelId="{1EF59E37-60EF-4FFC-B3F6-729240B0A9FD}" type="pres">
      <dgm:prSet presAssocID="{653E6A81-346B-4FA3-B1F5-CC0B4756A96C}" presName="descendantText" presStyleLbl="alignAccFollowNode1" presStyleIdx="1" presStyleCnt="2" custScaleY="135598" custLinFactNeighborX="0" custLinFactNeighborY="1176">
        <dgm:presLayoutVars>
          <dgm:bulletEnabled val="1"/>
        </dgm:presLayoutVars>
      </dgm:prSet>
      <dgm:spPr/>
    </dgm:pt>
  </dgm:ptLst>
  <dgm:cxnLst>
    <dgm:cxn modelId="{72397E41-E780-430A-9942-890454A4D507}" type="presOf" srcId="{6058F15C-6619-4CFC-BC2B-FF4D94EAE07E}" destId="{DB598330-BCBD-4F3C-AFD2-4A07EF7F510F}" srcOrd="0" destOrd="0" presId="urn:microsoft.com/office/officeart/2005/8/layout/vList5"/>
    <dgm:cxn modelId="{779A2563-9E7B-4F2F-A012-7D969517651C}" srcId="{653E6A81-346B-4FA3-B1F5-CC0B4756A96C}" destId="{F7435711-D887-4EA6-80A5-7EAD3275969C}" srcOrd="2" destOrd="0" parTransId="{32D4EEFC-47C3-46D2-AA41-216810E8E88D}" sibTransId="{7812FE24-7577-4B4A-A1DF-67C1B681A37F}"/>
    <dgm:cxn modelId="{83EFBF51-DDD3-4BEF-85F4-66D783550FE0}" type="presOf" srcId="{102627AE-C443-41B6-91F3-DB9FDC315B82}" destId="{94C42CB2-BF71-44DD-8C24-3CE484116FD2}" srcOrd="0" destOrd="2" presId="urn:microsoft.com/office/officeart/2005/8/layout/vList5"/>
    <dgm:cxn modelId="{C04F5C76-A812-4D2F-9A73-F2D20080CB99}" srcId="{D5D6E754-F516-497E-AD66-8F7F1E1005A9}" destId="{CC64F1D2-7035-4CF2-A77E-CD5F4C8463A1}" srcOrd="1" destOrd="0" parTransId="{32782037-C389-417C-ACB1-46AA411B866A}" sibTransId="{C2DCE5E9-9FA9-4488-9B24-0C5CCC621F0F}"/>
    <dgm:cxn modelId="{8E01B059-4658-40EB-A03E-F52783E30E43}" type="presOf" srcId="{CC64F1D2-7035-4CF2-A77E-CD5F4C8463A1}" destId="{94C42CB2-BF71-44DD-8C24-3CE484116FD2}" srcOrd="0" destOrd="1" presId="urn:microsoft.com/office/officeart/2005/8/layout/vList5"/>
    <dgm:cxn modelId="{0D13785A-40FD-4CA9-82FB-B8856089474B}" srcId="{653E6A81-346B-4FA3-B1F5-CC0B4756A96C}" destId="{2EB82080-ADB0-461D-AFFD-A2F2103AAFD4}" srcOrd="1" destOrd="0" parTransId="{75A20F18-98E9-4777-814F-19C4A1941C88}" sibTransId="{6C9A1904-1418-442A-B4B8-2D0069823CB2}"/>
    <dgm:cxn modelId="{D8192D7E-CA3E-4762-9651-245630FCB41D}" srcId="{D5D6E754-F516-497E-AD66-8F7F1E1005A9}" destId="{102627AE-C443-41B6-91F3-DB9FDC315B82}" srcOrd="2" destOrd="0" parTransId="{D2DB4744-C798-4D07-820A-B7A560DBEDFF}" sibTransId="{BFD4B10D-DF93-4D12-9865-4CC7B6979223}"/>
    <dgm:cxn modelId="{17EC7881-A97A-4CB2-96A6-06F7D54AABA0}" type="presOf" srcId="{D5D6E754-F516-497E-AD66-8F7F1E1005A9}" destId="{47F368D7-B048-46D6-B759-A86650BA72A1}" srcOrd="0" destOrd="0" presId="urn:microsoft.com/office/officeart/2005/8/layout/vList5"/>
    <dgm:cxn modelId="{16587382-B7B9-4718-9746-442995F2FA61}" type="presOf" srcId="{BE2E2337-EB32-469E-B657-F40CC7AEF798}" destId="{94C42CB2-BF71-44DD-8C24-3CE484116FD2}" srcOrd="0" destOrd="0" presId="urn:microsoft.com/office/officeart/2005/8/layout/vList5"/>
    <dgm:cxn modelId="{22926A84-848D-4512-9FAC-255E1803B87D}" type="presOf" srcId="{653E6A81-346B-4FA3-B1F5-CC0B4756A96C}" destId="{66890CE8-9F48-458E-A524-D44529AE6772}" srcOrd="0" destOrd="0" presId="urn:microsoft.com/office/officeart/2005/8/layout/vList5"/>
    <dgm:cxn modelId="{4EBCC28A-755E-43A6-98C1-B2AFCE72B892}" srcId="{6058F15C-6619-4CFC-BC2B-FF4D94EAE07E}" destId="{D5D6E754-F516-497E-AD66-8F7F1E1005A9}" srcOrd="0" destOrd="0" parTransId="{4E98DE1C-881F-447F-8E28-0983FE436EBB}" sibTransId="{3E0FF0D3-D8BA-48F6-B253-62D6C5BD286C}"/>
    <dgm:cxn modelId="{6D653DB2-51B9-46D6-90F0-F24808927F34}" srcId="{D5D6E754-F516-497E-AD66-8F7F1E1005A9}" destId="{BE2E2337-EB32-469E-B657-F40CC7AEF798}" srcOrd="0" destOrd="0" parTransId="{6B86A876-0DD8-4E39-AA88-FDC163D1B95F}" sibTransId="{615B66AA-66A7-4CFA-A2D2-CEE5759AC716}"/>
    <dgm:cxn modelId="{4451B3B9-D299-45D6-BC7C-A0E7B168997E}" srcId="{653E6A81-346B-4FA3-B1F5-CC0B4756A96C}" destId="{147A0ECD-923E-47B7-8FB8-89B5D3AF3104}" srcOrd="0" destOrd="0" parTransId="{B6EAB036-08C1-4156-9240-D9CE916B3F41}" sibTransId="{F9DAE2E3-AF77-4776-A289-FAB229B0C169}"/>
    <dgm:cxn modelId="{C67196CE-6240-415A-9EF8-136E7094D5D2}" srcId="{6058F15C-6619-4CFC-BC2B-FF4D94EAE07E}" destId="{653E6A81-346B-4FA3-B1F5-CC0B4756A96C}" srcOrd="1" destOrd="0" parTransId="{8202ED7F-BCE3-40D7-BA31-35435E4676FC}" sibTransId="{9E15E104-4FC4-4E8F-9026-EEFB1FCA5099}"/>
    <dgm:cxn modelId="{15859DD8-2B06-41C4-AD9E-0872B5F013D2}" type="presOf" srcId="{F7435711-D887-4EA6-80A5-7EAD3275969C}" destId="{1EF59E37-60EF-4FFC-B3F6-729240B0A9FD}" srcOrd="0" destOrd="2" presId="urn:microsoft.com/office/officeart/2005/8/layout/vList5"/>
    <dgm:cxn modelId="{451947E8-84AA-4AE2-8D51-5284EF51D4C8}" type="presOf" srcId="{2EB82080-ADB0-461D-AFFD-A2F2103AAFD4}" destId="{1EF59E37-60EF-4FFC-B3F6-729240B0A9FD}" srcOrd="0" destOrd="1" presId="urn:microsoft.com/office/officeart/2005/8/layout/vList5"/>
    <dgm:cxn modelId="{6FF1E6F6-30A4-426C-8891-5FB7CE1F43A4}" type="presOf" srcId="{147A0ECD-923E-47B7-8FB8-89B5D3AF3104}" destId="{1EF59E37-60EF-4FFC-B3F6-729240B0A9FD}" srcOrd="0" destOrd="0" presId="urn:microsoft.com/office/officeart/2005/8/layout/vList5"/>
    <dgm:cxn modelId="{719A51A8-FDFE-476C-9312-7E7D89680AD3}" type="presParOf" srcId="{DB598330-BCBD-4F3C-AFD2-4A07EF7F510F}" destId="{626C7E87-6D00-4EB1-A646-B9212EFCA7E3}" srcOrd="0" destOrd="0" presId="urn:microsoft.com/office/officeart/2005/8/layout/vList5"/>
    <dgm:cxn modelId="{CA1A6A74-B1E8-4956-A772-640791692787}" type="presParOf" srcId="{626C7E87-6D00-4EB1-A646-B9212EFCA7E3}" destId="{47F368D7-B048-46D6-B759-A86650BA72A1}" srcOrd="0" destOrd="0" presId="urn:microsoft.com/office/officeart/2005/8/layout/vList5"/>
    <dgm:cxn modelId="{5C90153C-D9DA-4DE2-8158-116F6F5CEB42}" type="presParOf" srcId="{626C7E87-6D00-4EB1-A646-B9212EFCA7E3}" destId="{94C42CB2-BF71-44DD-8C24-3CE484116FD2}" srcOrd="1" destOrd="0" presId="urn:microsoft.com/office/officeart/2005/8/layout/vList5"/>
    <dgm:cxn modelId="{7218BC75-3FC4-4156-8424-D148C380D134}" type="presParOf" srcId="{DB598330-BCBD-4F3C-AFD2-4A07EF7F510F}" destId="{C1BF9E45-D862-4AE6-8CA8-0115713F5CC9}" srcOrd="1" destOrd="0" presId="urn:microsoft.com/office/officeart/2005/8/layout/vList5"/>
    <dgm:cxn modelId="{CA7CE8CD-74C6-4D80-8390-758EFE6C1B90}" type="presParOf" srcId="{DB598330-BCBD-4F3C-AFD2-4A07EF7F510F}" destId="{690749FD-C25F-4FBF-9F5D-C3C16DA92104}" srcOrd="2" destOrd="0" presId="urn:microsoft.com/office/officeart/2005/8/layout/vList5"/>
    <dgm:cxn modelId="{3AA5B6ED-4641-48C7-8CC2-57636F5ED42C}" type="presParOf" srcId="{690749FD-C25F-4FBF-9F5D-C3C16DA92104}" destId="{66890CE8-9F48-458E-A524-D44529AE6772}" srcOrd="0" destOrd="0" presId="urn:microsoft.com/office/officeart/2005/8/layout/vList5"/>
    <dgm:cxn modelId="{4862D33B-DDA1-42C7-81DA-5E29AB0CAEE4}" type="presParOf" srcId="{690749FD-C25F-4FBF-9F5D-C3C16DA92104}" destId="{1EF59E37-60EF-4FFC-B3F6-729240B0A9F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C42CB2-BF71-44DD-8C24-3CE484116FD2}">
      <dsp:nvSpPr>
        <dsp:cNvPr id="0" name=""/>
        <dsp:cNvSpPr/>
      </dsp:nvSpPr>
      <dsp:spPr>
        <a:xfrm rot="5400000">
          <a:off x="3075863" y="-1155691"/>
          <a:ext cx="1083808" cy="33951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CG42817-RNAi-UAS</a:t>
          </a:r>
          <a:r>
            <a:rPr lang="en-US" sz="1700" b="1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sz="1700" b="1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700" b="1" kern="1200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sz="1700" b="1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-UAS/Canton-S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sz="1700" b="1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Canton-S</a:t>
          </a:r>
          <a:endParaRPr lang="en-US" sz="1700" b="1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 rot="-5400000">
        <a:off x="1920172" y="52907"/>
        <a:ext cx="3342284" cy="977994"/>
      </dsp:txXfrm>
    </dsp:sp>
    <dsp:sp modelId="{47F368D7-B048-46D6-B759-A86650BA72A1}">
      <dsp:nvSpPr>
        <dsp:cNvPr id="0" name=""/>
        <dsp:cNvSpPr/>
      </dsp:nvSpPr>
      <dsp:spPr>
        <a:xfrm>
          <a:off x="4407" y="48392"/>
          <a:ext cx="1909795" cy="10288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 UAS /CG42817-RNAi UAS</a:t>
          </a:r>
        </a:p>
      </dsp:txBody>
      <dsp:txXfrm>
        <a:off x="54632" y="98617"/>
        <a:ext cx="1809345" cy="928424"/>
      </dsp:txXfrm>
    </dsp:sp>
    <dsp:sp modelId="{1EF59E37-60EF-4FFC-B3F6-729240B0A9FD}">
      <dsp:nvSpPr>
        <dsp:cNvPr id="0" name=""/>
        <dsp:cNvSpPr/>
      </dsp:nvSpPr>
      <dsp:spPr>
        <a:xfrm rot="5400000">
          <a:off x="3060193" y="22846"/>
          <a:ext cx="1104771" cy="33951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CG4587-RNAi-UAS</a:t>
          </a:r>
          <a:r>
            <a:rPr lang="en-US" sz="1700" b="1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sz="1700" b="1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CG4587-RNAi-UAS</a:t>
          </a:r>
          <a:r>
            <a:rPr lang="en-US" sz="1700" b="1" kern="1200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sz="1700" b="1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/Canton-S</a:t>
          </a:r>
          <a:endParaRPr lang="en-US" sz="1700" b="1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sz="1700" b="1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/Canton-S</a:t>
          </a:r>
          <a:endParaRPr lang="en-US" sz="1700" b="1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 rot="-5400000">
        <a:off x="1914983" y="1221986"/>
        <a:ext cx="3341261" cy="996911"/>
      </dsp:txXfrm>
    </dsp:sp>
    <dsp:sp modelId="{66890CE8-9F48-458E-A524-D44529AE6772}">
      <dsp:nvSpPr>
        <dsp:cNvPr id="0" name=""/>
        <dsp:cNvSpPr/>
      </dsp:nvSpPr>
      <dsp:spPr>
        <a:xfrm>
          <a:off x="5188" y="1135918"/>
          <a:ext cx="1909795" cy="11498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 UAS/ SB</a:t>
          </a:r>
          <a:r>
            <a:rPr lang="en-US" sz="1900" kern="1200" baseline="-25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1</a:t>
          </a:r>
          <a:endParaRPr lang="en-US" sz="19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>
        <a:off x="61321" y="1192051"/>
        <a:ext cx="1797529" cy="1037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608EC-10A6-4392-9BBE-309EEFDFE7E4}" type="datetimeFigureOut">
              <a:rPr lang="en-US" smtClean="0"/>
              <a:t>4/20/2019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63688" y="1169988"/>
            <a:ext cx="3949700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923EE-91EE-4081-9FD9-1E7810B20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532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923EE-91EE-4081-9FD9-1E7810B202F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30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733" y="9090377"/>
            <a:ext cx="31088541" cy="627097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138" y="16580557"/>
            <a:ext cx="25603729" cy="7478889"/>
          </a:xfrm>
        </p:spPr>
        <p:txBody>
          <a:bodyPr/>
          <a:lstStyle>
            <a:lvl1pPr marL="0" indent="0" algn="ctr">
              <a:buNone/>
              <a:defRPr/>
            </a:lvl1pPr>
            <a:lvl2pPr marL="457209" indent="0" algn="ctr">
              <a:buNone/>
              <a:defRPr/>
            </a:lvl2pPr>
            <a:lvl3pPr marL="914418" indent="0" algn="ctr">
              <a:buNone/>
              <a:defRPr/>
            </a:lvl3pPr>
            <a:lvl4pPr marL="1371627" indent="0" algn="ctr">
              <a:buNone/>
              <a:defRPr/>
            </a:lvl4pPr>
            <a:lvl5pPr marL="1828837" indent="0" algn="ctr">
              <a:buNone/>
              <a:defRPr/>
            </a:lvl5pPr>
            <a:lvl6pPr marL="2286046" indent="0" algn="ctr">
              <a:buNone/>
              <a:defRPr/>
            </a:lvl6pPr>
            <a:lvl7pPr marL="2743255" indent="0" algn="ctr">
              <a:buNone/>
              <a:defRPr/>
            </a:lvl7pPr>
            <a:lvl8pPr marL="3200464" indent="0" algn="ctr">
              <a:buNone/>
              <a:defRPr/>
            </a:lvl8pPr>
            <a:lvl9pPr marL="3657673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1" y="18803062"/>
            <a:ext cx="31089865" cy="581095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1" y="12402256"/>
            <a:ext cx="31089865" cy="640080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9" indent="0">
              <a:buNone/>
              <a:defRPr sz="1800"/>
            </a:lvl2pPr>
            <a:lvl3pPr marL="914418" indent="0">
              <a:buNone/>
              <a:defRPr sz="1600"/>
            </a:lvl3pPr>
            <a:lvl4pPr marL="1371627" indent="0">
              <a:buNone/>
              <a:defRPr sz="1400"/>
            </a:lvl4pPr>
            <a:lvl5pPr marL="1828837" indent="0">
              <a:buNone/>
              <a:defRPr sz="1400"/>
            </a:lvl5pPr>
            <a:lvl6pPr marL="2286046" indent="0">
              <a:buNone/>
              <a:defRPr sz="1400"/>
            </a:lvl6pPr>
            <a:lvl7pPr marL="2743255" indent="0">
              <a:buNone/>
              <a:defRPr sz="1400"/>
            </a:lvl7pPr>
            <a:lvl8pPr marL="3200464" indent="0">
              <a:buNone/>
              <a:defRPr sz="1400"/>
            </a:lvl8pPr>
            <a:lvl9pPr marL="3657673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274" y="6826958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51504" y="6826958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273" y="6550382"/>
            <a:ext cx="16160751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9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7" indent="0">
              <a:buNone/>
              <a:defRPr sz="1600" b="1"/>
            </a:lvl4pPr>
            <a:lvl5pPr marL="1828837" indent="0">
              <a:buNone/>
              <a:defRPr sz="1600" b="1"/>
            </a:lvl5pPr>
            <a:lvl6pPr marL="2286046" indent="0">
              <a:buNone/>
              <a:defRPr sz="1600" b="1"/>
            </a:lvl6pPr>
            <a:lvl7pPr marL="2743255" indent="0">
              <a:buNone/>
              <a:defRPr sz="1600" b="1"/>
            </a:lvl7pPr>
            <a:lvl8pPr marL="3200464" indent="0">
              <a:buNone/>
              <a:defRPr sz="1600" b="1"/>
            </a:lvl8pPr>
            <a:lvl9pPr marL="365767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273" y="9279469"/>
            <a:ext cx="16160751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367" y="6550382"/>
            <a:ext cx="16167364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9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7" indent="0">
              <a:buNone/>
              <a:defRPr sz="1600" b="1"/>
            </a:lvl4pPr>
            <a:lvl5pPr marL="1828837" indent="0">
              <a:buNone/>
              <a:defRPr sz="1600" b="1"/>
            </a:lvl5pPr>
            <a:lvl6pPr marL="2286046" indent="0">
              <a:buNone/>
              <a:defRPr sz="1600" b="1"/>
            </a:lvl6pPr>
            <a:lvl7pPr marL="2743255" indent="0">
              <a:buNone/>
              <a:defRPr sz="1600" b="1"/>
            </a:lvl7pPr>
            <a:lvl8pPr marL="3200464" indent="0">
              <a:buNone/>
              <a:defRPr sz="1600" b="1"/>
            </a:lvl8pPr>
            <a:lvl9pPr marL="365767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367" y="9279469"/>
            <a:ext cx="16167364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272" y="1165578"/>
            <a:ext cx="12033251" cy="49572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729" y="1165577"/>
            <a:ext cx="20447000" cy="249724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272" y="6122811"/>
            <a:ext cx="12033251" cy="20015201"/>
          </a:xfrm>
        </p:spPr>
        <p:txBody>
          <a:bodyPr/>
          <a:lstStyle>
            <a:lvl1pPr marL="0" indent="0">
              <a:buNone/>
              <a:defRPr sz="1400"/>
            </a:lvl1pPr>
            <a:lvl2pPr marL="457209" indent="0">
              <a:buNone/>
              <a:defRPr sz="1200"/>
            </a:lvl2pPr>
            <a:lvl3pPr marL="914418" indent="0">
              <a:buNone/>
              <a:defRPr sz="1000"/>
            </a:lvl3pPr>
            <a:lvl4pPr marL="1371627" indent="0">
              <a:buNone/>
              <a:defRPr sz="900"/>
            </a:lvl4pPr>
            <a:lvl5pPr marL="1828837" indent="0">
              <a:buNone/>
              <a:defRPr sz="900"/>
            </a:lvl5pPr>
            <a:lvl6pPr marL="2286046" indent="0">
              <a:buNone/>
              <a:defRPr sz="900"/>
            </a:lvl6pPr>
            <a:lvl7pPr marL="2743255" indent="0">
              <a:buNone/>
              <a:defRPr sz="900"/>
            </a:lvl7pPr>
            <a:lvl8pPr marL="3200464" indent="0">
              <a:buNone/>
              <a:defRPr sz="900"/>
            </a:lvl8pPr>
            <a:lvl9pPr marL="365767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889" y="20482284"/>
            <a:ext cx="21945864" cy="24186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889" y="2614791"/>
            <a:ext cx="21945864" cy="17555633"/>
          </a:xfrm>
        </p:spPr>
        <p:txBody>
          <a:bodyPr/>
          <a:lstStyle>
            <a:lvl1pPr marL="0" indent="0">
              <a:buNone/>
              <a:defRPr sz="3200"/>
            </a:lvl1pPr>
            <a:lvl2pPr marL="457209" indent="0">
              <a:buNone/>
              <a:defRPr sz="2800"/>
            </a:lvl2pPr>
            <a:lvl3pPr marL="914418" indent="0">
              <a:buNone/>
              <a:defRPr sz="2400"/>
            </a:lvl3pPr>
            <a:lvl4pPr marL="1371627" indent="0">
              <a:buNone/>
              <a:defRPr sz="2000"/>
            </a:lvl4pPr>
            <a:lvl5pPr marL="1828837" indent="0">
              <a:buNone/>
              <a:defRPr sz="2000"/>
            </a:lvl5pPr>
            <a:lvl6pPr marL="2286046" indent="0">
              <a:buNone/>
              <a:defRPr sz="2000"/>
            </a:lvl6pPr>
            <a:lvl7pPr marL="2743255" indent="0">
              <a:buNone/>
              <a:defRPr sz="2000"/>
            </a:lvl7pPr>
            <a:lvl8pPr marL="3200464" indent="0">
              <a:buNone/>
              <a:defRPr sz="2000"/>
            </a:lvl8pPr>
            <a:lvl9pPr marL="3657673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889" y="22900929"/>
            <a:ext cx="21945864" cy="3433233"/>
          </a:xfrm>
        </p:spPr>
        <p:txBody>
          <a:bodyPr/>
          <a:lstStyle>
            <a:lvl1pPr marL="0" indent="0">
              <a:buNone/>
              <a:defRPr sz="1400"/>
            </a:lvl1pPr>
            <a:lvl2pPr marL="457209" indent="0">
              <a:buNone/>
              <a:defRPr sz="1200"/>
            </a:lvl2pPr>
            <a:lvl3pPr marL="914418" indent="0">
              <a:buNone/>
              <a:defRPr sz="1000"/>
            </a:lvl3pPr>
            <a:lvl4pPr marL="1371627" indent="0">
              <a:buNone/>
              <a:defRPr sz="900"/>
            </a:lvl4pPr>
            <a:lvl5pPr marL="1828837" indent="0">
              <a:buNone/>
              <a:defRPr sz="900"/>
            </a:lvl5pPr>
            <a:lvl6pPr marL="2286046" indent="0">
              <a:buNone/>
              <a:defRPr sz="900"/>
            </a:lvl6pPr>
            <a:lvl7pPr marL="2743255" indent="0">
              <a:buNone/>
              <a:defRPr sz="900"/>
            </a:lvl7pPr>
            <a:lvl8pPr marL="3200464" indent="0">
              <a:buNone/>
              <a:defRPr sz="900"/>
            </a:lvl8pPr>
            <a:lvl9pPr marL="365767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868" y="1171222"/>
            <a:ext cx="8229864" cy="24968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272" y="1171222"/>
            <a:ext cx="24562594" cy="24968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828274" y="1171222"/>
            <a:ext cx="32919459" cy="487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28274" y="6826958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51504" y="6826958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28274" y="16550924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351504" y="16550924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568" y="1171222"/>
            <a:ext cx="32918871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568" y="6826958"/>
            <a:ext cx="32918871" cy="1931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568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450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6568" y="26647422"/>
            <a:ext cx="11582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450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2568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450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9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18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27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37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28" indent="-1409728" algn="l" defTabSz="3762450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86" indent="-1176361" algn="l" defTabSz="3762450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269" indent="-939819" algn="l" defTabSz="3762450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495" indent="-939819" algn="l" defTabSz="3762450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307" indent="-941407" algn="l" defTabSz="3762450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516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725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935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5144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9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7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7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chart" Target="../charts/chart1.xml"/><Relationship Id="rId18" Type="http://schemas.openxmlformats.org/officeDocument/2006/relationships/chart" Target="../charts/chart2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5.jpeg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png"/><Relationship Id="rId20" Type="http://schemas.microsoft.com/office/2007/relationships/hdphoto" Target="../media/hdphoto1.wdp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.png"/><Relationship Id="rId5" Type="http://schemas.openxmlformats.org/officeDocument/2006/relationships/diagramLayout" Target="../diagrams/layout1.xml"/><Relationship Id="rId15" Type="http://schemas.openxmlformats.org/officeDocument/2006/relationships/image" Target="../media/image7.jpeg"/><Relationship Id="rId10" Type="http://schemas.openxmlformats.org/officeDocument/2006/relationships/image" Target="../media/image3.png"/><Relationship Id="rId19" Type="http://schemas.openxmlformats.org/officeDocument/2006/relationships/image" Target="../media/image10.jpeg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angle 127">
            <a:extLst>
              <a:ext uri="{FF2B5EF4-FFF2-40B4-BE49-F238E27FC236}">
                <a16:creationId xmlns:a16="http://schemas.microsoft.com/office/drawing/2014/main" id="{778DDEA3-BB7B-4B26-8535-FF73796E0887}"/>
              </a:ext>
            </a:extLst>
          </p:cNvPr>
          <p:cNvSpPr/>
          <p:nvPr/>
        </p:nvSpPr>
        <p:spPr bwMode="auto">
          <a:xfrm>
            <a:off x="24591009" y="23062391"/>
            <a:ext cx="11732128" cy="5884899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BD609323-6221-42E2-872F-B19DECA12D31}"/>
              </a:ext>
            </a:extLst>
          </p:cNvPr>
          <p:cNvSpPr/>
          <p:nvPr/>
        </p:nvSpPr>
        <p:spPr bwMode="auto">
          <a:xfrm>
            <a:off x="24568123" y="19206802"/>
            <a:ext cx="11755014" cy="2824093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D1140BF-68F8-4C21-A252-572F1F6471AD}"/>
              </a:ext>
            </a:extLst>
          </p:cNvPr>
          <p:cNvSpPr/>
          <p:nvPr/>
        </p:nvSpPr>
        <p:spPr bwMode="auto">
          <a:xfrm>
            <a:off x="24669940" y="12445311"/>
            <a:ext cx="4202598" cy="5055588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C0AE7D4-62C8-48FC-92EF-59EF711F69F9}"/>
              </a:ext>
            </a:extLst>
          </p:cNvPr>
          <p:cNvSpPr/>
          <p:nvPr/>
        </p:nvSpPr>
        <p:spPr bwMode="auto">
          <a:xfrm>
            <a:off x="24674110" y="6852698"/>
            <a:ext cx="4154805" cy="5055588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75977F9-B342-473F-9DF2-FC85B29E02DC}"/>
              </a:ext>
            </a:extLst>
          </p:cNvPr>
          <p:cNvSpPr/>
          <p:nvPr/>
        </p:nvSpPr>
        <p:spPr bwMode="auto">
          <a:xfrm>
            <a:off x="12547376" y="20139701"/>
            <a:ext cx="5864520" cy="4250397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6232FC53-64E8-4A8B-8EE8-9D908C4DA938}"/>
              </a:ext>
            </a:extLst>
          </p:cNvPr>
          <p:cNvSpPr/>
          <p:nvPr/>
        </p:nvSpPr>
        <p:spPr bwMode="auto">
          <a:xfrm>
            <a:off x="12547677" y="16872095"/>
            <a:ext cx="11702211" cy="3088103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3E85994B-343F-469D-92DB-C57A004EF9AA}"/>
              </a:ext>
            </a:extLst>
          </p:cNvPr>
          <p:cNvSpPr/>
          <p:nvPr/>
        </p:nvSpPr>
        <p:spPr bwMode="auto">
          <a:xfrm>
            <a:off x="12547375" y="9699054"/>
            <a:ext cx="11625212" cy="1611685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47F86EE-ACBD-4A0B-9D74-BF0F1203F1D6}"/>
              </a:ext>
            </a:extLst>
          </p:cNvPr>
          <p:cNvSpPr/>
          <p:nvPr/>
        </p:nvSpPr>
        <p:spPr bwMode="auto">
          <a:xfrm>
            <a:off x="294129" y="24110927"/>
            <a:ext cx="11712207" cy="4836363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5A85262-0054-457D-B0B2-B48A623CF084}"/>
              </a:ext>
            </a:extLst>
          </p:cNvPr>
          <p:cNvSpPr/>
          <p:nvPr/>
        </p:nvSpPr>
        <p:spPr bwMode="auto">
          <a:xfrm>
            <a:off x="5781762" y="20261408"/>
            <a:ext cx="6295588" cy="2361684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83E1FEE-9740-4600-857B-688508DD1D51}"/>
              </a:ext>
            </a:extLst>
          </p:cNvPr>
          <p:cNvSpPr/>
          <p:nvPr/>
        </p:nvSpPr>
        <p:spPr bwMode="auto">
          <a:xfrm>
            <a:off x="294129" y="7394319"/>
            <a:ext cx="6686168" cy="15210768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2"/>
            <a:ext cx="36576000" cy="48767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9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7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Neuronal-Specific Knockdown of the CG4587 &amp; CG42817 </a:t>
            </a:r>
            <a:r>
              <a:rPr lang="en-US" sz="7000" dirty="0">
                <a:solidFill>
                  <a:schemeClr val="bg1"/>
                </a:solidFill>
                <a:latin typeface="Symbol" panose="05050102010706020507" pitchFamily="18" charset="2"/>
                <a:ea typeface="Cambria" panose="02040503050406030204" pitchFamily="18" charset="0"/>
              </a:rPr>
              <a:t>a2d</a:t>
            </a:r>
            <a:r>
              <a:rPr lang="en-US" sz="7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-proteins in</a:t>
            </a:r>
            <a:br>
              <a:rPr lang="en-US" sz="7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7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7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Drosophila melanogaster</a:t>
            </a:r>
            <a:br>
              <a:rPr lang="en-US" sz="70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i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Juan Gomez-Rivadeneira, Julian Brown &amp; Arturo Andrade, PhD</a:t>
            </a:r>
            <a:br>
              <a:rPr lang="en-US" sz="5400" i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i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Department of Biological Sciences, University of New Hampshire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63" y="2354901"/>
            <a:ext cx="6833737" cy="23520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18A74B-C097-4C44-8BD9-9B8020B04BC6}"/>
              </a:ext>
            </a:extLst>
          </p:cNvPr>
          <p:cNvSpPr txBox="1"/>
          <p:nvPr/>
        </p:nvSpPr>
        <p:spPr>
          <a:xfrm>
            <a:off x="387401" y="24688699"/>
            <a:ext cx="1151510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buFont typeface="+mj-lt"/>
              <a:buAutoNum type="arabicPeriod"/>
            </a:pPr>
            <a:endParaRPr lang="en-US" sz="3900" b="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48" name="Group 2047">
            <a:extLst>
              <a:ext uri="{FF2B5EF4-FFF2-40B4-BE49-F238E27FC236}">
                <a16:creationId xmlns:a16="http://schemas.microsoft.com/office/drawing/2014/main" id="{72825FBC-A4F5-4BE4-9914-B47FBE5E3002}"/>
              </a:ext>
            </a:extLst>
          </p:cNvPr>
          <p:cNvGrpSpPr/>
          <p:nvPr/>
        </p:nvGrpSpPr>
        <p:grpSpPr>
          <a:xfrm>
            <a:off x="13532195" y="6347272"/>
            <a:ext cx="10057201" cy="3161087"/>
            <a:chOff x="25938697" y="9453090"/>
            <a:chExt cx="8723462" cy="3161087"/>
          </a:xfrm>
        </p:grpSpPr>
        <p:sp>
          <p:nvSpPr>
            <p:cNvPr id="2150" name="Text Box 161"/>
            <p:cNvSpPr txBox="1">
              <a:spLocks noChangeArrowheads="1"/>
            </p:cNvSpPr>
            <p:nvPr/>
          </p:nvSpPr>
          <p:spPr bwMode="auto">
            <a:xfrm>
              <a:off x="31910073" y="9453090"/>
              <a:ext cx="2540000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1pPr>
              <a:lvl2pPr marL="742950" indent="-28575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2pPr>
              <a:lvl3pPr marL="1143000" indent="-22860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3pPr>
              <a:lvl4pPr marL="1600200" indent="-22860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4pPr>
              <a:lvl5pPr marL="2057400" indent="-22860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endParaRPr lang="en-US" sz="3000" b="0">
                <a:solidFill>
                  <a:schemeClr val="tx1"/>
                </a:solidFill>
              </a:endParaRPr>
            </a:p>
          </p:txBody>
        </p:sp>
        <p:graphicFrame>
          <p:nvGraphicFramePr>
            <p:cNvPr id="2049" name="Diagram 2048">
              <a:extLst>
                <a:ext uri="{FF2B5EF4-FFF2-40B4-BE49-F238E27FC236}">
                  <a16:creationId xmlns:a16="http://schemas.microsoft.com/office/drawing/2014/main" id="{7CFC4166-5EED-4324-A1B8-47779E8AA33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92505062"/>
                </p:ext>
              </p:extLst>
            </p:nvPr>
          </p:nvGraphicFramePr>
          <p:xfrm>
            <a:off x="30051695" y="10327186"/>
            <a:ext cx="4610464" cy="228699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4AD43A3D-FAF3-4EB0-8644-24D4F0185849}"/>
                </a:ext>
              </a:extLst>
            </p:cNvPr>
            <p:cNvGrpSpPr/>
            <p:nvPr/>
          </p:nvGrpSpPr>
          <p:grpSpPr>
            <a:xfrm>
              <a:off x="25938697" y="10992568"/>
              <a:ext cx="1806298" cy="961870"/>
              <a:chOff x="476124" y="3261944"/>
              <a:chExt cx="1806298" cy="961870"/>
            </a:xfrm>
          </p:grpSpPr>
          <p:sp>
            <p:nvSpPr>
              <p:cNvPr id="47" name="Arrow: Pentagon 46">
                <a:extLst>
                  <a:ext uri="{FF2B5EF4-FFF2-40B4-BE49-F238E27FC236}">
                    <a16:creationId xmlns:a16="http://schemas.microsoft.com/office/drawing/2014/main" id="{2AD9D52E-85FD-422D-9B8E-064AC8D94774}"/>
                  </a:ext>
                </a:extLst>
              </p:cNvPr>
              <p:cNvSpPr/>
              <p:nvPr/>
            </p:nvSpPr>
            <p:spPr>
              <a:xfrm rot="10800000">
                <a:off x="514003" y="3261944"/>
                <a:ext cx="1768419" cy="956227"/>
              </a:xfrm>
              <a:prstGeom prst="homePlat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9" name="Arrow: Pentagon 4">
                <a:extLst>
                  <a:ext uri="{FF2B5EF4-FFF2-40B4-BE49-F238E27FC236}">
                    <a16:creationId xmlns:a16="http://schemas.microsoft.com/office/drawing/2014/main" id="{30CE8678-837E-4158-A075-3AF6E62420A1}"/>
                  </a:ext>
                </a:extLst>
              </p:cNvPr>
              <p:cNvSpPr txBox="1"/>
              <p:nvPr/>
            </p:nvSpPr>
            <p:spPr>
              <a:xfrm>
                <a:off x="476124" y="3333828"/>
                <a:ext cx="1776915" cy="88998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92459" tIns="49530" rIns="92456" bIns="49530" numCol="1" spcCol="1270" anchor="ctr" anchorCtr="0">
                <a:noAutofit/>
              </a:bodyPr>
              <a:lstStyle/>
              <a:p>
                <a:pPr defTabSz="577862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2500" b="0" dirty="0">
                    <a:latin typeface="Cambria" panose="02040503050406030204" pitchFamily="18" charset="0"/>
                    <a:ea typeface="Cambria" panose="02040503050406030204" pitchFamily="18" charset="0"/>
                    <a:cs typeface="Calibri" panose="020F0502020204030204" pitchFamily="34" charset="0"/>
                  </a:rPr>
                  <a:t>Elav-Gal4/ ElavGal4</a:t>
                </a:r>
              </a:p>
            </p:txBody>
          </p:sp>
        </p:grp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A0EB6A9D-0DAC-4B86-88A9-50C181A1C16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784084" y="11495725"/>
              <a:ext cx="2091148" cy="0"/>
            </a:xfrm>
            <a:prstGeom prst="straightConnector1">
              <a:avLst/>
            </a:prstGeom>
            <a:gradFill rotWithShape="1">
              <a:gsLst>
                <a:gs pos="0">
                  <a:srgbClr val="800000"/>
                </a:gs>
                <a:gs pos="50000">
                  <a:srgbClr val="800000">
                    <a:gamma/>
                    <a:tint val="73725"/>
                    <a:invGamma/>
                  </a:srgbClr>
                </a:gs>
                <a:gs pos="100000">
                  <a:srgbClr val="800000"/>
                </a:gs>
              </a:gsLst>
              <a:lin ang="5400000" scaled="1"/>
            </a:gra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57" name="Rectangle 167">
            <a:extLst>
              <a:ext uri="{FF2B5EF4-FFF2-40B4-BE49-F238E27FC236}">
                <a16:creationId xmlns:a16="http://schemas.microsoft.com/office/drawing/2014/main" id="{335FF9DB-0C4E-44A5-860C-7195B5C4B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8971" y="5148575"/>
            <a:ext cx="11732129" cy="1252326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Methods for Genetic Crosses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8" name="Rectangle 167">
            <a:extLst>
              <a:ext uri="{FF2B5EF4-FFF2-40B4-BE49-F238E27FC236}">
                <a16:creationId xmlns:a16="http://schemas.microsoft.com/office/drawing/2014/main" id="{4721B7D7-9DA1-4024-8D27-792831B52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74110" y="5169160"/>
            <a:ext cx="11732129" cy="1231741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Results Continued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167">
            <a:extLst>
              <a:ext uri="{FF2B5EF4-FFF2-40B4-BE49-F238E27FC236}">
                <a16:creationId xmlns:a16="http://schemas.microsoft.com/office/drawing/2014/main" id="{422CD7C1-EBF0-4FC3-970C-86E72DF5E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68123" y="17900525"/>
            <a:ext cx="11822093" cy="1141342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Acknowledgements</a:t>
            </a:r>
            <a:endParaRPr lang="en-US" dirty="0">
              <a:solidFill>
                <a:srgbClr val="999999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167">
            <a:extLst>
              <a:ext uri="{FF2B5EF4-FFF2-40B4-BE49-F238E27FC236}">
                <a16:creationId xmlns:a16="http://schemas.microsoft.com/office/drawing/2014/main" id="{73BC8435-EDEE-4D9A-8D09-FD2879BBB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1009" y="22116627"/>
            <a:ext cx="11744951" cy="869902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References</a:t>
            </a:r>
            <a:endParaRPr lang="en-US" dirty="0">
              <a:solidFill>
                <a:srgbClr val="999999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167">
            <a:extLst>
              <a:ext uri="{FF2B5EF4-FFF2-40B4-BE49-F238E27FC236}">
                <a16:creationId xmlns:a16="http://schemas.microsoft.com/office/drawing/2014/main" id="{D5829E49-9BAF-4BF9-9A20-B9DD850B62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129" y="22726227"/>
            <a:ext cx="11732129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Objectives</a:t>
            </a:r>
            <a:endParaRPr lang="en-US" dirty="0">
              <a:solidFill>
                <a:srgbClr val="999999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68FA30-6AE6-4CB3-872D-13AC6421443E}"/>
              </a:ext>
            </a:extLst>
          </p:cNvPr>
          <p:cNvSpPr txBox="1"/>
          <p:nvPr/>
        </p:nvSpPr>
        <p:spPr>
          <a:xfrm>
            <a:off x="242498" y="23818863"/>
            <a:ext cx="1151510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Font typeface="+mj-lt"/>
              <a:buAutoNum type="alphaUcPeriod"/>
            </a:pPr>
            <a:endParaRPr lang="en-US" sz="28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Knock-down expression of the </a:t>
            </a: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genes all neuronal populations of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D. melanogaster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using the GAL4/UAS tool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Dissect 30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D. melanogaster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heads per sample to extract RNA.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Synthesize complementary DNA (cDNA) from extracted RNA via reverse transcription.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Quantify the expression of CG42817 and CG4587 with the quantitative polymerase chain reaction (qPCR) using gene-specific primers to assess whether CG42817 and CG4587 are being effectively knocked down.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Calculate Knockdown-% from qPCR data using </a:t>
            </a:r>
            <a:r>
              <a:rPr lang="en-US" sz="2900" b="0" dirty="0">
                <a:solidFill>
                  <a:schemeClr val="bg1"/>
                </a:solidFill>
                <a:latin typeface="Symbol" panose="05050102010706020507" pitchFamily="18" charset="2"/>
                <a:cs typeface="Calibri" panose="020F0502020204030204" pitchFamily="34" charset="0"/>
              </a:rPr>
              <a:t>DD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US" sz="2900" b="0" baseline="-25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2900" i="1" baseline="-25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method.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EFD7BF-6797-4D5B-BD47-5C720CF42DEA}"/>
              </a:ext>
            </a:extLst>
          </p:cNvPr>
          <p:cNvSpPr txBox="1"/>
          <p:nvPr/>
        </p:nvSpPr>
        <p:spPr>
          <a:xfrm>
            <a:off x="12807779" y="9779907"/>
            <a:ext cx="11233715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1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Mating scheme for the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knockdown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the </a:t>
            </a: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proteins in all neurons using the neuronal marker, </a:t>
            </a:r>
            <a:r>
              <a:rPr lang="en-US" sz="2900" i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Elav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Genetic controls are produced by mating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Gal4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UAS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flies with a wildtype fly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(Canton-S)</a:t>
            </a: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1" name="Picture 2050">
            <a:extLst>
              <a:ext uri="{FF2B5EF4-FFF2-40B4-BE49-F238E27FC236}">
                <a16:creationId xmlns:a16="http://schemas.microsoft.com/office/drawing/2014/main" id="{CA33A414-6D0F-4A6E-944B-2A4F6146C3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942168" y="2041587"/>
            <a:ext cx="6380969" cy="2586879"/>
          </a:xfrm>
          <a:prstGeom prst="rect">
            <a:avLst/>
          </a:prstGeom>
        </p:spPr>
      </p:pic>
      <p:sp>
        <p:nvSpPr>
          <p:cNvPr id="85" name="TextBox 84">
            <a:extLst>
              <a:ext uri="{FF2B5EF4-FFF2-40B4-BE49-F238E27FC236}">
                <a16:creationId xmlns:a16="http://schemas.microsoft.com/office/drawing/2014/main" id="{0FB03D91-2A78-41F8-9CAA-CE1F47C01CAC}"/>
              </a:ext>
            </a:extLst>
          </p:cNvPr>
          <p:cNvSpPr txBox="1"/>
          <p:nvPr/>
        </p:nvSpPr>
        <p:spPr>
          <a:xfrm>
            <a:off x="24797525" y="19323543"/>
            <a:ext cx="1162078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Funded by the UNH McNair program and the Hamal Center for Undergraduate Research.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 to Dr. Karla 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Kaun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her lab at Brown University for training me to conduct research with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Drosophila melanogaster.</a:t>
            </a: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Special thanks to Julian Brown for his assistance throughout this project.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4BF7FEF-B8F6-43AD-814A-32E1EC04052F}"/>
              </a:ext>
            </a:extLst>
          </p:cNvPr>
          <p:cNvSpPr txBox="1"/>
          <p:nvPr/>
        </p:nvSpPr>
        <p:spPr>
          <a:xfrm>
            <a:off x="24689351" y="23072261"/>
            <a:ext cx="1165164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Asakawa, K., &amp; Kawakami, K. (2008). Targeted gene expression by the Gal4-UAS system in zebrafish. 	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Development, Growth &amp; Differentiation,50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(6), 391-399. </a:t>
            </a:r>
          </a:p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Dickman, D. K.,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Kurshan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P. T., &amp; Schwarz, T. L. (2008). Mutations in a Drosophila </a:t>
            </a:r>
            <a:r>
              <a:rPr lang="el-GR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 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Voltage-Gated 	Calcium Channel Subunit Reveal a Crucial Synaptic Function. 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Journal of Neuroscience, 28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(1), 31-38 Dolphin, A. C. (2013). The </a:t>
            </a:r>
            <a:r>
              <a:rPr lang="el-GR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 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subunits of voltage-gated calcium channels.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Biochimica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Biophysica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Acta 	(BBA) - Biomembranes,1828(7), 1541-1549. .</a:t>
            </a:r>
          </a:p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Geisler, S.,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Schöpf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C. L.,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Obermair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G. J. (2015). Emerging evidence for specific neuronal functions of 	auxiliary calcium channel </a:t>
            </a:r>
            <a:r>
              <a:rPr lang="el-GR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 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subunits. 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General Physiology and Biophysics,34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(02), 105-118. 	(Geisler,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Schöpf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Obermair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2015)</a:t>
            </a:r>
          </a:p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Lau, L.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Noubary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F., Wang, D.,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Dulla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C. G. (2017). α2δ-1 Signaling Drives Cell Death, 	Synaptogenesis, 	Circuit Reorganization, and Gabapentin-Mediated Neuroprotection in a Model of Insult-Induced 	Cortical Malformation. 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Eneuro,4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(5).</a:t>
            </a:r>
          </a:p>
          <a:p>
            <a:pPr indent="-457200" algn="l"/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Pippucci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Parmeggiani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Palombo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F.,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Maresca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Angius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Crisponi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L., . . .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Carelli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V. (2013). A 	Novel Null Homozygous Mutation Confirms CACNΑ2D2 as a Gene Mutated in Epileptic 	Encephalopathy. </a:t>
            </a:r>
            <a:r>
              <a:rPr lang="en-US" sz="2000" b="0" i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PLoS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ONE, 8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(12). </a:t>
            </a:r>
          </a:p>
          <a:p>
            <a:pPr indent="-457200" algn="l"/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Scharfman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H. E. (2007) The neurobiology of epilepsy. 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Current Neurology and Neuroscience Reports, 7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(4); 	348-354.</a:t>
            </a:r>
          </a:p>
          <a:p>
            <a:pPr indent="-457200" algn="l"/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Snutch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T. P.,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Peloquin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J., Mathews, E.,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McRory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J. E. (2013). Molecular Properties of Voltage-Gated 	Calcium Channels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Voltage-Gated Calcium Channels Molecular Biology Intelligence Unit, 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61-94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indent="-457200" algn="l"/>
            <a:endParaRPr lang="en-US" sz="20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6" name="Rectangle 167">
            <a:extLst>
              <a:ext uri="{FF2B5EF4-FFF2-40B4-BE49-F238E27FC236}">
                <a16:creationId xmlns:a16="http://schemas.microsoft.com/office/drawing/2014/main" id="{E54E1F73-E8C0-4E99-9CB6-B7E2F12E3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7677" y="6747557"/>
            <a:ext cx="2082970" cy="792895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29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Figure 1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C23073A5-0483-4AA3-B624-3079CBBC07DA}"/>
              </a:ext>
            </a:extLst>
          </p:cNvPr>
          <p:cNvSpPr txBox="1"/>
          <p:nvPr/>
        </p:nvSpPr>
        <p:spPr>
          <a:xfrm>
            <a:off x="24747372" y="12581673"/>
            <a:ext cx="440547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7" name="Rectangle 167">
            <a:extLst>
              <a:ext uri="{FF2B5EF4-FFF2-40B4-BE49-F238E27FC236}">
                <a16:creationId xmlns:a16="http://schemas.microsoft.com/office/drawing/2014/main" id="{CFD3590C-CF10-46D7-AF06-ADA5A37EC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76" y="5148046"/>
            <a:ext cx="11732129" cy="1971373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Why Do We Care About </a:t>
            </a:r>
          </a:p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Symbol" panose="05050102010706020507" pitchFamily="18" charset="2"/>
                <a:ea typeface="Cambria" panose="02040503050406030204" pitchFamily="18" charset="0"/>
                <a:cs typeface="Times New Roman" panose="02020603050405020304" pitchFamily="18" charset="0"/>
              </a:rPr>
              <a:t>a2d</a:t>
            </a:r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-Proteins?</a:t>
            </a:r>
            <a:endParaRPr lang="en-US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 Box 2546">
            <a:extLst>
              <a:ext uri="{FF2B5EF4-FFF2-40B4-BE49-F238E27FC236}">
                <a16:creationId xmlns:a16="http://schemas.microsoft.com/office/drawing/2014/main" id="{1E3DB48E-56E9-4BB8-9D5F-57E784008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749" y="16721687"/>
            <a:ext cx="6198689" cy="352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l" eaLnBrk="1" hangingPunct="1">
              <a:spcBef>
                <a:spcPts val="1200"/>
              </a:spcBef>
            </a:pPr>
            <a:r>
              <a:rPr lang="en-US" sz="2900" i="1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Drosophila melanogaster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Has three genetically conserved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proteins: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Straightjacket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CG4587.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latter two genes are thought to be homologues to the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 and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-2 protein in humans.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2900" b="0" i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9" name="Picture 118">
            <a:extLst>
              <a:ext uri="{FF2B5EF4-FFF2-40B4-BE49-F238E27FC236}">
                <a16:creationId xmlns:a16="http://schemas.microsoft.com/office/drawing/2014/main" id="{09B2BF3D-D9DB-4589-8F24-F6DE0470B66B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312" y="16394473"/>
            <a:ext cx="4736370" cy="3055231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53BBE442-D998-4689-ACF7-651811E0BB6C}"/>
              </a:ext>
            </a:extLst>
          </p:cNvPr>
          <p:cNvSpPr txBox="1"/>
          <p:nvPr/>
        </p:nvSpPr>
        <p:spPr>
          <a:xfrm>
            <a:off x="586703" y="19760963"/>
            <a:ext cx="11371826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6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Gal4/UAS System</a:t>
            </a:r>
          </a:p>
          <a:p>
            <a:pPr marL="457200" indent="-45720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The yeast activator protein GAL4 and the upstream activating sequence (UAS) is used to target gene expression in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D. melanogaster.</a:t>
            </a: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RNA Interference (RNAi) will be used to target CG42817 and CG4587 at UAS sites to knockdown genetic expression.</a:t>
            </a:r>
          </a:p>
          <a:p>
            <a:endParaRPr lang="en-US" dirty="0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718AD29-917A-45D6-A10C-BF6C4117424C}"/>
              </a:ext>
            </a:extLst>
          </p:cNvPr>
          <p:cNvSpPr txBox="1"/>
          <p:nvPr/>
        </p:nvSpPr>
        <p:spPr>
          <a:xfrm>
            <a:off x="7148708" y="19410819"/>
            <a:ext cx="46861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Schematic of the </a:t>
            </a:r>
            <a:r>
              <a:rPr lang="en-US" sz="2200" b="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Drosophila </a:t>
            </a: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GAL4/UAS system (</a:t>
            </a: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Asakawa &amp; Kawakami, 2008)</a:t>
            </a:r>
          </a:p>
        </p:txBody>
      </p:sp>
      <p:pic>
        <p:nvPicPr>
          <p:cNvPr id="122" name="Picture 121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8253BFE-FBEE-4C6E-9249-32BFB451AC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10591" y="11939685"/>
            <a:ext cx="4590768" cy="2972712"/>
          </a:xfrm>
          <a:prstGeom prst="rect">
            <a:avLst/>
          </a:prstGeom>
        </p:spPr>
      </p:pic>
      <p:sp>
        <p:nvSpPr>
          <p:cNvPr id="123" name="TextBox 122">
            <a:extLst>
              <a:ext uri="{FF2B5EF4-FFF2-40B4-BE49-F238E27FC236}">
                <a16:creationId xmlns:a16="http://schemas.microsoft.com/office/drawing/2014/main" id="{1EEBDBAC-C4DE-4CFD-84C3-4914D6D461FB}"/>
              </a:ext>
            </a:extLst>
          </p:cNvPr>
          <p:cNvSpPr txBox="1"/>
          <p:nvPr/>
        </p:nvSpPr>
        <p:spPr>
          <a:xfrm>
            <a:off x="612256" y="9811017"/>
            <a:ext cx="651126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Encoded by CACNA2D genes in mammals.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Four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-protein isomers have been identified in mammals (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-(1-4)).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hangingPunct="1">
              <a:spcBef>
                <a:spcPts val="1200"/>
              </a:spcBef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BC1F0612-6E1B-4220-82E2-990737D5C9C7}"/>
              </a:ext>
            </a:extLst>
          </p:cNvPr>
          <p:cNvSpPr txBox="1"/>
          <p:nvPr/>
        </p:nvSpPr>
        <p:spPr>
          <a:xfrm>
            <a:off x="7301856" y="14956030"/>
            <a:ext cx="46566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Reduced </a:t>
            </a:r>
            <a:r>
              <a:rPr lang="en-US" sz="24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CACNA2D2 gene</a:t>
            </a: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expression is linked with epileptic encephalopathies (</a:t>
            </a:r>
            <a:r>
              <a:rPr lang="en-US" sz="2200" b="0" dirty="0" err="1">
                <a:solidFill>
                  <a:schemeClr val="tx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Puppucci</a:t>
            </a: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 et al., 2008)</a:t>
            </a:r>
          </a:p>
        </p:txBody>
      </p:sp>
      <p:sp>
        <p:nvSpPr>
          <p:cNvPr id="125" name="Text Box 2546">
            <a:extLst>
              <a:ext uri="{FF2B5EF4-FFF2-40B4-BE49-F238E27FC236}">
                <a16:creationId xmlns:a16="http://schemas.microsoft.com/office/drawing/2014/main" id="{76688F87-22A3-4F8A-BC90-7FBF3357A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995" y="7693370"/>
            <a:ext cx="6093998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/>
            <a:r>
              <a:rPr lang="el-GR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-Proteins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Extracellular proteins that regulate the activity of the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voltage-gated calcium channel (VGCC) subunit.</a:t>
            </a:r>
            <a:endParaRPr lang="en-US" sz="2900" b="0" i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close up of a computer&#10;&#10;Description automatically generated">
            <a:extLst>
              <a:ext uri="{FF2B5EF4-FFF2-40B4-BE49-F238E27FC236}">
                <a16:creationId xmlns:a16="http://schemas.microsoft.com/office/drawing/2014/main" id="{D0635C8F-2619-49D5-8EFF-8642F50973C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9923" y="12731501"/>
            <a:ext cx="5700435" cy="4064003"/>
          </a:xfrm>
          <a:prstGeom prst="rect">
            <a:avLst/>
          </a:prstGeom>
        </p:spPr>
      </p:pic>
      <p:graphicFrame>
        <p:nvGraphicFramePr>
          <p:cNvPr id="68" name="Chart 67">
            <a:extLst>
              <a:ext uri="{FF2B5EF4-FFF2-40B4-BE49-F238E27FC236}">
                <a16:creationId xmlns:a16="http://schemas.microsoft.com/office/drawing/2014/main" id="{FD3A2CF8-45CD-4AE2-A0CC-C32D7792CB6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1367782"/>
              </p:ext>
            </p:extLst>
          </p:nvPr>
        </p:nvGraphicFramePr>
        <p:xfrm>
          <a:off x="29311645" y="7067026"/>
          <a:ext cx="7107007" cy="4785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88ED5BA4-46FA-438C-ADE9-0FE6943DA3E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547374" y="24627529"/>
            <a:ext cx="5864521" cy="4319761"/>
          </a:xfrm>
          <a:prstGeom prst="rect">
            <a:avLst/>
          </a:prstGeom>
        </p:spPr>
      </p:pic>
      <p:sp>
        <p:nvSpPr>
          <p:cNvPr id="70" name="Rectangle 167">
            <a:extLst>
              <a:ext uri="{FF2B5EF4-FFF2-40B4-BE49-F238E27FC236}">
                <a16:creationId xmlns:a16="http://schemas.microsoft.com/office/drawing/2014/main" id="{8FF47DE8-ADC3-4AAD-849A-05D464F29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7374" y="11405250"/>
            <a:ext cx="11629874" cy="1231741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lose up of a computer&#10;&#10;Description automatically generated">
            <a:extLst>
              <a:ext uri="{FF2B5EF4-FFF2-40B4-BE49-F238E27FC236}">
                <a16:creationId xmlns:a16="http://schemas.microsoft.com/office/drawing/2014/main" id="{741434DC-4229-4D5B-B54B-F8CD652CC8C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7374" y="12731501"/>
            <a:ext cx="5787099" cy="40765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18A16A-8F2E-499A-94F1-142A66105FE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8625600" y="20089691"/>
            <a:ext cx="5574758" cy="42774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4494D58-5F42-4E1F-A771-C06638E2B98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8675130" y="24627529"/>
            <a:ext cx="5574758" cy="4319761"/>
          </a:xfrm>
          <a:prstGeom prst="rect">
            <a:avLst/>
          </a:prstGeom>
        </p:spPr>
      </p:pic>
      <p:graphicFrame>
        <p:nvGraphicFramePr>
          <p:cNvPr id="82" name="Chart 81">
            <a:extLst>
              <a:ext uri="{FF2B5EF4-FFF2-40B4-BE49-F238E27FC236}">
                <a16:creationId xmlns:a16="http://schemas.microsoft.com/office/drawing/2014/main" id="{CEC3AF1A-3D0D-4281-A2BD-D279904A65B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8634904"/>
              </p:ext>
            </p:extLst>
          </p:nvPr>
        </p:nvGraphicFramePr>
        <p:xfrm>
          <a:off x="29340083" y="12083724"/>
          <a:ext cx="7050133" cy="5651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87" name="TextBox 86">
            <a:extLst>
              <a:ext uri="{FF2B5EF4-FFF2-40B4-BE49-F238E27FC236}">
                <a16:creationId xmlns:a16="http://schemas.microsoft.com/office/drawing/2014/main" id="{521501D7-9A68-4A10-8624-5A45AF5EAC6B}"/>
              </a:ext>
            </a:extLst>
          </p:cNvPr>
          <p:cNvSpPr txBox="1"/>
          <p:nvPr/>
        </p:nvSpPr>
        <p:spPr>
          <a:xfrm>
            <a:off x="374510" y="11873120"/>
            <a:ext cx="609399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Significance of </a:t>
            </a:r>
            <a:r>
              <a:rPr lang="el-GR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-Proteins</a:t>
            </a:r>
          </a:p>
          <a:p>
            <a:pPr algn="l">
              <a:spcBef>
                <a:spcPts val="1200"/>
              </a:spcBef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hangingPunct="1">
              <a:spcBef>
                <a:spcPts val="1200"/>
              </a:spcBef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B053025-2EA8-4FD7-96E5-53E57AE5933C}"/>
              </a:ext>
            </a:extLst>
          </p:cNvPr>
          <p:cNvSpPr txBox="1"/>
          <p:nvPr/>
        </p:nvSpPr>
        <p:spPr>
          <a:xfrm>
            <a:off x="625494" y="11909014"/>
            <a:ext cx="5995729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1200"/>
              </a:spcBef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Increased signaling from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 drives cell death following neuropathic injury in mammals (Lau et al., 2013).</a:t>
            </a: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The anticonvulsant medications Lyrica and Gabapentin bind to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-Proteins to treat symptoms of epilepsy and neuropathic pain (WebMD</a:t>
            </a:r>
            <a:r>
              <a:rPr lang="en-US" sz="2900" b="0" baseline="30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©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2018).</a:t>
            </a:r>
            <a:endParaRPr lang="en-US" sz="2900" b="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14D2A02B-33BE-46E9-A89C-3C0BD1953242}"/>
              </a:ext>
            </a:extLst>
          </p:cNvPr>
          <p:cNvSpPr txBox="1"/>
          <p:nvPr/>
        </p:nvSpPr>
        <p:spPr>
          <a:xfrm>
            <a:off x="12807779" y="16856948"/>
            <a:ext cx="1139258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2: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Gel-electrophoresis of cDNA synthesized from RNA extracted from 30 fly heads using primers for the constitutively expressed gene, </a:t>
            </a: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Rpl32.          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29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2A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(left to right)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CG4587xCanton-S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1&amp;4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ElavxCanton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-S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2&amp;5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CG4587xElav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3&amp;6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(-) Control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DNA </a:t>
            </a:r>
            <a:r>
              <a:rPr lang="en-US" sz="29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Hyperladder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l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2B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(left to right)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ElavxCanton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-S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1,4,7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CG42817xCanton-S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2,5,8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CG42817xElav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3,6,9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(-) Control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DNA </a:t>
            </a:r>
            <a:r>
              <a:rPr lang="en-US" sz="29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Hyperladder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l" eaLnBrk="1" hangingPunct="1">
              <a:spcBef>
                <a:spcPts val="1200"/>
              </a:spcBef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hangingPunct="1">
              <a:spcBef>
                <a:spcPts val="1200"/>
              </a:spcBef>
            </a:pP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27ED49-1E26-4533-82DF-E639B43A6373}"/>
              </a:ext>
            </a:extLst>
          </p:cNvPr>
          <p:cNvSpPr txBox="1"/>
          <p:nvPr/>
        </p:nvSpPr>
        <p:spPr>
          <a:xfrm>
            <a:off x="13952925" y="12917527"/>
            <a:ext cx="363125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300" dirty="0">
                <a:solidFill>
                  <a:srgbClr val="FFFF00"/>
                </a:solidFill>
              </a:rPr>
              <a:t>       </a:t>
            </a:r>
            <a:r>
              <a:rPr lang="en-US" sz="2300" dirty="0">
                <a:solidFill>
                  <a:srgbClr val="FFFF00"/>
                </a:solidFill>
                <a:latin typeface="Garamond" panose="02020404030301010803" pitchFamily="18" charset="0"/>
              </a:rPr>
              <a:t>1   2   3   4   5   6   7   8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F4C6CE4D-57BF-4E02-ADDC-E1FEC42518DF}"/>
              </a:ext>
            </a:extLst>
          </p:cNvPr>
          <p:cNvSpPr txBox="1"/>
          <p:nvPr/>
        </p:nvSpPr>
        <p:spPr>
          <a:xfrm>
            <a:off x="20802600" y="12972874"/>
            <a:ext cx="323889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dirty="0">
                <a:solidFill>
                  <a:srgbClr val="FFFF00"/>
                </a:solidFill>
                <a:latin typeface="Garamond" panose="02020404030301010803" pitchFamily="18" charset="0"/>
              </a:rPr>
              <a:t>    1  2  3 4  5  6 7  8  9 10 11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3D8328D5-A6DF-4075-A0B2-562600951E39}"/>
              </a:ext>
            </a:extLst>
          </p:cNvPr>
          <p:cNvSpPr txBox="1"/>
          <p:nvPr/>
        </p:nvSpPr>
        <p:spPr>
          <a:xfrm>
            <a:off x="12748582" y="20419461"/>
            <a:ext cx="543137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 3A-C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Real-Time PCR standard curve for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Rpl32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and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primer pairs.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% Efficiency,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Rpl32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= 98.0%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% Efficiency,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= 100.5%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% Efficiency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= 109.8%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[%Efficiency= (10</a:t>
            </a:r>
            <a:r>
              <a:rPr lang="en-US" sz="2900" b="0" baseline="30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-1/Slope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- 1) * 100]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6912893F-5CF8-4C56-9C3E-F37FB38750EB}"/>
              </a:ext>
            </a:extLst>
          </p:cNvPr>
          <p:cNvSpPr txBox="1"/>
          <p:nvPr/>
        </p:nvSpPr>
        <p:spPr>
          <a:xfrm>
            <a:off x="24966154" y="7007674"/>
            <a:ext cx="374093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4A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Normalized expression percentage of the gene </a:t>
            </a: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After normalizing to the expression of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CG42817xCanton-S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flies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CG42817xElav flies display a 64.2% reduction of CG42817 gene expression.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5D53115-66D9-4FCB-A7FC-C518F77521DB}"/>
              </a:ext>
            </a:extLst>
          </p:cNvPr>
          <p:cNvSpPr txBox="1"/>
          <p:nvPr/>
        </p:nvSpPr>
        <p:spPr>
          <a:xfrm>
            <a:off x="25011967" y="12695559"/>
            <a:ext cx="3695121" cy="4555093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4B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Normalized expression percentage of the gene CG4587. After normalizing to the expression of CG4587xCanton-S flies, CG4587xElav flies display 44.2% reduction of CG4587 gene expression.</a:t>
            </a:r>
          </a:p>
        </p:txBody>
      </p:sp>
      <p:pic>
        <p:nvPicPr>
          <p:cNvPr id="98" name="Picture 6" descr="Image for unlabelled figure">
            <a:extLst>
              <a:ext uri="{FF2B5EF4-FFF2-40B4-BE49-F238E27FC236}">
                <a16:creationId xmlns:a16="http://schemas.microsoft.com/office/drawing/2014/main" id="{8944D308-0B7F-426D-96AB-FA8A951E5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10000"/>
                    </a14:imgEffect>
                    <a14:imgEffect>
                      <a14:colorTemperature colorTemp="6099"/>
                    </a14:imgEffect>
                    <a14:imgEffect>
                      <a14:saturation sat="26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68" y="7506513"/>
            <a:ext cx="4590768" cy="3440555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99FB740D-55DF-440F-B86C-EF054BBFE8E5}"/>
              </a:ext>
            </a:extLst>
          </p:cNvPr>
          <p:cNvSpPr/>
          <p:nvPr/>
        </p:nvSpPr>
        <p:spPr bwMode="auto">
          <a:xfrm>
            <a:off x="7936849" y="7577479"/>
            <a:ext cx="3599064" cy="1624856"/>
          </a:xfrm>
          <a:prstGeom prst="ellipse">
            <a:avLst/>
          </a:prstGeom>
          <a:solidFill>
            <a:schemeClr val="tx2">
              <a:lumMod val="40000"/>
              <a:lumOff val="60000"/>
              <a:alpha val="29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EF682CB1-B3AB-4FC2-A648-0563AE97857C}"/>
              </a:ext>
            </a:extLst>
          </p:cNvPr>
          <p:cNvSpPr txBox="1"/>
          <p:nvPr/>
        </p:nvSpPr>
        <p:spPr>
          <a:xfrm>
            <a:off x="7448578" y="11103679"/>
            <a:ext cx="47173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200" b="0" dirty="0">
                <a:solidFill>
                  <a:schemeClr val="tx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Schematic of a VGCC with subunits (Dolphin et. al 2013)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EB7F4F-2820-4F3F-9E83-09F2E6893480}"/>
              </a:ext>
            </a:extLst>
          </p:cNvPr>
          <p:cNvSpPr txBox="1"/>
          <p:nvPr/>
        </p:nvSpPr>
        <p:spPr>
          <a:xfrm>
            <a:off x="12778667" y="12790176"/>
            <a:ext cx="124081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A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E5D37380-5A39-4E9C-A32C-17FDB8BCFB63}"/>
              </a:ext>
            </a:extLst>
          </p:cNvPr>
          <p:cNvSpPr txBox="1"/>
          <p:nvPr/>
        </p:nvSpPr>
        <p:spPr>
          <a:xfrm>
            <a:off x="18499924" y="12803596"/>
            <a:ext cx="93406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B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AF7316CB-2C63-4A75-B27E-D52668D46E0A}"/>
              </a:ext>
            </a:extLst>
          </p:cNvPr>
          <p:cNvSpPr txBox="1"/>
          <p:nvPr/>
        </p:nvSpPr>
        <p:spPr>
          <a:xfrm>
            <a:off x="18641297" y="20170593"/>
            <a:ext cx="90344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09B499B-B892-427E-A3DA-47D79C6947F4}"/>
              </a:ext>
            </a:extLst>
          </p:cNvPr>
          <p:cNvSpPr txBox="1"/>
          <p:nvPr/>
        </p:nvSpPr>
        <p:spPr>
          <a:xfrm>
            <a:off x="18675129" y="24715012"/>
            <a:ext cx="75885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C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6AF96A68-4567-4FE6-BD53-EA5E2F7FC6BD}"/>
              </a:ext>
            </a:extLst>
          </p:cNvPr>
          <p:cNvSpPr txBox="1"/>
          <p:nvPr/>
        </p:nvSpPr>
        <p:spPr>
          <a:xfrm>
            <a:off x="12321601" y="24715012"/>
            <a:ext cx="124081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B</a:t>
            </a:r>
          </a:p>
        </p:txBody>
      </p:sp>
      <p:sp>
        <p:nvSpPr>
          <p:cNvPr id="24" name="Multiplication Sign 23">
            <a:extLst>
              <a:ext uri="{FF2B5EF4-FFF2-40B4-BE49-F238E27FC236}">
                <a16:creationId xmlns:a16="http://schemas.microsoft.com/office/drawing/2014/main" id="{0FA9C859-F194-4B9C-AEF0-584FBEFE19B8}"/>
              </a:ext>
            </a:extLst>
          </p:cNvPr>
          <p:cNvSpPr/>
          <p:nvPr/>
        </p:nvSpPr>
        <p:spPr bwMode="auto">
          <a:xfrm>
            <a:off x="16203799" y="7693370"/>
            <a:ext cx="1380376" cy="1422449"/>
          </a:xfrm>
          <a:prstGeom prst="mathMultiply">
            <a:avLst/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23386</TotalTime>
  <Words>760</Words>
  <Application>Microsoft Office PowerPoint</Application>
  <PresentationFormat>Custom</PresentationFormat>
  <Paragraphs>77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Cambria</vt:lpstr>
      <vt:lpstr>Garamond</vt:lpstr>
      <vt:lpstr>Symbol</vt:lpstr>
      <vt:lpstr>Times New Roman</vt:lpstr>
      <vt:lpstr>Default Design</vt:lpstr>
      <vt:lpstr>Neuronal-Specific Knockdown of the CG4587 &amp; CG42817 a2d-proteins in  Drosophila melanogaster Juan Gomez-Rivadeneira, Julian Brown &amp; Arturo Andrade, PhD Department of Biological Sciences,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Gomez-Rivadeneira, Juan P</cp:lastModifiedBy>
  <cp:revision>385</cp:revision>
  <cp:lastPrinted>2014-02-24T14:53:09Z</cp:lastPrinted>
  <dcterms:created xsi:type="dcterms:W3CDTF">2004-07-26T21:45:23Z</dcterms:created>
  <dcterms:modified xsi:type="dcterms:W3CDTF">2019-04-21T03:17:13Z</dcterms:modified>
  <cp:category>science research poster</cp:category>
</cp:coreProperties>
</file>