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32918400" cx="438912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0368">
          <p15:clr>
            <a:srgbClr val="000000"/>
          </p15:clr>
        </p15:guide>
        <p15:guide id="2" pos="1382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0368" orient="horz"/>
        <p:guide pos="1382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Font size and logo</a:t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3291840" y="5387343"/>
            <a:ext cx="37307519" cy="11460480"/>
          </a:xfrm>
          <a:prstGeom prst="rect">
            <a:avLst/>
          </a:prstGeom>
          <a:noFill/>
          <a:ln>
            <a:noFill/>
          </a:ln>
        </p:spPr>
        <p:txBody>
          <a:bodyPr anchorCtr="0" anchor="b" bIns="53325" lIns="106650" spcFirstLastPara="1" rIns="106650" wrap="square" tIns="53325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400"/>
              <a:buFont typeface="Calibri"/>
              <a:buNone/>
              <a:defRPr sz="29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5486400" y="17289783"/>
            <a:ext cx="32918401" cy="7947657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lvl="0" algn="ctr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sz="11800"/>
            </a:lvl1pPr>
            <a:lvl2pPr lvl="1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None/>
              <a:defRPr sz="9800"/>
            </a:lvl2pPr>
            <a:lvl3pPr lvl="2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  <a:defRPr sz="8800"/>
            </a:lvl3pPr>
            <a:lvl4pPr lvl="3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4pPr>
            <a:lvl5pPr lvl="4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5pPr>
            <a:lvl6pPr lvl="5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6pPr>
            <a:lvl7pPr lvl="6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7pPr>
            <a:lvl8pPr lvl="7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8pPr>
            <a:lvl9pPr lvl="8" algn="ctr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2994662" y="8206751"/>
            <a:ext cx="37856160" cy="13693138"/>
          </a:xfrm>
          <a:prstGeom prst="rect">
            <a:avLst/>
          </a:prstGeom>
          <a:noFill/>
          <a:ln>
            <a:noFill/>
          </a:ln>
        </p:spPr>
        <p:txBody>
          <a:bodyPr anchorCtr="0" anchor="b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400"/>
              <a:buFont typeface="Calibri"/>
              <a:buNone/>
              <a:defRPr sz="29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2994662" y="22029431"/>
            <a:ext cx="37856160" cy="7200897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2286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sz="1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9800"/>
              <a:buNone/>
              <a:defRPr sz="9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8800"/>
              <a:buNone/>
              <a:defRPr sz="8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rgbClr val="888888"/>
              </a:buClr>
              <a:buSzPts val="7800"/>
              <a:buNone/>
              <a:defRPr sz="78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3017520" y="8763000"/>
            <a:ext cx="18653759" cy="20886423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22219920" y="8763000"/>
            <a:ext cx="18653759" cy="20886423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3023237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3023242" y="8069584"/>
            <a:ext cx="18568032" cy="3954777"/>
          </a:xfrm>
          <a:prstGeom prst="rect">
            <a:avLst/>
          </a:prstGeom>
          <a:noFill/>
          <a:ln>
            <a:noFill/>
          </a:ln>
        </p:spPr>
        <p:txBody>
          <a:bodyPr anchorCtr="0" anchor="b" bIns="53325" lIns="106650" spcFirstLastPara="1" rIns="106650" wrap="square" tIns="53325"/>
          <a:lstStyle>
            <a:lvl1pPr indent="-2286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b="1" sz="11800"/>
            </a:lvl1pPr>
            <a:lvl2pPr indent="-2286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None/>
              <a:defRPr b="1" sz="9800"/>
            </a:lvl2pPr>
            <a:lvl3pPr indent="-2286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  <a:defRPr b="1" sz="8800"/>
            </a:lvl3pPr>
            <a:lvl4pPr indent="-2286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4pPr>
            <a:lvl5pPr indent="-2286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5pPr>
            <a:lvl6pPr indent="-2286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6pPr>
            <a:lvl7pPr indent="-2286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7pPr>
            <a:lvl8pPr indent="-2286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8pPr>
            <a:lvl9pPr indent="-2286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3023242" y="12024360"/>
            <a:ext cx="18568032" cy="17686023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22219922" y="8069584"/>
            <a:ext cx="18659477" cy="3954777"/>
          </a:xfrm>
          <a:prstGeom prst="rect">
            <a:avLst/>
          </a:prstGeom>
          <a:noFill/>
          <a:ln>
            <a:noFill/>
          </a:ln>
        </p:spPr>
        <p:txBody>
          <a:bodyPr anchorCtr="0" anchor="b" bIns="53325" lIns="106650" spcFirstLastPara="1" rIns="106650" wrap="square" tIns="53325"/>
          <a:lstStyle>
            <a:lvl1pPr indent="-2286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1800"/>
              <a:buNone/>
              <a:defRPr b="1" sz="11800"/>
            </a:lvl1pPr>
            <a:lvl2pPr indent="-2286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None/>
              <a:defRPr b="1" sz="9800"/>
            </a:lvl2pPr>
            <a:lvl3pPr indent="-2286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  <a:defRPr b="1" sz="8800"/>
            </a:lvl3pPr>
            <a:lvl4pPr indent="-2286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4pPr>
            <a:lvl5pPr indent="-2286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5pPr>
            <a:lvl6pPr indent="-2286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6pPr>
            <a:lvl7pPr indent="-2286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7pPr>
            <a:lvl8pPr indent="-2286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8pPr>
            <a:lvl9pPr indent="-2286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b="1" sz="78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22219922" y="12024360"/>
            <a:ext cx="18659477" cy="17686023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3023237" y="2194560"/>
            <a:ext cx="14156054" cy="7680960"/>
          </a:xfrm>
          <a:prstGeom prst="rect">
            <a:avLst/>
          </a:prstGeom>
          <a:noFill/>
          <a:ln>
            <a:noFill/>
          </a:ln>
        </p:spPr>
        <p:txBody>
          <a:bodyPr anchorCtr="0" anchor="b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700"/>
              <a:buFont typeface="Calibri"/>
              <a:buNone/>
              <a:defRPr sz="157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18659477" y="4739648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122555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5700"/>
              <a:buChar char="•"/>
              <a:defRPr sz="15700"/>
            </a:lvl1pPr>
            <a:lvl2pPr indent="-109855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3700"/>
              <a:buChar char="•"/>
              <a:defRPr sz="13700"/>
            </a:lvl2pPr>
            <a:lvl3pPr indent="-977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1800"/>
              <a:buChar char="•"/>
              <a:defRPr sz="11800"/>
            </a:lvl3pPr>
            <a:lvl4pPr indent="-850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4pPr>
            <a:lvl5pPr indent="-850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5pPr>
            <a:lvl6pPr indent="-850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6pPr>
            <a:lvl7pPr indent="-850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7pPr>
            <a:lvl8pPr indent="-850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8pPr>
            <a:lvl9pPr indent="-850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Char char="•"/>
              <a:defRPr sz="98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3023237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2286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1pPr>
            <a:lvl2pPr indent="-2286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6900"/>
              <a:buNone/>
              <a:defRPr sz="6900"/>
            </a:lvl2pPr>
            <a:lvl3pPr indent="-2286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3pPr>
            <a:lvl4pPr indent="-2286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4pPr>
            <a:lvl5pPr indent="-2286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5pPr>
            <a:lvl6pPr indent="-2286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6pPr>
            <a:lvl7pPr indent="-2286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7pPr>
            <a:lvl8pPr indent="-2286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8pPr>
            <a:lvl9pPr indent="-2286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3023237" y="2194560"/>
            <a:ext cx="14156054" cy="7680960"/>
          </a:xfrm>
          <a:prstGeom prst="rect">
            <a:avLst/>
          </a:prstGeom>
          <a:noFill/>
          <a:ln>
            <a:noFill/>
          </a:ln>
        </p:spPr>
        <p:txBody>
          <a:bodyPr anchorCtr="0" anchor="b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700"/>
              <a:buFont typeface="Calibri"/>
              <a:buNone/>
              <a:defRPr sz="157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8659477" y="4739648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lvl="0" marR="0" rtl="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5700"/>
              <a:buFont typeface="Arial"/>
              <a:buNone/>
              <a:defRPr b="0" i="0" sz="15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3700"/>
              <a:buFont typeface="Arial"/>
              <a:buNone/>
              <a:defRPr b="0" i="0" sz="1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Arial"/>
              <a:buNone/>
              <a:defRPr b="0" i="0" sz="1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None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3023237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2286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7800"/>
              <a:buNone/>
              <a:defRPr sz="7800"/>
            </a:lvl1pPr>
            <a:lvl2pPr indent="-2286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6900"/>
              <a:buNone/>
              <a:defRPr sz="6900"/>
            </a:lvl2pPr>
            <a:lvl3pPr indent="-2286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3pPr>
            <a:lvl4pPr indent="-2286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4pPr>
            <a:lvl5pPr indent="-2286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5pPr>
            <a:lvl6pPr indent="-2286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6pPr>
            <a:lvl7pPr indent="-2286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7pPr>
            <a:lvl8pPr indent="-2286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8pPr>
            <a:lvl9pPr indent="-2286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4900"/>
              <a:buNone/>
              <a:defRPr sz="4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11502390" y="278131"/>
            <a:ext cx="20886423" cy="3785616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22193250" y="10968991"/>
            <a:ext cx="27896822" cy="9464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2990852" y="1779270"/>
            <a:ext cx="27896822" cy="27843481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342900" lvl="0" marL="45720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600"/>
              <a:buFont typeface="Calibri"/>
              <a:buNone/>
              <a:defRPr b="0" i="0" sz="2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/>
          <a:lstStyle>
            <a:lvl1pPr indent="-1098550" lvl="0" marL="457200" marR="0" rtl="0" algn="l">
              <a:lnSpc>
                <a:spcPct val="90000"/>
              </a:lnSpc>
              <a:spcBef>
                <a:spcPts val="4900"/>
              </a:spcBef>
              <a:spcAft>
                <a:spcPts val="0"/>
              </a:spcAft>
              <a:buClr>
                <a:schemeClr val="dk1"/>
              </a:buClr>
              <a:buSzPts val="13700"/>
              <a:buFont typeface="Arial"/>
              <a:buChar char="•"/>
              <a:defRPr b="0" i="0" sz="1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977900" lvl="1" marL="9144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11800"/>
              <a:buFont typeface="Arial"/>
              <a:buChar char="•"/>
              <a:defRPr b="0" i="0" sz="1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850900" lvl="2" marL="13716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9800"/>
              <a:buFont typeface="Arial"/>
              <a:buChar char="•"/>
              <a:defRPr b="0" i="0" sz="9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787400" lvl="3" marL="18288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b="0" i="0" sz="8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787400" lvl="4" marL="22860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b="0" i="0" sz="8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787400" lvl="5" marL="27432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b="0" i="0" sz="8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787400" lvl="6" marL="32004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b="0" i="0" sz="8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787400" lvl="7" marL="36576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b="0" i="0" sz="8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787400" lvl="8" marL="4114800" marR="0" rtl="0" algn="l">
              <a:lnSpc>
                <a:spcPct val="90000"/>
              </a:lnSpc>
              <a:spcBef>
                <a:spcPts val="245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Char char="•"/>
              <a:defRPr b="0" i="0" sz="8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14538959" y="30510488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30998159" y="30510488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3325" lIns="106650" spcFirstLastPara="1" rIns="106650" wrap="square" tIns="533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5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20" Type="http://schemas.openxmlformats.org/officeDocument/2006/relationships/image" Target="../media/image8.jpg"/><Relationship Id="rId11" Type="http://schemas.openxmlformats.org/officeDocument/2006/relationships/image" Target="../media/image13.jpg"/><Relationship Id="rId22" Type="http://schemas.openxmlformats.org/officeDocument/2006/relationships/image" Target="../media/image11.jpg"/><Relationship Id="rId10" Type="http://schemas.openxmlformats.org/officeDocument/2006/relationships/image" Target="../media/image9.jpg"/><Relationship Id="rId21" Type="http://schemas.openxmlformats.org/officeDocument/2006/relationships/image" Target="../media/image12.jpg"/><Relationship Id="rId13" Type="http://schemas.openxmlformats.org/officeDocument/2006/relationships/image" Target="../media/image3.jpg"/><Relationship Id="rId1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hyperlink" Target="http://www.manufacturingtomorrow.com/article/2016/07/robots-in-manufacturing-applications/8333" TargetMode="External"/><Relationship Id="rId9" Type="http://schemas.openxmlformats.org/officeDocument/2006/relationships/hyperlink" Target="https://randomnerdtutorials.com/complete-guide-for-ultrasonic-sensor-hc-sr04/" TargetMode="External"/><Relationship Id="rId15" Type="http://schemas.openxmlformats.org/officeDocument/2006/relationships/image" Target="../media/image2.png"/><Relationship Id="rId14" Type="http://schemas.openxmlformats.org/officeDocument/2006/relationships/image" Target="../media/image6.png"/><Relationship Id="rId17" Type="http://schemas.openxmlformats.org/officeDocument/2006/relationships/image" Target="../media/image7.png"/><Relationship Id="rId16" Type="http://schemas.openxmlformats.org/officeDocument/2006/relationships/image" Target="../media/image5.png"/><Relationship Id="rId5" Type="http://schemas.openxmlformats.org/officeDocument/2006/relationships/hyperlink" Target="https://www.robotshop.com/media/files/pdf2/linefollowerdatasheet.pdf" TargetMode="External"/><Relationship Id="rId19" Type="http://schemas.openxmlformats.org/officeDocument/2006/relationships/image" Target="../media/image10.jpg"/><Relationship Id="rId6" Type="http://schemas.openxmlformats.org/officeDocument/2006/relationships/hyperlink" Target="https://robu.in/product/towerpro-sg90-9gm-1-2kg-180-degree-rotation-servo-motor-good-quality/" TargetMode="External"/><Relationship Id="rId18" Type="http://schemas.openxmlformats.org/officeDocument/2006/relationships/image" Target="../media/image4.png"/><Relationship Id="rId7" Type="http://schemas.openxmlformats.org/officeDocument/2006/relationships/hyperlink" Target="https://www.robotshop.com/en/hitec-hs-422-servo-motor.html" TargetMode="External"/><Relationship Id="rId8" Type="http://schemas.openxmlformats.org/officeDocument/2006/relationships/hyperlink" Target="https://robu.in/product/adjustable-infrared-sensor-switc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369597" y="522514"/>
            <a:ext cx="43136593" cy="3947886"/>
          </a:xfrm>
          <a:prstGeom prst="rect">
            <a:avLst/>
          </a:prstGeom>
          <a:solidFill>
            <a:srgbClr val="002060"/>
          </a:solidFill>
          <a:ln cap="flat" cmpd="sng" w="101600">
            <a:solidFill>
              <a:srgbClr val="00206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400"/>
              <a:buFont typeface="Cambria"/>
              <a:buNone/>
            </a:pPr>
            <a:r>
              <a:rPr lang="en-US" sz="8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Applying Manufacturing Concepts to an Arduino Robot</a:t>
            </a:r>
            <a:br>
              <a:rPr lang="en-US" sz="8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5600" u="sng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Samantha Brady, Kathryn Goldner, Emily Skowfoe, Abbigail Young</a:t>
            </a:r>
            <a:endParaRPr sz="5600" u="sng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400"/>
              <a:buFont typeface="Cambria"/>
              <a:buNone/>
            </a:pPr>
            <a:r>
              <a:rPr lang="en-US" sz="5600" u="sng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Advisor: Oscany Rodriguez-DeJesus</a:t>
            </a:r>
            <a:br>
              <a:rPr lang="en-US" sz="56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i="1"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College of Engineering and Physical Sciences</a:t>
            </a:r>
            <a:r>
              <a:rPr i="1"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, University of New Hampshire, Durham, NH 03824</a:t>
            </a:r>
            <a:endParaRPr i="1" sz="48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369750" y="5999975"/>
            <a:ext cx="10914600" cy="84399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-444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Purpose is to introduce a device that could be incorporated into an advanced manufacturing setting to: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Eliminate safety hazards by taking the place of employees who operate in dangerous environments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Save time by completing tedious jobs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Increase efficiency and quality of product after being programmed to perform with precision and accuracy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the  robot to work alongside employees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a simple design that allows for sizing up or down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369597" y="14625164"/>
            <a:ext cx="109146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300"/>
              <a:buFont typeface="Arial"/>
              <a:buNone/>
            </a:pPr>
            <a:r>
              <a:rPr b="0" i="0" lang="en-US" sz="63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Components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259025" y="25455325"/>
            <a:ext cx="10914600" cy="69918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-4445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Decide what we want the robot to accomplish as this helps us lay out the flowchart for the code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Understand the internal coding functions and structure of Arduino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Research coding expressions for the sensors and understand how the sensors function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Include servo and sensor libraries in code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Understand the errors in the code and correct them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12314092" y="4937912"/>
            <a:ext cx="19641782" cy="700889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717"/>
              <a:buFont typeface="Arial"/>
              <a:buNone/>
            </a:pP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Action Shots</a:t>
            </a:r>
            <a:endParaRPr sz="5800"/>
          </a:p>
        </p:txBody>
      </p:sp>
      <p:sp>
        <p:nvSpPr>
          <p:cNvPr id="89" name="Google Shape;89;p13"/>
          <p:cNvSpPr txBox="1"/>
          <p:nvPr/>
        </p:nvSpPr>
        <p:spPr>
          <a:xfrm>
            <a:off x="32572100" y="15157675"/>
            <a:ext cx="10914600" cy="70416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 larger rover could </a:t>
            </a: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accommodate</a:t>
            </a: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 for a better arm base, and therefore, something more sturdy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How this robot could interact with other robots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Addition of more sensors that may be beneficial to the manufacturing process, such as temperature or motion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Addition of a mapping and identifying camera sensor so the robot knows what object it is picking up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More time spent on the code would make the project more efficient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369747" y="4778586"/>
            <a:ext cx="109146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Abstract</a:t>
            </a:r>
            <a:endParaRPr/>
          </a:p>
        </p:txBody>
      </p:sp>
      <p:sp>
        <p:nvSpPr>
          <p:cNvPr id="91" name="Google Shape;91;p13"/>
          <p:cNvSpPr txBox="1"/>
          <p:nvPr/>
        </p:nvSpPr>
        <p:spPr>
          <a:xfrm>
            <a:off x="32591450" y="4927623"/>
            <a:ext cx="10914743" cy="913158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Conclusion</a:t>
            </a:r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12313680" y="6033872"/>
            <a:ext cx="19641900" cy="71829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r>
              <a:t/>
            </a:r>
            <a:endParaRPr b="0" i="0" sz="37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3" name="Google Shape;93;p13"/>
          <p:cNvSpPr txBox="1"/>
          <p:nvPr/>
        </p:nvSpPr>
        <p:spPr>
          <a:xfrm>
            <a:off x="32608331" y="14011245"/>
            <a:ext cx="109146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800"/>
              <a:buFont typeface="Arial"/>
              <a:buNone/>
            </a:pP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Further Research</a:t>
            </a:r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32591450" y="22553038"/>
            <a:ext cx="10914743" cy="633625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47"/>
              <a:buFont typeface="Arial"/>
              <a:buNone/>
            </a:pPr>
            <a:r>
              <a:rPr b="0" i="0" lang="en-US" sz="4347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Acknowledgements</a:t>
            </a:r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32572100" y="6141501"/>
            <a:ext cx="10914600" cy="76365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Robots are a more efficient way to allow the manufacturing process to take place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Different sensors could easily be added for different manufacturing situations depending on what is needed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Arduino robots are prototypes that can lead to more advanced processes in manufacturing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Arduino robots are a cost effective way to make </a:t>
            </a: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manufacturing</a:t>
            </a: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 work safer</a:t>
            </a:r>
            <a:endParaRPr sz="3400"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400"/>
              <a:buFont typeface="Cambria"/>
              <a:buChar char="●"/>
            </a:pPr>
            <a:r>
              <a:rPr lang="en-US" sz="3400">
                <a:latin typeface="Cambria"/>
                <a:ea typeface="Cambria"/>
                <a:cs typeface="Cambria"/>
                <a:sym typeface="Cambria"/>
              </a:rPr>
              <a:t>After code is developed, the robots can be assembled fast, allowing high production</a:t>
            </a:r>
            <a:endParaRPr sz="30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12125439" y="13777877"/>
            <a:ext cx="19641782" cy="868329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100"/>
              <a:buFont typeface="Arial"/>
              <a:buNone/>
            </a:pPr>
            <a:r>
              <a:rPr b="0" i="0" lang="en-US" sz="58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C</a:t>
            </a: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ode</a:t>
            </a:r>
            <a:endParaRPr sz="5800"/>
          </a:p>
        </p:txBody>
      </p:sp>
      <p:sp>
        <p:nvSpPr>
          <p:cNvPr id="97" name="Google Shape;97;p13"/>
          <p:cNvSpPr txBox="1"/>
          <p:nvPr/>
        </p:nvSpPr>
        <p:spPr>
          <a:xfrm>
            <a:off x="12042025" y="23064400"/>
            <a:ext cx="19641900" cy="92577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r>
              <a:t/>
            </a:r>
            <a:endParaRPr b="0" i="0" sz="37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cxnSp>
        <p:nvCxnSpPr>
          <p:cNvPr id="98" name="Google Shape;98;p13"/>
          <p:cNvCxnSpPr/>
          <p:nvPr/>
        </p:nvCxnSpPr>
        <p:spPr>
          <a:xfrm>
            <a:off x="21780692" y="6704871"/>
            <a:ext cx="40081" cy="4489211"/>
          </a:xfrm>
          <a:prstGeom prst="straightConnector1">
            <a:avLst/>
          </a:prstGeom>
          <a:noFill/>
          <a:ln cap="flat" cmpd="sng" w="12700">
            <a:solidFill>
              <a:srgbClr val="BFBFBF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9" name="Google Shape;99;p13"/>
          <p:cNvSpPr txBox="1"/>
          <p:nvPr/>
        </p:nvSpPr>
        <p:spPr>
          <a:xfrm>
            <a:off x="14444900" y="6106300"/>
            <a:ext cx="50202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3D Printed Arm</a:t>
            </a:r>
            <a:endParaRPr/>
          </a:p>
        </p:txBody>
      </p:sp>
      <p:sp>
        <p:nvSpPr>
          <p:cNvPr id="100" name="Google Shape;100;p13"/>
          <p:cNvSpPr txBox="1"/>
          <p:nvPr/>
        </p:nvSpPr>
        <p:spPr>
          <a:xfrm>
            <a:off x="23294035" y="12356375"/>
            <a:ext cx="697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base of the robot before the addition of the arm</a:t>
            </a:r>
            <a:endParaRPr/>
          </a:p>
        </p:txBody>
      </p:sp>
      <p:sp>
        <p:nvSpPr>
          <p:cNvPr id="101" name="Google Shape;101;p13"/>
          <p:cNvSpPr txBox="1"/>
          <p:nvPr/>
        </p:nvSpPr>
        <p:spPr>
          <a:xfrm>
            <a:off x="14359100" y="12395850"/>
            <a:ext cx="5281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arm after printing and assembly</a:t>
            </a:r>
            <a:endParaRPr sz="2400"/>
          </a:p>
        </p:txBody>
      </p:sp>
      <p:cxnSp>
        <p:nvCxnSpPr>
          <p:cNvPr id="102" name="Google Shape;102;p13"/>
          <p:cNvCxnSpPr/>
          <p:nvPr/>
        </p:nvCxnSpPr>
        <p:spPr>
          <a:xfrm>
            <a:off x="21946330" y="24594277"/>
            <a:ext cx="0" cy="6616265"/>
          </a:xfrm>
          <a:prstGeom prst="straightConnector1">
            <a:avLst/>
          </a:prstGeom>
          <a:noFill/>
          <a:ln cap="flat" cmpd="sng" w="12700">
            <a:solidFill>
              <a:srgbClr val="BFBFBF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3" name="Google Shape;103;p13"/>
          <p:cNvSpPr txBox="1"/>
          <p:nvPr/>
        </p:nvSpPr>
        <p:spPr>
          <a:xfrm>
            <a:off x="12107200" y="15157650"/>
            <a:ext cx="19641900" cy="73953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r>
              <a:t/>
            </a:r>
            <a:endParaRPr b="0" sz="3700" u="non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cxnSp>
        <p:nvCxnSpPr>
          <p:cNvPr id="104" name="Google Shape;104;p13"/>
          <p:cNvCxnSpPr/>
          <p:nvPr/>
        </p:nvCxnSpPr>
        <p:spPr>
          <a:xfrm flipH="1">
            <a:off x="21859497" y="14421561"/>
            <a:ext cx="6959" cy="7227564"/>
          </a:xfrm>
          <a:prstGeom prst="straightConnector1">
            <a:avLst/>
          </a:prstGeom>
          <a:noFill/>
          <a:ln cap="flat" cmpd="sng" w="12700">
            <a:solidFill>
              <a:srgbClr val="BFBFBF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05" name="Google Shape;10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9914" y="975348"/>
            <a:ext cx="2298576" cy="3042233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3"/>
          <p:cNvSpPr txBox="1"/>
          <p:nvPr/>
        </p:nvSpPr>
        <p:spPr>
          <a:xfrm>
            <a:off x="32552325" y="27186450"/>
            <a:ext cx="10914600" cy="51354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Benson, C. “Complete Guide for Ultrasonic Sensor HC-SR04 with Arduino.” </a:t>
            </a:r>
            <a:r>
              <a:rPr i="1"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Random Nerd Tutorials</a:t>
            </a: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, 17 Sept. 2018, randomnerdtutorials.com/complete-guide-for-ultrasonic-sensor-hc-sr04/.</a:t>
            </a:r>
            <a:endParaRPr sz="1700">
              <a:highlight>
                <a:srgbClr val="FFFFFF"/>
              </a:highlight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700">
              <a:highlight>
                <a:srgbClr val="FFFFFF"/>
              </a:highlight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latin typeface="Cambria"/>
                <a:ea typeface="Cambria"/>
                <a:cs typeface="Cambria"/>
                <a:sym typeface="Cambria"/>
              </a:rPr>
              <a:t>Calderone, Len. “Robots in Manufacturing Applications.” </a:t>
            </a:r>
            <a:r>
              <a:rPr i="1" lang="en-US" sz="1700">
                <a:latin typeface="Cambria"/>
                <a:ea typeface="Cambria"/>
                <a:cs typeface="Cambria"/>
                <a:sym typeface="Cambria"/>
              </a:rPr>
              <a:t>ManufacturingTomorrow</a:t>
            </a:r>
            <a:r>
              <a:rPr lang="en-US" sz="1700">
                <a:latin typeface="Cambria"/>
                <a:ea typeface="Cambria"/>
                <a:cs typeface="Cambria"/>
                <a:sym typeface="Cambria"/>
              </a:rPr>
              <a:t>, Manufacturing Tomorrow, 2 Aug. 2016, 07:55 AM, </a:t>
            </a:r>
            <a:r>
              <a:rPr lang="en-US" sz="1700">
                <a:uFill>
                  <a:noFill/>
                </a:uFill>
                <a:latin typeface="Cambria"/>
                <a:ea typeface="Cambria"/>
                <a:cs typeface="Cambria"/>
                <a:sym typeface="Cambria"/>
                <a:hlinkClick r:id="rId4"/>
              </a:rPr>
              <a:t>www.manufacturingtomorrow.com/article/2016/07/robots-in-manufacturing-applications/8333</a:t>
            </a:r>
            <a:endParaRPr sz="1700"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700"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Dejan. “DIY Arduino Robot Arm with Smartphone Control.” </a:t>
            </a:r>
            <a:r>
              <a:rPr i="1"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HowToMechatronics</a:t>
            </a: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, 17 Dec. 2018, howtomechatronics.com/tutorials/arduino/diy-arduino-robot-arm-with-smartphone-control/.</a:t>
            </a:r>
            <a:r>
              <a:rPr lang="en-US" sz="1700">
                <a:latin typeface="Cambria"/>
                <a:ea typeface="Cambria"/>
                <a:cs typeface="Cambria"/>
                <a:sym typeface="Cambria"/>
              </a:rPr>
              <a:t>.</a:t>
            </a:r>
            <a:endParaRPr sz="1700"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700"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“How to Build an HC-SR04 Distance Sensor Circuit.” </a:t>
            </a:r>
            <a:r>
              <a:rPr i="1" lang="en-US" sz="1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How to Build an HC-SR04 Distance Sensor Circuit</a:t>
            </a:r>
            <a:r>
              <a:rPr lang="en-US" sz="1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2016, learningaboutelectronics.com/Articles/HC-SR04-ultrasonic-distance-sensor-circuit.php.</a:t>
            </a:r>
            <a:endParaRPr sz="17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“Line Follower Sensor.” </a:t>
            </a:r>
            <a:r>
              <a:rPr i="1" lang="en-US" sz="1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DF Robot Shop Rover</a:t>
            </a:r>
            <a:r>
              <a:rPr lang="en-US" sz="1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2015, www.robotshop.com/media/files/pdf2/linefollowerdatasheet.pdf.</a:t>
            </a:r>
            <a:endParaRPr sz="17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700">
              <a:highlight>
                <a:srgbClr val="FFFFFF"/>
              </a:highlight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☺, SolidWorks Tutorial, director. </a:t>
            </a:r>
            <a:r>
              <a:rPr i="1"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SolidWorks Tutorial # 310: Robotic Arm (Layout Design, Mate Controller)</a:t>
            </a: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. </a:t>
            </a:r>
            <a:r>
              <a:rPr i="1"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YouTube</a:t>
            </a:r>
            <a:r>
              <a:rPr lang="en-US" sz="1700">
                <a:highlight>
                  <a:srgbClr val="FFFFFF"/>
                </a:highlight>
                <a:latin typeface="Cambria"/>
                <a:ea typeface="Cambria"/>
                <a:cs typeface="Cambria"/>
                <a:sym typeface="Cambria"/>
              </a:rPr>
              <a:t>, YouTube, 24 Nov. 2017, www.youtube.com/watch?v=pVY0Wt4LXUs.</a:t>
            </a:r>
            <a:endParaRPr sz="1700">
              <a:highlight>
                <a:srgbClr val="FFFFFF"/>
              </a:highlight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rgbClr val="333333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13"/>
          <p:cNvSpPr txBox="1"/>
          <p:nvPr/>
        </p:nvSpPr>
        <p:spPr>
          <a:xfrm>
            <a:off x="32552500" y="26552856"/>
            <a:ext cx="10914600" cy="6336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47"/>
              <a:buFont typeface="Arial"/>
              <a:buNone/>
            </a:pPr>
            <a:r>
              <a:rPr b="0" lang="en-US" sz="4347" u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References</a:t>
            </a:r>
            <a:endParaRPr/>
          </a:p>
        </p:txBody>
      </p:sp>
      <p:sp>
        <p:nvSpPr>
          <p:cNvPr id="108" name="Google Shape;108;p13"/>
          <p:cNvSpPr txBox="1"/>
          <p:nvPr/>
        </p:nvSpPr>
        <p:spPr>
          <a:xfrm>
            <a:off x="25686055" y="6106300"/>
            <a:ext cx="24765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Rover</a:t>
            </a:r>
            <a:endParaRPr/>
          </a:p>
        </p:txBody>
      </p:sp>
      <p:sp>
        <p:nvSpPr>
          <p:cNvPr id="109" name="Google Shape;109;p13"/>
          <p:cNvSpPr txBox="1"/>
          <p:nvPr/>
        </p:nvSpPr>
        <p:spPr>
          <a:xfrm>
            <a:off x="369747" y="24249778"/>
            <a:ext cx="109146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53325" lIns="106650" spcFirstLastPara="1" rIns="106650" wrap="square" tIns="53325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300"/>
              <a:buFont typeface="Arial"/>
              <a:buNone/>
            </a:pPr>
            <a:r>
              <a:rPr b="0" lang="en-US" sz="6300" u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5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Coding Process</a:t>
            </a:r>
            <a:endParaRPr/>
          </a:p>
        </p:txBody>
      </p:sp>
      <p:sp>
        <p:nvSpPr>
          <p:cNvPr id="110" name="Google Shape;110;p13"/>
          <p:cNvSpPr txBox="1"/>
          <p:nvPr/>
        </p:nvSpPr>
        <p:spPr>
          <a:xfrm>
            <a:off x="369600" y="15830725"/>
            <a:ext cx="10914600" cy="81267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-431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mbria"/>
              <a:buChar char="●"/>
            </a:pPr>
            <a:r>
              <a:rPr lang="en-US" sz="3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</a:t>
            </a: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m</a:t>
            </a: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oving base called a rover that consists of: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metal frame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four wheels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○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four DC motors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robotic arm that is 3D printed in based on a SolidWorks model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A line-following sensor to navigate an assigned path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 infrared sensor to detect people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 ultrasonic sensor to detect objects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44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mbria"/>
              <a:buChar char="●"/>
            </a:pPr>
            <a:r>
              <a:rPr lang="en-US" sz="34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battery pack, arduino, and compatible shield</a:t>
            </a:r>
            <a:endParaRPr sz="3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t/>
            </a:r>
            <a:endParaRPr sz="29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t/>
            </a:r>
            <a:endParaRPr sz="29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t/>
            </a:r>
            <a:endParaRPr b="0" sz="2900" u="non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None/>
            </a:pPr>
            <a:r>
              <a:t/>
            </a:r>
            <a:endParaRPr b="0" sz="2900" u="non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1" name="Google Shape;111;p13"/>
          <p:cNvSpPr txBox="1"/>
          <p:nvPr/>
        </p:nvSpPr>
        <p:spPr>
          <a:xfrm>
            <a:off x="14940567" y="15636553"/>
            <a:ext cx="59334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Servo Code</a:t>
            </a:r>
            <a:endParaRPr/>
          </a:p>
        </p:txBody>
      </p:sp>
      <p:sp>
        <p:nvSpPr>
          <p:cNvPr id="112" name="Google Shape;112;p13"/>
          <p:cNvSpPr txBox="1"/>
          <p:nvPr/>
        </p:nvSpPr>
        <p:spPr>
          <a:xfrm>
            <a:off x="22715806" y="21785431"/>
            <a:ext cx="8413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Right: Example of code needed for line-following sensor.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Left: </a:t>
            </a:r>
            <a:r>
              <a:rPr lang="en-US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5"/>
              </a:rPr>
              <a:t>https://www.robotshop.com/media/files/pdf2/linefollowerdatasheet.pdf</a:t>
            </a:r>
            <a:endParaRPr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3" name="Google Shape;113;p13"/>
          <p:cNvSpPr txBox="1"/>
          <p:nvPr/>
        </p:nvSpPr>
        <p:spPr>
          <a:xfrm>
            <a:off x="12567350" y="21746875"/>
            <a:ext cx="8865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Top left: </a:t>
            </a:r>
            <a:r>
              <a:rPr lang="en-US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6"/>
              </a:rPr>
              <a:t>https://robu.in/product/towerpro-sg90-9gm-1-2kg-180-degree-rotation-servo-motor-good-quality/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,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Bottom left: </a:t>
            </a:r>
            <a:r>
              <a:rPr lang="en-US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7"/>
              </a:rPr>
              <a:t>https://www.robotshop.com/en/hitec-hs-422-servo-motor.html</a:t>
            </a:r>
            <a:endParaRPr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4" name="Google Shape;114;p13"/>
          <p:cNvSpPr txBox="1"/>
          <p:nvPr/>
        </p:nvSpPr>
        <p:spPr>
          <a:xfrm>
            <a:off x="24049334" y="15590708"/>
            <a:ext cx="5461720" cy="723269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Line-Following Code</a:t>
            </a:r>
            <a:endParaRPr/>
          </a:p>
        </p:txBody>
      </p:sp>
      <p:sp>
        <p:nvSpPr>
          <p:cNvPr id="115" name="Google Shape;115;p13"/>
          <p:cNvSpPr txBox="1"/>
          <p:nvPr/>
        </p:nvSpPr>
        <p:spPr>
          <a:xfrm>
            <a:off x="14459719" y="23526481"/>
            <a:ext cx="59334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Ultrasonic Code</a:t>
            </a:r>
            <a:endParaRPr/>
          </a:p>
        </p:txBody>
      </p:sp>
      <p:sp>
        <p:nvSpPr>
          <p:cNvPr id="116" name="Google Shape;116;p13"/>
          <p:cNvSpPr txBox="1"/>
          <p:nvPr/>
        </p:nvSpPr>
        <p:spPr>
          <a:xfrm>
            <a:off x="23321338" y="31462325"/>
            <a:ext cx="6917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Top: Example of the beginning of infrared sensor code.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Bottom: </a:t>
            </a:r>
            <a:r>
              <a:rPr lang="en-US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8"/>
              </a:rPr>
              <a:t>https://robu.in/product/adjustable-infrared-sensor-switch/</a:t>
            </a:r>
            <a:endParaRPr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7" name="Google Shape;117;p13"/>
          <p:cNvSpPr txBox="1"/>
          <p:nvPr/>
        </p:nvSpPr>
        <p:spPr>
          <a:xfrm>
            <a:off x="12721475" y="31542725"/>
            <a:ext cx="8286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Top: Example of beginning of code for the ultrasonic sensor.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Bottom: </a:t>
            </a:r>
            <a:r>
              <a:rPr lang="en-US" u="sng">
                <a:solidFill>
                  <a:schemeClr val="hlink"/>
                </a:solidFill>
                <a:hlinkClick r:id="rId9"/>
              </a:rPr>
              <a:t>https://randomnerdtutorials.com/complete-guide-for-ultrasonic-sensor-hc-sr04/</a:t>
            </a:r>
            <a:endParaRPr/>
          </a:p>
        </p:txBody>
      </p:sp>
      <p:sp>
        <p:nvSpPr>
          <p:cNvPr id="118" name="Google Shape;118;p13"/>
          <p:cNvSpPr txBox="1"/>
          <p:nvPr/>
        </p:nvSpPr>
        <p:spPr>
          <a:xfrm>
            <a:off x="24049288" y="23526497"/>
            <a:ext cx="62943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Infrared Code</a:t>
            </a:r>
            <a:endParaRPr/>
          </a:p>
        </p:txBody>
      </p:sp>
      <p:sp>
        <p:nvSpPr>
          <p:cNvPr id="119" name="Google Shape;119;p13"/>
          <p:cNvSpPr txBox="1"/>
          <p:nvPr/>
        </p:nvSpPr>
        <p:spPr>
          <a:xfrm>
            <a:off x="32608300" y="23348600"/>
            <a:ext cx="10914600" cy="30423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</a:pPr>
            <a:r>
              <a:rPr lang="en-US" sz="3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 would like to thank Rowan Boyer and Marc Tausanovitch for help with coding, Joe Camobreco for his help with soldering, and our mentor, Oscany Rodriguez-DeJesus, for her guidance on coding, ordering parts, and assembling. Also, we extend our thanks to Ali Davarpanah for overseeing the project and the Olson Center for funding the construction. </a:t>
            </a:r>
            <a:endParaRPr b="0" sz="3000" u="non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Image result for ultrasonic sensor" id="120" name="Google Shape;120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4860523" y="29265089"/>
            <a:ext cx="4604601" cy="214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ee the source image" id="121" name="Google Shape;121;p13"/>
          <p:cNvPicPr preferRelativeResize="0"/>
          <p:nvPr/>
        </p:nvPicPr>
        <p:blipFill rotWithShape="1">
          <a:blip r:embed="rId11">
            <a:alphaModFix/>
          </a:blip>
          <a:srcRect b="8343" l="0" r="0" t="17888"/>
          <a:stretch/>
        </p:blipFill>
        <p:spPr>
          <a:xfrm>
            <a:off x="24427525" y="28997775"/>
            <a:ext cx="4705350" cy="22288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ervo motors" id="122" name="Google Shape;122;p13"/>
          <p:cNvPicPr preferRelativeResize="0"/>
          <p:nvPr/>
        </p:nvPicPr>
        <p:blipFill rotWithShape="1">
          <a:blip r:embed="rId12">
            <a:alphaModFix/>
          </a:blip>
          <a:srcRect b="6280" l="0" r="0" t="11617"/>
          <a:stretch/>
        </p:blipFill>
        <p:spPr>
          <a:xfrm>
            <a:off x="12313675" y="16588725"/>
            <a:ext cx="3466174" cy="22288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ervo motors" id="123" name="Google Shape;123;p13"/>
          <p:cNvPicPr preferRelativeResize="0"/>
          <p:nvPr/>
        </p:nvPicPr>
        <p:blipFill rotWithShape="1">
          <a:blip r:embed="rId13">
            <a:alphaModFix/>
          </a:blip>
          <a:srcRect b="4743" l="0" r="0" t="0"/>
          <a:stretch/>
        </p:blipFill>
        <p:spPr>
          <a:xfrm>
            <a:off x="12856704" y="19046438"/>
            <a:ext cx="2674921" cy="254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3"/>
          <p:cNvPicPr preferRelativeResize="0"/>
          <p:nvPr/>
        </p:nvPicPr>
        <p:blipFill rotWithShape="1">
          <a:blip r:embed="rId14">
            <a:alphaModFix/>
          </a:blip>
          <a:srcRect b="7789" l="7025" r="13948" t="15240"/>
          <a:stretch/>
        </p:blipFill>
        <p:spPr>
          <a:xfrm rot="-2430322">
            <a:off x="22389513" y="18333250"/>
            <a:ext cx="3680825" cy="150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3"/>
          <p:cNvPicPr preferRelativeResize="0"/>
          <p:nvPr/>
        </p:nvPicPr>
        <p:blipFill rotWithShape="1">
          <a:blip r:embed="rId15">
            <a:alphaModFix/>
          </a:blip>
          <a:srcRect b="17828" l="0" r="0" t="10456"/>
          <a:stretch/>
        </p:blipFill>
        <p:spPr>
          <a:xfrm>
            <a:off x="16054650" y="16588723"/>
            <a:ext cx="5281800" cy="4669474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3"/>
          <p:cNvSpPr txBox="1"/>
          <p:nvPr/>
        </p:nvSpPr>
        <p:spPr>
          <a:xfrm>
            <a:off x="16575161" y="21334388"/>
            <a:ext cx="4240800" cy="336300"/>
          </a:xfrm>
          <a:prstGeom prst="rect">
            <a:avLst/>
          </a:prstGeom>
          <a:noFill/>
          <a:ln>
            <a:noFill/>
          </a:ln>
        </p:spPr>
        <p:txBody>
          <a:bodyPr anchorCtr="0" anchor="t" bIns="53325" lIns="106650" spcFirstLastPara="1" rIns="106650" wrap="square" tIns="533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Above: Beginning of Marc Tausanovitch’s servo code. </a:t>
            </a:r>
            <a:endParaRPr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27" name="Google Shape;127;p13"/>
          <p:cNvPicPr preferRelativeResize="0"/>
          <p:nvPr/>
        </p:nvPicPr>
        <p:blipFill rotWithShape="1">
          <a:blip r:embed="rId16">
            <a:alphaModFix/>
          </a:blip>
          <a:srcRect b="7941" l="0" r="0" t="7399"/>
          <a:stretch/>
        </p:blipFill>
        <p:spPr>
          <a:xfrm>
            <a:off x="26593400" y="16485782"/>
            <a:ext cx="4381500" cy="5201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3"/>
          <p:cNvPicPr preferRelativeResize="0"/>
          <p:nvPr/>
        </p:nvPicPr>
        <p:blipFill rotWithShape="1">
          <a:blip r:embed="rId17">
            <a:alphaModFix/>
          </a:blip>
          <a:srcRect b="975" l="690" r="-690" t="1501"/>
          <a:stretch/>
        </p:blipFill>
        <p:spPr>
          <a:xfrm>
            <a:off x="23294038" y="25037162"/>
            <a:ext cx="6972300" cy="3650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3"/>
          <p:cNvPicPr preferRelativeResize="0"/>
          <p:nvPr/>
        </p:nvPicPr>
        <p:blipFill rotWithShape="1">
          <a:blip r:embed="rId18">
            <a:alphaModFix/>
          </a:blip>
          <a:srcRect b="6609" l="0" r="4552" t="3097"/>
          <a:stretch/>
        </p:blipFill>
        <p:spPr>
          <a:xfrm>
            <a:off x="14521925" y="24249800"/>
            <a:ext cx="5281800" cy="4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3"/>
          <p:cNvPicPr preferRelativeResize="0"/>
          <p:nvPr/>
        </p:nvPicPr>
        <p:blipFill rotWithShape="1">
          <a:blip r:embed="rId19">
            <a:alphaModFix/>
          </a:blip>
          <a:srcRect b="36074" l="3173" r="4045" t="40911"/>
          <a:stretch/>
        </p:blipFill>
        <p:spPr>
          <a:xfrm>
            <a:off x="36764700" y="1066334"/>
            <a:ext cx="5461726" cy="2860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3"/>
          <p:cNvPicPr preferRelativeResize="0"/>
          <p:nvPr/>
        </p:nvPicPr>
        <p:blipFill rotWithShape="1">
          <a:blip r:embed="rId20">
            <a:alphaModFix/>
          </a:blip>
          <a:srcRect b="18755" l="0" r="0" t="30596"/>
          <a:stretch/>
        </p:blipFill>
        <p:spPr>
          <a:xfrm>
            <a:off x="14809250" y="6941214"/>
            <a:ext cx="4381500" cy="518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3"/>
          <p:cNvPicPr preferRelativeResize="0"/>
          <p:nvPr/>
        </p:nvPicPr>
        <p:blipFill rotWithShape="1">
          <a:blip r:embed="rId21">
            <a:alphaModFix/>
          </a:blip>
          <a:srcRect b="17384" l="0" r="0" t="21997"/>
          <a:stretch/>
        </p:blipFill>
        <p:spPr>
          <a:xfrm>
            <a:off x="24731650" y="6922714"/>
            <a:ext cx="4381500" cy="5180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3"/>
          <p:cNvPicPr preferRelativeResize="0"/>
          <p:nvPr/>
        </p:nvPicPr>
        <p:blipFill rotWithShape="1">
          <a:blip r:embed="rId22">
            <a:alphaModFix/>
          </a:blip>
          <a:srcRect b="25010" l="0" r="0" t="29166"/>
          <a:stretch/>
        </p:blipFill>
        <p:spPr>
          <a:xfrm>
            <a:off x="4707300" y="1066327"/>
            <a:ext cx="2956509" cy="28602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