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handoutMasterIdLst>
    <p:handoutMasterId r:id="rId4"/>
  </p:handoutMasterIdLst>
  <p:sldIdLst>
    <p:sldId id="257" r:id="rId2"/>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640" userDrawn="1">
          <p15:clr>
            <a:srgbClr val="A4A3A4"/>
          </p15:clr>
        </p15:guide>
        <p15:guide id="2" orient="horz" pos="288">
          <p15:clr>
            <a:srgbClr val="A4A3A4"/>
          </p15:clr>
        </p15:guide>
        <p15:guide id="3" orient="horz" pos="20640" userDrawn="1">
          <p15:clr>
            <a:srgbClr val="A4A3A4"/>
          </p15:clr>
        </p15:guide>
        <p15:guide id="4" orient="horz">
          <p15:clr>
            <a:srgbClr val="A4A3A4"/>
          </p15:clr>
        </p15:guide>
        <p15:guide id="5" pos="5520" userDrawn="1">
          <p15:clr>
            <a:srgbClr val="A4A3A4"/>
          </p15:clr>
        </p15:guide>
        <p15:guide id="7" pos="22128"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66" autoAdjust="0"/>
    <p:restoredTop sz="93214" autoAdjust="0"/>
  </p:normalViewPr>
  <p:slideViewPr>
    <p:cSldViewPr snapToObjects="1" showGuides="1">
      <p:cViewPr>
        <p:scale>
          <a:sx n="22" d="100"/>
          <a:sy n="22" d="100"/>
        </p:scale>
        <p:origin x="292" y="-1676"/>
      </p:cViewPr>
      <p:guideLst>
        <p:guide orient="horz" pos="2640"/>
        <p:guide orient="horz" pos="288"/>
        <p:guide orient="horz" pos="20640"/>
        <p:guide orient="horz"/>
        <p:guide pos="5520"/>
        <p:guide pos="22128"/>
      </p:guideLst>
    </p:cSldViewPr>
  </p:slideViewPr>
  <p:outlineViewPr>
    <p:cViewPr>
      <p:scale>
        <a:sx n="33" d="100"/>
        <a:sy n="33" d="100"/>
      </p:scale>
      <p:origin x="0" y="0"/>
    </p:cViewPr>
  </p:outlineViewPr>
  <p:notesTextViewPr>
    <p:cViewPr>
      <p:scale>
        <a:sx n="3" d="2"/>
        <a:sy n="3" d="2"/>
      </p:scale>
      <p:origin x="0" y="-16"/>
    </p:cViewPr>
  </p:notesTextViewPr>
  <p:sorterViewPr>
    <p:cViewPr>
      <p:scale>
        <a:sx n="66" d="100"/>
        <a:sy n="66" d="100"/>
      </p:scale>
      <p:origin x="0" y="0"/>
    </p:cViewPr>
  </p:sorterViewPr>
  <p:notesViewPr>
    <p:cSldViewPr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4/21/2019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dirty="0"/>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4/21/2019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endParaRPr lang="en-US" dirty="0"/>
          </a:p>
        </p:txBody>
      </p:sp>
      <p:sp>
        <p:nvSpPr>
          <p:cNvPr id="4" name="Slide Number Placeholder 3"/>
          <p:cNvSpPr>
            <a:spLocks noGrp="1"/>
          </p:cNvSpPr>
          <p:nvPr>
            <p:ph type="sldNum" sz="quarter" idx="5"/>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387426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60161"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60162"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385343"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377404"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390292"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390292"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390292"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390292"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390292"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390292"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 name="Text Box 14"/>
          <p:cNvSpPr txBox="1">
            <a:spLocks noChangeArrowheads="1"/>
          </p:cNvSpPr>
          <p:nvPr/>
        </p:nvSpPr>
        <p:spPr bwMode="auto">
          <a:xfrm>
            <a:off x="1567305" y="32390910"/>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r>
                <a:rPr lang="en-US" sz="2800" dirty="0">
                  <a:solidFill>
                    <a:schemeClr val="bg1"/>
                  </a:solidFill>
                  <a:latin typeface="Trebuchet MS" pitchFamily="34" charset="0"/>
                </a:rPr>
                <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r>
                <a:rPr lang="en-US" sz="2800" b="1" baseline="0" dirty="0">
                  <a:solidFill>
                    <a:schemeClr val="bg1"/>
                  </a:solidFill>
                  <a:latin typeface="Trebuchet MS" pitchFamily="34" charset="0"/>
                </a:rPr>
                <a:t/>
              </a:r>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498"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499"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500"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501"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Facebook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45000">
              <a:srgbClr val="002060">
                <a:alpha val="88000"/>
              </a:srgbClr>
            </a:gs>
            <a:gs pos="73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4" name="Text Placeholder 13"/>
          <p:cNvSpPr>
            <a:spLocks noGrp="1"/>
          </p:cNvSpPr>
          <p:nvPr>
            <p:ph type="body" sz="quarter" idx="30"/>
          </p:nvPr>
        </p:nvSpPr>
        <p:spPr>
          <a:xfrm>
            <a:off x="33390292" y="22661630"/>
            <a:ext cx="10052050" cy="954085"/>
          </a:xfrm>
        </p:spPr>
        <p:txBody>
          <a:bodyPr/>
          <a:lstStyle/>
          <a:p>
            <a:r>
              <a:rPr lang="en-US" sz="3200" dirty="0">
                <a:solidFill>
                  <a:schemeClr val="tx1"/>
                </a:solidFill>
              </a:rPr>
              <a:t>	</a:t>
            </a:r>
          </a:p>
        </p:txBody>
      </p:sp>
      <p:sp>
        <p:nvSpPr>
          <p:cNvPr id="15" name="Text Placeholder 14"/>
          <p:cNvSpPr>
            <a:spLocks noGrp="1"/>
          </p:cNvSpPr>
          <p:nvPr>
            <p:ph type="body" sz="quarter" idx="96"/>
          </p:nvPr>
        </p:nvSpPr>
        <p:spPr/>
        <p:txBody>
          <a:bodyPr/>
          <a:lstStyle/>
          <a:p>
            <a:r>
              <a:rPr lang="en-US" dirty="0"/>
              <a:t>	</a:t>
            </a:r>
          </a:p>
        </p:txBody>
      </p:sp>
      <p:sp>
        <p:nvSpPr>
          <p:cNvPr id="16" name="Text Placeholder 15"/>
          <p:cNvSpPr>
            <a:spLocks noGrp="1"/>
          </p:cNvSpPr>
          <p:nvPr>
            <p:ph type="body" sz="quarter" idx="150"/>
          </p:nvPr>
        </p:nvSpPr>
        <p:spPr>
          <a:xfrm>
            <a:off x="5932593" y="2985234"/>
            <a:ext cx="31998968" cy="1280160"/>
          </a:xfrm>
        </p:spPr>
        <p:txBody>
          <a:bodyPr>
            <a:normAutofit/>
          </a:bodyPr>
          <a:lstStyle/>
          <a:p>
            <a:r>
              <a:rPr lang="en-US" dirty="0">
                <a:solidFill>
                  <a:schemeClr val="bg1"/>
                </a:solidFill>
                <a:latin typeface="Times New Roman" panose="02020603050405020304" pitchFamily="18" charset="0"/>
                <a:cs typeface="Times New Roman" panose="02020603050405020304" pitchFamily="18" charset="0"/>
              </a:rPr>
              <a:t>University of New Hampshire Nursing </a:t>
            </a:r>
            <a:r>
              <a:rPr lang="en-US" dirty="0" smtClean="0">
                <a:solidFill>
                  <a:schemeClr val="bg1"/>
                </a:solidFill>
                <a:latin typeface="Times New Roman" panose="02020603050405020304" pitchFamily="18" charset="0"/>
                <a:cs typeface="Times New Roman" panose="02020603050405020304" pitchFamily="18" charset="0"/>
              </a:rPr>
              <a:t>Department </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18" name="Text Placeholder 17"/>
          <p:cNvSpPr>
            <a:spLocks noGrp="1"/>
          </p:cNvSpPr>
          <p:nvPr>
            <p:ph type="body" sz="quarter" idx="153"/>
          </p:nvPr>
        </p:nvSpPr>
        <p:spPr/>
        <p:txBody>
          <a:bodyPr>
            <a:noAutofit/>
          </a:bodyPr>
          <a:lstStyle/>
          <a:p>
            <a:r>
              <a:rPr lang="en-US" sz="7400" dirty="0" smtClean="0">
                <a:solidFill>
                  <a:schemeClr val="bg1"/>
                </a:solidFill>
                <a:latin typeface="Times New Roman" charset="0"/>
                <a:ea typeface="Times New Roman" charset="0"/>
                <a:cs typeface="Times New Roman" charset="0"/>
              </a:rPr>
              <a:t>Delaying the First Bath and it’s Effects on Normothermia and Breastfeeding </a:t>
            </a:r>
            <a:endParaRPr lang="en-US" sz="7400" dirty="0">
              <a:solidFill>
                <a:schemeClr val="bg1"/>
              </a:solidFill>
              <a:latin typeface="Times New Roman" charset="0"/>
              <a:ea typeface="Times New Roman" charset="0"/>
              <a:cs typeface="Times New Roman" charset="0"/>
            </a:endParaRPr>
          </a:p>
          <a:p>
            <a:r>
              <a:rPr lang="en-US" sz="7200" dirty="0" smtClean="0">
                <a:solidFill>
                  <a:schemeClr val="bg1"/>
                </a:solidFill>
                <a:latin typeface="Times New Roman" charset="0"/>
                <a:ea typeface="Times New Roman" charset="0"/>
                <a:cs typeface="Times New Roman" charset="0"/>
              </a:rPr>
              <a:t>Emily Pelletier, </a:t>
            </a:r>
            <a:r>
              <a:rPr lang="en-US" sz="7200" dirty="0">
                <a:solidFill>
                  <a:schemeClr val="bg1"/>
                </a:solidFill>
                <a:latin typeface="Times New Roman" charset="0"/>
                <a:ea typeface="Times New Roman" charset="0"/>
                <a:cs typeface="Times New Roman" charset="0"/>
              </a:rPr>
              <a:t>UNH Nursing Student</a:t>
            </a:r>
          </a:p>
        </p:txBody>
      </p:sp>
      <p:pic>
        <p:nvPicPr>
          <p:cNvPr id="38" name="Picture 37"/>
          <p:cNvPicPr>
            <a:picLocks noChangeAspect="1"/>
          </p:cNvPicPr>
          <p:nvPr/>
        </p:nvPicPr>
        <p:blipFill rotWithShape="1">
          <a:blip r:embed="rId3"/>
          <a:srcRect r="75983"/>
          <a:stretch/>
        </p:blipFill>
        <p:spPr>
          <a:xfrm>
            <a:off x="69148" y="1"/>
            <a:ext cx="3853543" cy="4671096"/>
          </a:xfrm>
          <a:prstGeom prst="rect">
            <a:avLst/>
          </a:prstGeom>
        </p:spPr>
      </p:pic>
      <p:sp>
        <p:nvSpPr>
          <p:cNvPr id="69" name="Rectangle 68"/>
          <p:cNvSpPr/>
          <p:nvPr/>
        </p:nvSpPr>
        <p:spPr>
          <a:xfrm>
            <a:off x="8712717" y="5463210"/>
            <a:ext cx="26365200" cy="27253580"/>
          </a:xfrm>
          <a:prstGeom prst="rect">
            <a:avLst/>
          </a:prstGeom>
          <a:solidFill>
            <a:schemeClr val="bg1">
              <a:alpha val="5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5400" dirty="0">
              <a:latin typeface="Times New Roman" charset="0"/>
              <a:ea typeface="Times New Roman" charset="0"/>
              <a:cs typeface="Times New Roman" charset="0"/>
            </a:endParaRPr>
          </a:p>
        </p:txBody>
      </p:sp>
      <p:sp>
        <p:nvSpPr>
          <p:cNvPr id="70" name="Rectangle 69"/>
          <p:cNvSpPr/>
          <p:nvPr/>
        </p:nvSpPr>
        <p:spPr>
          <a:xfrm>
            <a:off x="0" y="5486400"/>
            <a:ext cx="8315590" cy="27253580"/>
          </a:xfrm>
          <a:prstGeom prst="rect">
            <a:avLst/>
          </a:prstGeom>
          <a:solidFill>
            <a:schemeClr val="bg1">
              <a:alpha val="5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35520086" y="5486401"/>
            <a:ext cx="8305800" cy="27253579"/>
          </a:xfrm>
          <a:prstGeom prst="rect">
            <a:avLst/>
          </a:prstGeom>
          <a:solidFill>
            <a:schemeClr val="bg1">
              <a:alpha val="5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TextBox 71"/>
          <p:cNvSpPr txBox="1"/>
          <p:nvPr/>
        </p:nvSpPr>
        <p:spPr>
          <a:xfrm>
            <a:off x="118647" y="6749790"/>
            <a:ext cx="8229600" cy="3416320"/>
          </a:xfrm>
          <a:prstGeom prst="rect">
            <a:avLst/>
          </a:prstGeom>
          <a:noFill/>
        </p:spPr>
        <p:txBody>
          <a:bodyPr wrap="square" rtlCol="0">
            <a:spAutoFit/>
          </a:bodyPr>
          <a:lstStyle/>
          <a:p>
            <a:r>
              <a:rPr lang="en-US" sz="3600" dirty="0">
                <a:latin typeface="Times New Roman" panose="02020603050405020304" pitchFamily="18" charset="0"/>
                <a:cs typeface="Times New Roman" panose="02020603050405020304" pitchFamily="18" charset="0"/>
              </a:rPr>
              <a:t>The goal of this evidence-based research project was to review literature regarding the timing of a </a:t>
            </a:r>
            <a:r>
              <a:rPr lang="en-US" sz="3600" dirty="0" smtClean="0">
                <a:latin typeface="Times New Roman" panose="02020603050405020304" pitchFamily="18" charset="0"/>
                <a:cs typeface="Times New Roman" panose="02020603050405020304" pitchFamily="18" charset="0"/>
              </a:rPr>
              <a:t>newborns </a:t>
            </a:r>
            <a:r>
              <a:rPr lang="en-US" sz="3600" dirty="0">
                <a:latin typeface="Times New Roman" panose="02020603050405020304" pitchFamily="18" charset="0"/>
                <a:cs typeface="Times New Roman" panose="02020603050405020304" pitchFamily="18" charset="0"/>
              </a:rPr>
              <a:t>first bath to determine the effect on </a:t>
            </a:r>
            <a:r>
              <a:rPr lang="en-US" sz="3600" dirty="0" smtClean="0">
                <a:latin typeface="Times New Roman" panose="02020603050405020304" pitchFamily="18" charset="0"/>
                <a:cs typeface="Times New Roman" panose="02020603050405020304" pitchFamily="18" charset="0"/>
              </a:rPr>
              <a:t>thermoregulation and breastfeeding of a healthy, term newborn</a:t>
            </a:r>
            <a:r>
              <a:rPr lang="en-US" sz="3600" dirty="0" smtClean="0"/>
              <a:t>.</a:t>
            </a:r>
            <a:endParaRPr lang="en-US" sz="3600" dirty="0"/>
          </a:p>
        </p:txBody>
      </p:sp>
      <p:sp>
        <p:nvSpPr>
          <p:cNvPr id="80" name="TextBox 79"/>
          <p:cNvSpPr txBox="1"/>
          <p:nvPr/>
        </p:nvSpPr>
        <p:spPr>
          <a:xfrm>
            <a:off x="8763000" y="6531428"/>
            <a:ext cx="26365200" cy="1261884"/>
          </a:xfrm>
          <a:prstGeom prst="rect">
            <a:avLst/>
          </a:prstGeom>
          <a:noFill/>
        </p:spPr>
        <p:txBody>
          <a:bodyPr wrap="square" rtlCol="0">
            <a:spAutoFit/>
          </a:bodyPr>
          <a:lstStyle/>
          <a:p>
            <a:r>
              <a:rPr lang="en-US" sz="3800" dirty="0">
                <a:latin typeface="Times New Roman" panose="02020603050405020304" pitchFamily="18" charset="0"/>
                <a:cs typeface="Times New Roman" panose="02020603050405020304" pitchFamily="18" charset="0"/>
              </a:rPr>
              <a:t>In healthy, term infants (P), does delaying the first bath to at least twelve hours of life (I) increase the </a:t>
            </a:r>
            <a:r>
              <a:rPr lang="en-US" sz="3800" dirty="0" smtClean="0">
                <a:latin typeface="Times New Roman" panose="02020603050405020304" pitchFamily="18" charset="0"/>
                <a:cs typeface="Times New Roman" panose="02020603050405020304" pitchFamily="18" charset="0"/>
              </a:rPr>
              <a:t>rate normothermia and exclusive breastfeeding (</a:t>
            </a:r>
            <a:r>
              <a:rPr lang="en-US" sz="3800" dirty="0">
                <a:latin typeface="Times New Roman" panose="02020603050405020304" pitchFamily="18" charset="0"/>
                <a:cs typeface="Times New Roman" panose="02020603050405020304" pitchFamily="18" charset="0"/>
              </a:rPr>
              <a:t>O) </a:t>
            </a:r>
            <a:r>
              <a:rPr lang="en-US" sz="3800" dirty="0" smtClean="0">
                <a:latin typeface="Times New Roman" panose="02020603050405020304" pitchFamily="18" charset="0"/>
                <a:cs typeface="Times New Roman" panose="02020603050405020304" pitchFamily="18" charset="0"/>
              </a:rPr>
              <a:t>compared </a:t>
            </a:r>
            <a:r>
              <a:rPr lang="en-US" sz="3800" dirty="0">
                <a:latin typeface="Times New Roman" panose="02020603050405020304" pitchFamily="18" charset="0"/>
                <a:cs typeface="Times New Roman" panose="02020603050405020304" pitchFamily="18" charset="0"/>
              </a:rPr>
              <a:t>to infants who receive a bath prior to twelve hours of life (C)?</a:t>
            </a:r>
          </a:p>
        </p:txBody>
      </p:sp>
      <p:sp>
        <p:nvSpPr>
          <p:cNvPr id="81" name="TextBox 80"/>
          <p:cNvSpPr txBox="1"/>
          <p:nvPr/>
        </p:nvSpPr>
        <p:spPr>
          <a:xfrm>
            <a:off x="8693941" y="9346949"/>
            <a:ext cx="26365198" cy="11726287"/>
          </a:xfrm>
          <a:prstGeom prst="rect">
            <a:avLst/>
          </a:prstGeom>
          <a:noFill/>
        </p:spPr>
        <p:txBody>
          <a:bodyPr wrap="square" rtlCol="0">
            <a:spAutoFit/>
          </a:bodyPr>
          <a:lstStyle/>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Newborns are at a high risk for hypothermia compared to adults and children due to their large body surface area, thin skin, and lack of physiological thermoregulation abilities (Mullany, 2010</a:t>
            </a:r>
            <a:r>
              <a:rPr lang="en-US" sz="3600" dirty="0" smtClean="0">
                <a:latin typeface="Times New Roman" panose="02020603050405020304" pitchFamily="18" charset="0"/>
                <a:cs typeface="Times New Roman" panose="02020603050405020304" pitchFamily="18" charset="0"/>
              </a:rPr>
              <a:t>).</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Mullany (2010) states that the “first 10-20 minutes after birth it is not uncommon for a baby to lose 2-4°C” and can be increased further with a lack of thermoregulation  practices like skin-to-skin contact, swaddling, and placing away from drafts</a:t>
            </a:r>
            <a:r>
              <a:rPr lang="en-US" sz="3600" dirty="0" smtClean="0">
                <a:latin typeface="Times New Roman" panose="02020603050405020304" pitchFamily="18" charset="0"/>
                <a:cs typeface="Times New Roman" panose="02020603050405020304" pitchFamily="18" charset="0"/>
              </a:rPr>
              <a:t>.</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When newborns are hypothermic they can develop cold stress, which causes the demand for glucose and oxygen to increase. When this happens, it “can then lead to hypoglycemia and hypoxemia” (Brogan &amp; Rapkin, 2017</a:t>
            </a:r>
            <a:r>
              <a:rPr lang="en-US" sz="3600" dirty="0" smtClean="0">
                <a:latin typeface="Times New Roman" panose="02020603050405020304" pitchFamily="18" charset="0"/>
                <a:cs typeface="Times New Roman" panose="02020603050405020304" pitchFamily="18" charset="0"/>
              </a:rPr>
              <a:t>).</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If a newborns temperature drops by only 1°F from the desired 97.7°F (36.5°C), then the newborns demand for oxygen can increase by 10% (Warmth and Temperature Regulation</a:t>
            </a:r>
            <a:r>
              <a:rPr lang="en-US" sz="3600" dirty="0" smtClean="0">
                <a:latin typeface="Times New Roman" panose="02020603050405020304" pitchFamily="18" charset="0"/>
                <a:cs typeface="Times New Roman" panose="02020603050405020304" pitchFamily="18" charset="0"/>
              </a:rPr>
              <a:t>).</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“Newborn hypothermia remains one of the most important contributors to neonatal mortality and morbidity” (Mullany, 2010</a:t>
            </a:r>
            <a:r>
              <a:rPr lang="en-US" sz="3600" dirty="0" smtClean="0">
                <a:latin typeface="Times New Roman" panose="02020603050405020304" pitchFamily="18" charset="0"/>
                <a:cs typeface="Times New Roman" panose="02020603050405020304" pitchFamily="18" charset="0"/>
              </a:rPr>
              <a:t>).</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Breastfeeding has multiple benefits to the infant as well as the mother. Studies have shown that breastfeeding can protect against gastrointestinal, respiratory, and ear infections. It can also reduce the risk of childhood obesity and type 2 diabetes. (Bellù &amp; Condò, 2017</a:t>
            </a:r>
            <a:r>
              <a:rPr lang="en-US" sz="3600" dirty="0"/>
              <a:t>)</a:t>
            </a:r>
          </a:p>
          <a:p>
            <a:pPr marL="571500" lvl="0" indent="-571500">
              <a:buFont typeface="Arial" panose="020B0604020202020204" pitchFamily="34" charset="0"/>
              <a:buChar char="•"/>
            </a:pPr>
            <a:endParaRPr lang="en-US" sz="3600" dirty="0" smtClean="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171450" indent="-171450">
              <a:buFont typeface="Arial" charset="0"/>
              <a:buChar char="•"/>
            </a:pPr>
            <a:endParaRPr lang="is-IS" sz="3600" dirty="0" smtClean="0">
              <a:latin typeface="Times New Roman" panose="02020603050405020304" pitchFamily="18" charset="0"/>
              <a:ea typeface="Times New Roman" charset="0"/>
              <a:cs typeface="Times New Roman" panose="02020603050405020304" pitchFamily="18" charset="0"/>
            </a:endParaRPr>
          </a:p>
          <a:p>
            <a:pPr marL="171450" indent="-171450">
              <a:buFont typeface="Arial" charset="0"/>
              <a:buChar char="•"/>
            </a:pPr>
            <a:endParaRPr lang="is-IS" sz="3600" dirty="0" smtClean="0">
              <a:latin typeface="Times New Roman" charset="0"/>
              <a:ea typeface="Times New Roman" charset="0"/>
              <a:cs typeface="Times New Roman" charset="0"/>
            </a:endParaRPr>
          </a:p>
        </p:txBody>
      </p:sp>
      <p:sp>
        <p:nvSpPr>
          <p:cNvPr id="82" name="TextBox 81"/>
          <p:cNvSpPr txBox="1"/>
          <p:nvPr/>
        </p:nvSpPr>
        <p:spPr>
          <a:xfrm>
            <a:off x="8830732" y="22493805"/>
            <a:ext cx="26365200" cy="5078313"/>
          </a:xfrm>
          <a:prstGeom prst="rect">
            <a:avLst/>
          </a:prstGeom>
          <a:noFill/>
        </p:spPr>
        <p:txBody>
          <a:bodyPr wrap="square" rtlCol="0">
            <a:spAutoFit/>
          </a:bodyPr>
          <a:lstStyle/>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The World Health Organization (2013) recommends that “bathing should be delayed until 24 hours after birth. If this is not possible due to cultural reasons, bathing should be delayed for at least six hours.” </a:t>
            </a:r>
            <a:endParaRPr lang="en-US" sz="3600" dirty="0" smtClean="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In a study performed at Dartmouth-Hitchcock hospital in Lebanon, NH baths were delayed from 2-3 hours after birth to at least 12 hours. This intervention decreased the rate of hypothermia from 9.4% to 7.1%. (Andrews et al., 2018</a:t>
            </a:r>
            <a:r>
              <a:rPr lang="en-US" sz="3600" dirty="0" smtClean="0">
                <a:latin typeface="Times New Roman" panose="02020603050405020304" pitchFamily="18" charset="0"/>
                <a:cs typeface="Times New Roman" panose="02020603050405020304" pitchFamily="18" charset="0"/>
              </a:rPr>
              <a:t>)</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A study performed by Brogan and Rapkin (2017) found that “newborns who had delayed immersion baths were significantly more likely to be normothermic</a:t>
            </a:r>
            <a:r>
              <a:rPr lang="en-US" sz="3600" dirty="0" smtClean="0">
                <a:latin typeface="Times New Roman" panose="02020603050405020304" pitchFamily="18" charset="0"/>
                <a:cs typeface="Times New Roman" panose="02020603050405020304" pitchFamily="18" charset="0"/>
              </a:rPr>
              <a:t>.”</a:t>
            </a:r>
          </a:p>
          <a:p>
            <a:pPr marL="571500" lvl="0" indent="-571500">
              <a:buFont typeface="Arial" panose="020B0604020202020204" pitchFamily="34" charset="0"/>
              <a:buChar char="•"/>
            </a:pPr>
            <a:endParaRPr lang="en-US" sz="3600" dirty="0" smtClean="0">
              <a:latin typeface="Times New Roman" panose="02020603050405020304" pitchFamily="18" charset="0"/>
              <a:cs typeface="Times New Roman" panose="02020603050405020304" pitchFamily="18" charset="0"/>
            </a:endParaRPr>
          </a:p>
        </p:txBody>
      </p:sp>
      <p:sp>
        <p:nvSpPr>
          <p:cNvPr id="83" name="TextBox 82"/>
          <p:cNvSpPr txBox="1"/>
          <p:nvPr/>
        </p:nvSpPr>
        <p:spPr>
          <a:xfrm>
            <a:off x="35596286" y="6727372"/>
            <a:ext cx="8294914" cy="6740307"/>
          </a:xfrm>
          <a:prstGeom prst="rect">
            <a:avLst/>
          </a:prstGeom>
          <a:noFill/>
        </p:spPr>
        <p:txBody>
          <a:bodyPr wrap="square" rtlCol="0">
            <a:spAutoFit/>
          </a:bodyPr>
          <a:lstStyle/>
          <a:p>
            <a:pPr marL="571500" indent="-571500">
              <a:buFont typeface="Arial" charset="0"/>
              <a:buChar char="•"/>
            </a:pPr>
            <a:r>
              <a:rPr lang="en-US" sz="3600" dirty="0" smtClean="0">
                <a:latin typeface="Times New Roman" charset="0"/>
                <a:ea typeface="Times New Roman" charset="0"/>
                <a:cs typeface="Times New Roman" charset="0"/>
              </a:rPr>
              <a:t>To delay the newborn bath to 12 hours of life or greater in the healthy, term (&gt;37 0/7 weeks gestation) newborn</a:t>
            </a:r>
          </a:p>
          <a:p>
            <a:pPr marL="571500" indent="-571500">
              <a:buFont typeface="Arial" charset="0"/>
              <a:buChar char="•"/>
            </a:pPr>
            <a:endParaRPr lang="en-US" sz="3000" dirty="0" smtClean="0">
              <a:latin typeface="Times New Roman" charset="0"/>
              <a:ea typeface="Times New Roman" charset="0"/>
              <a:cs typeface="Times New Roman" charset="0"/>
            </a:endParaRPr>
          </a:p>
          <a:p>
            <a:pPr marL="571500" indent="-571500">
              <a:buFont typeface="Arial" charset="0"/>
              <a:buChar char="•"/>
            </a:pPr>
            <a:r>
              <a:rPr lang="en-US" sz="3600" dirty="0" smtClean="0">
                <a:latin typeface="Times New Roman" charset="0"/>
                <a:ea typeface="Times New Roman" charset="0"/>
                <a:cs typeface="Times New Roman" charset="0"/>
              </a:rPr>
              <a:t>To minimize the prevalence of hypothermia in healthy, term newborns</a:t>
            </a:r>
          </a:p>
          <a:p>
            <a:pPr marL="571500" indent="-571500">
              <a:buFont typeface="Arial" charset="0"/>
              <a:buChar char="•"/>
            </a:pPr>
            <a:endParaRPr lang="en-US" sz="3000" dirty="0" smtClean="0">
              <a:latin typeface="Times New Roman" charset="0"/>
              <a:ea typeface="Times New Roman" charset="0"/>
              <a:cs typeface="Times New Roman" charset="0"/>
            </a:endParaRPr>
          </a:p>
          <a:p>
            <a:pPr marL="571500" indent="-571500">
              <a:buFont typeface="Arial" charset="0"/>
              <a:buChar char="•"/>
            </a:pPr>
            <a:r>
              <a:rPr lang="en-US" sz="3600" dirty="0" smtClean="0">
                <a:latin typeface="Times New Roman" charset="0"/>
                <a:ea typeface="Times New Roman" charset="0"/>
                <a:cs typeface="Times New Roman" charset="0"/>
              </a:rPr>
              <a:t>To increase the hospital’s rate of exclusive breastfeeding</a:t>
            </a:r>
            <a:endParaRPr lang="en-US" sz="3600" dirty="0">
              <a:latin typeface="Times New Roman" charset="0"/>
              <a:ea typeface="Times New Roman" charset="0"/>
              <a:cs typeface="Times New Roman" charset="0"/>
            </a:endParaRPr>
          </a:p>
          <a:p>
            <a:pPr marL="171450" indent="-171450">
              <a:buFont typeface="Arial" charset="0"/>
              <a:buChar char="•"/>
            </a:pPr>
            <a:endParaRPr lang="en-US" sz="3600" dirty="0">
              <a:latin typeface="Times New Roman" charset="0"/>
              <a:ea typeface="Times New Roman" charset="0"/>
              <a:cs typeface="Times New Roman" charset="0"/>
            </a:endParaRPr>
          </a:p>
          <a:p>
            <a:pPr marL="171450" indent="-171450">
              <a:buFont typeface="Arial" charset="0"/>
              <a:buChar char="•"/>
            </a:pPr>
            <a:endParaRPr lang="en-US" sz="3600" dirty="0">
              <a:latin typeface="Times New Roman" charset="0"/>
              <a:ea typeface="Times New Roman" charset="0"/>
              <a:cs typeface="Times New Roman" charset="0"/>
            </a:endParaRPr>
          </a:p>
          <a:p>
            <a:endParaRPr lang="en-US" sz="3600" dirty="0">
              <a:latin typeface="Times New Roman" charset="0"/>
              <a:ea typeface="Times New Roman" charset="0"/>
              <a:cs typeface="Times New Roman" charset="0"/>
            </a:endParaRPr>
          </a:p>
        </p:txBody>
      </p:sp>
      <p:sp>
        <p:nvSpPr>
          <p:cNvPr id="84" name="TextBox 83"/>
          <p:cNvSpPr txBox="1"/>
          <p:nvPr/>
        </p:nvSpPr>
        <p:spPr>
          <a:xfrm>
            <a:off x="8786190" y="5475514"/>
            <a:ext cx="26342009" cy="923330"/>
          </a:xfrm>
          <a:prstGeom prst="rect">
            <a:avLst/>
          </a:prstGeom>
          <a:solidFill>
            <a:schemeClr val="bg1"/>
          </a:solidFill>
        </p:spPr>
        <p:txBody>
          <a:bodyPr wrap="square" rtlCol="0">
            <a:spAutoFit/>
          </a:bodyPr>
          <a:lstStyle/>
          <a:p>
            <a:pPr algn="ctr"/>
            <a:r>
              <a:rPr lang="en-US" sz="5400" dirty="0" smtClean="0">
                <a:latin typeface="Times New Roman" charset="0"/>
                <a:ea typeface="Times New Roman" charset="0"/>
                <a:cs typeface="Times New Roman" charset="0"/>
              </a:rPr>
              <a:t>Clinical Question</a:t>
            </a:r>
          </a:p>
        </p:txBody>
      </p:sp>
      <p:sp>
        <p:nvSpPr>
          <p:cNvPr id="85" name="TextBox 84"/>
          <p:cNvSpPr txBox="1"/>
          <p:nvPr/>
        </p:nvSpPr>
        <p:spPr>
          <a:xfrm>
            <a:off x="8806070" y="8218718"/>
            <a:ext cx="26322130" cy="923330"/>
          </a:xfrm>
          <a:prstGeom prst="rect">
            <a:avLst/>
          </a:prstGeom>
          <a:solidFill>
            <a:schemeClr val="bg1"/>
          </a:solidFill>
        </p:spPr>
        <p:txBody>
          <a:bodyPr wrap="square" rtlCol="0">
            <a:spAutoFit/>
          </a:bodyPr>
          <a:lstStyle/>
          <a:p>
            <a:pPr algn="ctr"/>
            <a:r>
              <a:rPr lang="en-US" sz="5400" dirty="0" smtClean="0">
                <a:latin typeface="Times New Roman" charset="0"/>
                <a:ea typeface="Times New Roman" charset="0"/>
                <a:cs typeface="Times New Roman" charset="0"/>
              </a:rPr>
              <a:t>Background</a:t>
            </a:r>
          </a:p>
        </p:txBody>
      </p:sp>
      <p:sp>
        <p:nvSpPr>
          <p:cNvPr id="86" name="TextBox 85"/>
          <p:cNvSpPr txBox="1"/>
          <p:nvPr/>
        </p:nvSpPr>
        <p:spPr>
          <a:xfrm>
            <a:off x="8771012" y="21524678"/>
            <a:ext cx="26322130" cy="923330"/>
          </a:xfrm>
          <a:prstGeom prst="rect">
            <a:avLst/>
          </a:prstGeom>
          <a:solidFill>
            <a:schemeClr val="bg1"/>
          </a:solidFill>
        </p:spPr>
        <p:txBody>
          <a:bodyPr wrap="square" rtlCol="0">
            <a:spAutoFit/>
          </a:bodyPr>
          <a:lstStyle/>
          <a:p>
            <a:pPr algn="ctr"/>
            <a:r>
              <a:rPr lang="en-US" sz="5400" dirty="0" smtClean="0">
                <a:latin typeface="Times New Roman" charset="0"/>
                <a:ea typeface="Times New Roman" charset="0"/>
                <a:cs typeface="Times New Roman" charset="0"/>
              </a:rPr>
              <a:t>Evidence</a:t>
            </a:r>
            <a:endParaRPr lang="en-US" sz="6000" dirty="0" smtClean="0">
              <a:latin typeface="Times New Roman" charset="0"/>
              <a:ea typeface="Times New Roman" charset="0"/>
              <a:cs typeface="Times New Roman" charset="0"/>
            </a:endParaRPr>
          </a:p>
        </p:txBody>
      </p:sp>
      <p:sp>
        <p:nvSpPr>
          <p:cNvPr id="87" name="TextBox 86"/>
          <p:cNvSpPr txBox="1"/>
          <p:nvPr/>
        </p:nvSpPr>
        <p:spPr>
          <a:xfrm>
            <a:off x="0" y="5463210"/>
            <a:ext cx="8293346" cy="923330"/>
          </a:xfrm>
          <a:prstGeom prst="rect">
            <a:avLst/>
          </a:prstGeom>
          <a:solidFill>
            <a:schemeClr val="bg1"/>
          </a:solidFill>
        </p:spPr>
        <p:txBody>
          <a:bodyPr wrap="square" rtlCol="0">
            <a:spAutoFit/>
          </a:bodyPr>
          <a:lstStyle/>
          <a:p>
            <a:pPr algn="ctr"/>
            <a:r>
              <a:rPr lang="en-US" sz="5400" dirty="0" smtClean="0">
                <a:latin typeface="Times New Roman" charset="0"/>
                <a:ea typeface="Times New Roman" charset="0"/>
                <a:cs typeface="Times New Roman" charset="0"/>
              </a:rPr>
              <a:t>Goal</a:t>
            </a:r>
          </a:p>
        </p:txBody>
      </p:sp>
      <p:sp>
        <p:nvSpPr>
          <p:cNvPr id="88" name="TextBox 87"/>
          <p:cNvSpPr txBox="1"/>
          <p:nvPr/>
        </p:nvSpPr>
        <p:spPr>
          <a:xfrm>
            <a:off x="0" y="10439400"/>
            <a:ext cx="8293346" cy="923330"/>
          </a:xfrm>
          <a:prstGeom prst="rect">
            <a:avLst/>
          </a:prstGeom>
          <a:solidFill>
            <a:schemeClr val="bg1"/>
          </a:solidFill>
        </p:spPr>
        <p:txBody>
          <a:bodyPr wrap="square" rtlCol="0">
            <a:spAutoFit/>
          </a:bodyPr>
          <a:lstStyle/>
          <a:p>
            <a:pPr algn="ctr"/>
            <a:r>
              <a:rPr lang="en-US" sz="5400" dirty="0" smtClean="0">
                <a:latin typeface="Times New Roman" charset="0"/>
                <a:ea typeface="Times New Roman" charset="0"/>
                <a:cs typeface="Times New Roman" charset="0"/>
              </a:rPr>
              <a:t>Problem</a:t>
            </a:r>
          </a:p>
        </p:txBody>
      </p:sp>
      <p:sp>
        <p:nvSpPr>
          <p:cNvPr id="89" name="TextBox 88"/>
          <p:cNvSpPr txBox="1"/>
          <p:nvPr/>
        </p:nvSpPr>
        <p:spPr>
          <a:xfrm>
            <a:off x="19964" y="17221200"/>
            <a:ext cx="8289234" cy="923330"/>
          </a:xfrm>
          <a:prstGeom prst="rect">
            <a:avLst/>
          </a:prstGeom>
          <a:solidFill>
            <a:schemeClr val="bg1"/>
          </a:solidFill>
        </p:spPr>
        <p:txBody>
          <a:bodyPr wrap="square" rtlCol="0">
            <a:spAutoFit/>
          </a:bodyPr>
          <a:lstStyle/>
          <a:p>
            <a:pPr algn="ctr"/>
            <a:r>
              <a:rPr lang="en-US" sz="5400" dirty="0" smtClean="0">
                <a:latin typeface="Times New Roman" charset="0"/>
                <a:ea typeface="Times New Roman" charset="0"/>
                <a:cs typeface="Times New Roman" charset="0"/>
              </a:rPr>
              <a:t>Expected Outcomes</a:t>
            </a:r>
          </a:p>
        </p:txBody>
      </p:sp>
      <p:sp>
        <p:nvSpPr>
          <p:cNvPr id="90" name="TextBox 89"/>
          <p:cNvSpPr txBox="1"/>
          <p:nvPr/>
        </p:nvSpPr>
        <p:spPr>
          <a:xfrm>
            <a:off x="0" y="11582400"/>
            <a:ext cx="8229600" cy="5078313"/>
          </a:xfrm>
          <a:prstGeom prst="rect">
            <a:avLst/>
          </a:prstGeom>
          <a:noFill/>
        </p:spPr>
        <p:txBody>
          <a:bodyPr wrap="square" rtlCol="0">
            <a:spAutoFit/>
          </a:bodyPr>
          <a:lstStyle/>
          <a:p>
            <a:r>
              <a:rPr lang="en-US" sz="3600" dirty="0">
                <a:latin typeface="Times New Roman" panose="02020603050405020304" pitchFamily="18" charset="0"/>
                <a:cs typeface="Times New Roman" panose="02020603050405020304" pitchFamily="18" charset="0"/>
              </a:rPr>
              <a:t>The global prevalence of newborn hypothermia is “up to 85% in hospitals and up to 92% at home” (Horn et al., 2014). Newborn hypothermia can cause hypoglycemia, respiratory distress, sepsis, metabolic acidosis, and </a:t>
            </a:r>
            <a:r>
              <a:rPr lang="en-US" sz="3600" dirty="0" smtClean="0">
                <a:latin typeface="Times New Roman" panose="02020603050405020304" pitchFamily="18" charset="0"/>
                <a:cs typeface="Times New Roman" panose="02020603050405020304" pitchFamily="18" charset="0"/>
              </a:rPr>
              <a:t>death (</a:t>
            </a:r>
            <a:r>
              <a:rPr lang="en-US" sz="3600" dirty="0">
                <a:latin typeface="Times New Roman" panose="02020603050405020304" pitchFamily="18" charset="0"/>
                <a:cs typeface="Times New Roman" panose="02020603050405020304" pitchFamily="18" charset="0"/>
              </a:rPr>
              <a:t>Andrews, et. al., </a:t>
            </a:r>
            <a:r>
              <a:rPr lang="en-US" sz="3600" dirty="0" smtClean="0">
                <a:latin typeface="Times New Roman" panose="02020603050405020304" pitchFamily="18" charset="0"/>
                <a:cs typeface="Times New Roman" panose="02020603050405020304" pitchFamily="18" charset="0"/>
              </a:rPr>
              <a:t>2018)</a:t>
            </a:r>
            <a:r>
              <a:rPr lang="en-US" sz="3600" dirty="0" smtClean="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These issues be prevented by delaying the first newborn bath to at least 12 hours after birth.</a:t>
            </a:r>
          </a:p>
        </p:txBody>
      </p:sp>
      <p:sp>
        <p:nvSpPr>
          <p:cNvPr id="91" name="TextBox 90"/>
          <p:cNvSpPr txBox="1"/>
          <p:nvPr/>
        </p:nvSpPr>
        <p:spPr>
          <a:xfrm>
            <a:off x="35585400" y="18496889"/>
            <a:ext cx="8229600" cy="13942278"/>
          </a:xfrm>
          <a:prstGeom prst="rect">
            <a:avLst/>
          </a:prstGeom>
          <a:noFill/>
        </p:spPr>
        <p:txBody>
          <a:bodyPr wrap="square" rtlCol="0">
            <a:spAutoFit/>
          </a:bodyPr>
          <a:lstStyle/>
          <a:p>
            <a:r>
              <a:rPr lang="en-US" sz="3600" dirty="0">
                <a:latin typeface="Times New Roman" panose="02020603050405020304" pitchFamily="18" charset="0"/>
                <a:cs typeface="Times New Roman" panose="02020603050405020304" pitchFamily="18" charset="0"/>
              </a:rPr>
              <a:t>Recommendations include</a:t>
            </a:r>
            <a:r>
              <a:rPr lang="en-US" sz="3600" dirty="0" smtClean="0">
                <a:latin typeface="Times New Roman" panose="02020603050405020304" pitchFamily="18" charset="0"/>
                <a:cs typeface="Times New Roman" panose="02020603050405020304" pitchFamily="18" charset="0"/>
              </a:rPr>
              <a:t>:</a:t>
            </a:r>
          </a:p>
          <a:p>
            <a:endParaRPr lang="en-US" sz="30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Delay first bath for healthy, </a:t>
            </a:r>
            <a:r>
              <a:rPr lang="en-US" sz="3600" dirty="0" smtClean="0">
                <a:latin typeface="Times New Roman" panose="02020603050405020304" pitchFamily="18" charset="0"/>
                <a:cs typeface="Times New Roman" panose="02020603050405020304" pitchFamily="18" charset="0"/>
              </a:rPr>
              <a:t>term (&gt;37 0/7 weeks gestation) newborns </a:t>
            </a:r>
            <a:r>
              <a:rPr lang="en-US" sz="3600" dirty="0">
                <a:latin typeface="Times New Roman" panose="02020603050405020304" pitchFamily="18" charset="0"/>
                <a:cs typeface="Times New Roman" panose="02020603050405020304" pitchFamily="18" charset="0"/>
              </a:rPr>
              <a:t>to greater than 12 </a:t>
            </a:r>
            <a:r>
              <a:rPr lang="en-US" sz="3600" dirty="0" smtClean="0">
                <a:latin typeface="Times New Roman" panose="02020603050405020304" pitchFamily="18" charset="0"/>
                <a:cs typeface="Times New Roman" panose="02020603050405020304" pitchFamily="18" charset="0"/>
              </a:rPr>
              <a:t>hours</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Promote breastfeeding and skin-to-skin contact before first bath </a:t>
            </a:r>
            <a:r>
              <a:rPr lang="en-US" sz="3600" dirty="0" smtClean="0">
                <a:latin typeface="Times New Roman" panose="02020603050405020304" pitchFamily="18" charset="0"/>
                <a:cs typeface="Times New Roman" panose="02020603050405020304" pitchFamily="18" charset="0"/>
              </a:rPr>
              <a:t>occurs</a:t>
            </a:r>
            <a:r>
              <a:rPr lang="en-US" sz="3600" dirty="0" smtClean="0">
                <a:latin typeface="Times New Roman" panose="02020603050405020304" pitchFamily="18" charset="0"/>
                <a:cs typeface="Times New Roman" panose="02020603050405020304" pitchFamily="18" charset="0"/>
              </a:rPr>
              <a:t>.</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Promote thermoregulation practices before and after the bath. These include: skin-to-skin contact, swaddling, wearing a hat, warm blankets, warm room temperature, and placing newborn away from drafts</a:t>
            </a:r>
            <a:r>
              <a:rPr lang="en-US" sz="3600" dirty="0" smtClean="0">
                <a:latin typeface="Times New Roman" panose="02020603050405020304" pitchFamily="18" charset="0"/>
                <a:cs typeface="Times New Roman" panose="02020603050405020304" pitchFamily="18" charset="0"/>
              </a:rPr>
              <a:t>.</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Take temperature of newborn 15 minutes before bath, delay bath until temperature reaches </a:t>
            </a:r>
            <a:r>
              <a:rPr lang="en-US" sz="3600" dirty="0" smtClean="0">
                <a:latin typeface="Times New Roman" panose="02020603050405020304" pitchFamily="18" charset="0"/>
                <a:cs typeface="Times New Roman" panose="02020603050405020304" pitchFamily="18" charset="0"/>
              </a:rPr>
              <a:t>98.5°F.</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Take temperature 30 minutes after bath to determine regulation of temperature post-bath.</a:t>
            </a:r>
          </a:p>
          <a:p>
            <a:pPr marL="41275">
              <a:buFont typeface="Arial" charset="0"/>
              <a:buChar char="•"/>
            </a:pPr>
            <a:endParaRPr lang="en-US" sz="3600" dirty="0" smtClean="0">
              <a:latin typeface="Times New Roman" charset="0"/>
              <a:ea typeface="Times New Roman" charset="0"/>
              <a:cs typeface="Times New Roman" charset="0"/>
            </a:endParaRPr>
          </a:p>
          <a:p>
            <a:pPr marL="41275">
              <a:buFont typeface="Arial" charset="0"/>
              <a:buChar char="•"/>
            </a:pPr>
            <a:endParaRPr lang="en-US" sz="3600" dirty="0" smtClean="0">
              <a:latin typeface="Times New Roman" charset="0"/>
              <a:ea typeface="Times New Roman" charset="0"/>
              <a:cs typeface="Times New Roman" charset="0"/>
            </a:endParaRPr>
          </a:p>
        </p:txBody>
      </p:sp>
      <p:sp>
        <p:nvSpPr>
          <p:cNvPr id="92" name="TextBox 91"/>
          <p:cNvSpPr txBox="1"/>
          <p:nvPr/>
        </p:nvSpPr>
        <p:spPr>
          <a:xfrm>
            <a:off x="35560000" y="5481195"/>
            <a:ext cx="8255000" cy="923330"/>
          </a:xfrm>
          <a:prstGeom prst="rect">
            <a:avLst/>
          </a:prstGeom>
          <a:solidFill>
            <a:schemeClr val="bg1"/>
          </a:solidFill>
        </p:spPr>
        <p:txBody>
          <a:bodyPr wrap="square" rtlCol="0">
            <a:spAutoFit/>
          </a:bodyPr>
          <a:lstStyle/>
          <a:p>
            <a:pPr algn="ctr"/>
            <a:r>
              <a:rPr lang="en-US" sz="5400" dirty="0" smtClean="0">
                <a:latin typeface="Times New Roman" charset="0"/>
                <a:ea typeface="Times New Roman" charset="0"/>
                <a:cs typeface="Times New Roman" charset="0"/>
              </a:rPr>
              <a:t>Clinical Implications</a:t>
            </a:r>
          </a:p>
        </p:txBody>
      </p:sp>
      <p:sp>
        <p:nvSpPr>
          <p:cNvPr id="93" name="TextBox 92"/>
          <p:cNvSpPr txBox="1"/>
          <p:nvPr/>
        </p:nvSpPr>
        <p:spPr>
          <a:xfrm>
            <a:off x="35534600" y="12030670"/>
            <a:ext cx="8280400" cy="923330"/>
          </a:xfrm>
          <a:prstGeom prst="rect">
            <a:avLst/>
          </a:prstGeom>
          <a:solidFill>
            <a:schemeClr val="bg1"/>
          </a:solidFill>
        </p:spPr>
        <p:txBody>
          <a:bodyPr wrap="square" rtlCol="0">
            <a:spAutoFit/>
          </a:bodyPr>
          <a:lstStyle/>
          <a:p>
            <a:pPr algn="ctr"/>
            <a:r>
              <a:rPr lang="en-US" sz="5400" dirty="0" smtClean="0">
                <a:latin typeface="Times New Roman" charset="0"/>
                <a:ea typeface="Times New Roman" charset="0"/>
                <a:cs typeface="Times New Roman" charset="0"/>
              </a:rPr>
              <a:t>Research Implications</a:t>
            </a:r>
          </a:p>
        </p:txBody>
      </p:sp>
      <p:sp>
        <p:nvSpPr>
          <p:cNvPr id="97" name="TextBox 96"/>
          <p:cNvSpPr txBox="1"/>
          <p:nvPr/>
        </p:nvSpPr>
        <p:spPr>
          <a:xfrm>
            <a:off x="35542330" y="16822056"/>
            <a:ext cx="8246000" cy="923330"/>
          </a:xfrm>
          <a:prstGeom prst="rect">
            <a:avLst/>
          </a:prstGeom>
          <a:solidFill>
            <a:schemeClr val="bg1"/>
          </a:solidFill>
        </p:spPr>
        <p:txBody>
          <a:bodyPr wrap="square" rtlCol="0">
            <a:spAutoFit/>
          </a:bodyPr>
          <a:lstStyle/>
          <a:p>
            <a:pPr algn="ctr"/>
            <a:r>
              <a:rPr lang="en-US" sz="5400" dirty="0">
                <a:latin typeface="Times New Roman" charset="0"/>
                <a:ea typeface="Times New Roman" charset="0"/>
                <a:cs typeface="Times New Roman" charset="0"/>
              </a:rPr>
              <a:t>Practice Recommendations</a:t>
            </a:r>
          </a:p>
        </p:txBody>
      </p:sp>
      <p:sp>
        <p:nvSpPr>
          <p:cNvPr id="41" name="TextBox 40"/>
          <p:cNvSpPr txBox="1"/>
          <p:nvPr/>
        </p:nvSpPr>
        <p:spPr>
          <a:xfrm>
            <a:off x="35624135" y="13119080"/>
            <a:ext cx="8126730" cy="3785652"/>
          </a:xfrm>
          <a:prstGeom prst="rect">
            <a:avLst/>
          </a:prstGeom>
          <a:noFill/>
        </p:spPr>
        <p:txBody>
          <a:bodyPr wrap="square" rtlCol="0">
            <a:spAutoFit/>
          </a:bodyPr>
          <a:lstStyle/>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To determine the optimal time </a:t>
            </a:r>
            <a:r>
              <a:rPr lang="en-US" sz="3600" dirty="0" smtClean="0">
                <a:latin typeface="Times New Roman" panose="02020603050405020304" pitchFamily="18" charset="0"/>
                <a:cs typeface="Times New Roman" panose="02020603050405020304" pitchFamily="18" charset="0"/>
              </a:rPr>
              <a:t>for </a:t>
            </a:r>
            <a:r>
              <a:rPr lang="en-US" sz="3600" dirty="0">
                <a:latin typeface="Times New Roman" panose="02020603050405020304" pitchFamily="18" charset="0"/>
                <a:cs typeface="Times New Roman" panose="02020603050405020304" pitchFamily="18" charset="0"/>
              </a:rPr>
              <a:t>a newborns first bath </a:t>
            </a:r>
            <a:endParaRPr lang="en-US" sz="3600" dirty="0" smtClean="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endParaRPr lang="en-US" sz="22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To better understand the relationship between delayed </a:t>
            </a:r>
            <a:r>
              <a:rPr lang="en-US" sz="3600" dirty="0" smtClean="0">
                <a:latin typeface="Times New Roman" panose="02020603050405020304" pitchFamily="18" charset="0"/>
                <a:cs typeface="Times New Roman" panose="02020603050405020304" pitchFamily="18" charset="0"/>
              </a:rPr>
              <a:t>bathing, exclusive </a:t>
            </a:r>
            <a:r>
              <a:rPr lang="en-US" sz="3600" dirty="0">
                <a:latin typeface="Times New Roman" panose="02020603050405020304" pitchFamily="18" charset="0"/>
                <a:cs typeface="Times New Roman" panose="02020603050405020304" pitchFamily="18" charset="0"/>
              </a:rPr>
              <a:t>breastfeeding </a:t>
            </a:r>
            <a:r>
              <a:rPr lang="en-US" sz="3600" dirty="0" smtClean="0">
                <a:latin typeface="Times New Roman" panose="02020603050405020304" pitchFamily="18" charset="0"/>
                <a:cs typeface="Times New Roman" panose="02020603050405020304" pitchFamily="18" charset="0"/>
              </a:rPr>
              <a:t>rates, and thermoregulation</a:t>
            </a:r>
          </a:p>
        </p:txBody>
      </p:sp>
      <p:sp>
        <p:nvSpPr>
          <p:cNvPr id="12" name="TextBox 11"/>
          <p:cNvSpPr txBox="1"/>
          <p:nvPr/>
        </p:nvSpPr>
        <p:spPr>
          <a:xfrm>
            <a:off x="69148" y="18364200"/>
            <a:ext cx="8190865" cy="8956298"/>
          </a:xfrm>
          <a:prstGeom prst="rect">
            <a:avLst/>
          </a:prstGeom>
          <a:noFill/>
        </p:spPr>
        <p:txBody>
          <a:bodyPr wrap="square" rtlCol="0">
            <a:spAutoFit/>
          </a:bodyPr>
          <a:lstStyle/>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Increase staff and patient’s awareness of the detrimental effects of newborn </a:t>
            </a:r>
            <a:r>
              <a:rPr lang="en-US" sz="3600" dirty="0" smtClean="0">
                <a:latin typeface="Times New Roman" panose="02020603050405020304" pitchFamily="18" charset="0"/>
                <a:cs typeface="Times New Roman" panose="02020603050405020304" pitchFamily="18" charset="0"/>
              </a:rPr>
              <a:t>hypothermia</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Increase knowledge about importance of delayed </a:t>
            </a:r>
            <a:r>
              <a:rPr lang="en-US" sz="3600" dirty="0" smtClean="0">
                <a:latin typeface="Times New Roman" panose="02020603050405020304" pitchFamily="18" charset="0"/>
                <a:cs typeface="Times New Roman" panose="02020603050405020304" pitchFamily="18" charset="0"/>
              </a:rPr>
              <a:t>bathing</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Reduce the number of baths given prior to 12 hours of </a:t>
            </a:r>
            <a:r>
              <a:rPr lang="en-US" sz="3600" dirty="0" smtClean="0">
                <a:latin typeface="Times New Roman" panose="02020603050405020304" pitchFamily="18" charset="0"/>
                <a:cs typeface="Times New Roman" panose="02020603050405020304" pitchFamily="18" charset="0"/>
              </a:rPr>
              <a:t>life</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Reduce the incidence of newborn </a:t>
            </a:r>
            <a:r>
              <a:rPr lang="en-US" sz="3600" dirty="0" smtClean="0">
                <a:latin typeface="Times New Roman" panose="02020603050405020304" pitchFamily="18" charset="0"/>
                <a:cs typeface="Times New Roman" panose="02020603050405020304" pitchFamily="18" charset="0"/>
              </a:rPr>
              <a:t>hypothermia</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Cause the rate of exclusive breastfeeding to rise </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p:txBody>
      </p:sp>
      <p:sp>
        <p:nvSpPr>
          <p:cNvPr id="45" name="TextBox 44"/>
          <p:cNvSpPr txBox="1"/>
          <p:nvPr/>
        </p:nvSpPr>
        <p:spPr>
          <a:xfrm>
            <a:off x="8806070" y="28520798"/>
            <a:ext cx="17100784" cy="646331"/>
          </a:xfrm>
          <a:prstGeom prst="rect">
            <a:avLst/>
          </a:prstGeom>
          <a:noFill/>
        </p:spPr>
        <p:txBody>
          <a:bodyPr wrap="square" rtlCol="0">
            <a:spAutoFit/>
          </a:bodyPr>
          <a:lstStyle/>
          <a:p>
            <a:pPr marL="171450" indent="-171450">
              <a:buFont typeface="Arial" charset="0"/>
              <a:buChar char="•"/>
            </a:pPr>
            <a:endParaRPr lang="en-US" sz="3600" dirty="0" smtClean="0">
              <a:latin typeface="Times New Roman" charset="0"/>
              <a:ea typeface="Times New Roman" charset="0"/>
              <a:cs typeface="Times New Roman"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81966" y="137686"/>
            <a:ext cx="4206364" cy="4206364"/>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3118543003"/>
              </p:ext>
            </p:extLst>
          </p:nvPr>
        </p:nvGraphicFramePr>
        <p:xfrm>
          <a:off x="18663989" y="18411561"/>
          <a:ext cx="7208998" cy="2860027"/>
        </p:xfrm>
        <a:graphic>
          <a:graphicData uri="http://schemas.openxmlformats.org/drawingml/2006/table">
            <a:tbl>
              <a:tblPr>
                <a:tableStyleId>{5C22544A-7EE6-4342-B048-85BDC9FD1C3A}</a:tableStyleId>
              </a:tblPr>
              <a:tblGrid>
                <a:gridCol w="2874755"/>
                <a:gridCol w="4334243"/>
              </a:tblGrid>
              <a:tr h="519217">
                <a:tc gridSpan="2">
                  <a:txBody>
                    <a:bodyPr/>
                    <a:lstStyle/>
                    <a:p>
                      <a:pPr algn="ctr" fontAlgn="ctr"/>
                      <a:r>
                        <a:rPr lang="en-US" sz="3000" b="1" u="none" strike="noStrike" dirty="0">
                          <a:effectLst/>
                          <a:latin typeface="Times New Roman" panose="02020603050405020304" pitchFamily="18" charset="0"/>
                          <a:cs typeface="Times New Roman" panose="02020603050405020304" pitchFamily="18" charset="0"/>
                        </a:rPr>
                        <a:t>WHO Newborn Hypothermia Classifications</a:t>
                      </a:r>
                      <a:endParaRPr lang="en-US" sz="30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hMerge="1">
                  <a:txBody>
                    <a:bodyPr/>
                    <a:lstStyle/>
                    <a:p>
                      <a:endParaRPr lang="en-US"/>
                    </a:p>
                  </a:txBody>
                  <a:tcPr/>
                </a:tc>
              </a:tr>
              <a:tr h="634343">
                <a:tc>
                  <a:txBody>
                    <a:bodyPr/>
                    <a:lstStyle/>
                    <a:p>
                      <a:pPr algn="ctr" fontAlgn="ctr"/>
                      <a:r>
                        <a:rPr lang="en-US" sz="2800" u="none" strike="noStrike" dirty="0">
                          <a:effectLst/>
                          <a:latin typeface="Times New Roman" panose="02020603050405020304" pitchFamily="18" charset="0"/>
                          <a:cs typeface="Times New Roman" panose="02020603050405020304" pitchFamily="18" charset="0"/>
                        </a:rPr>
                        <a:t>Mild</a:t>
                      </a:r>
                      <a:endParaRPr lang="en-US" sz="2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fontAlgn="ctr"/>
                      <a:r>
                        <a:rPr lang="en-US" sz="2800" u="none" strike="noStrike">
                          <a:effectLst/>
                          <a:latin typeface="Times New Roman" panose="02020603050405020304" pitchFamily="18" charset="0"/>
                          <a:cs typeface="Times New Roman" panose="02020603050405020304" pitchFamily="18" charset="0"/>
                        </a:rPr>
                        <a:t>36.0°C – 36 .5°C</a:t>
                      </a:r>
                      <a:endParaRPr lang="en-US" sz="2800" b="0" i="0" u="none" strike="noStrike">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r>
              <a:tr h="634343">
                <a:tc>
                  <a:txBody>
                    <a:bodyPr/>
                    <a:lstStyle/>
                    <a:p>
                      <a:pPr algn="ctr" fontAlgn="ctr"/>
                      <a:r>
                        <a:rPr lang="en-US" sz="2800" u="none" strike="noStrike" dirty="0">
                          <a:effectLst/>
                          <a:latin typeface="Times New Roman" panose="02020603050405020304" pitchFamily="18" charset="0"/>
                          <a:cs typeface="Times New Roman" panose="02020603050405020304" pitchFamily="18" charset="0"/>
                        </a:rPr>
                        <a:t>Moderate</a:t>
                      </a:r>
                      <a:endParaRPr lang="en-US" sz="2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fontAlgn="ctr"/>
                      <a:r>
                        <a:rPr lang="en-US" sz="2800" u="none" strike="noStrike" dirty="0">
                          <a:effectLst/>
                          <a:latin typeface="Times New Roman" panose="02020603050405020304" pitchFamily="18" charset="0"/>
                          <a:cs typeface="Times New Roman" panose="02020603050405020304" pitchFamily="18" charset="0"/>
                        </a:rPr>
                        <a:t>32.0°C – 35.9°C</a:t>
                      </a:r>
                      <a:endParaRPr lang="en-US" sz="2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r>
              <a:tr h="670591">
                <a:tc>
                  <a:txBody>
                    <a:bodyPr/>
                    <a:lstStyle/>
                    <a:p>
                      <a:pPr algn="ctr" fontAlgn="ctr"/>
                      <a:r>
                        <a:rPr lang="en-US" sz="2800" u="none" strike="noStrike">
                          <a:effectLst/>
                          <a:latin typeface="Times New Roman" panose="02020603050405020304" pitchFamily="18" charset="0"/>
                          <a:cs typeface="Times New Roman" panose="02020603050405020304" pitchFamily="18" charset="0"/>
                        </a:rPr>
                        <a:t>Severe</a:t>
                      </a:r>
                      <a:endParaRPr lang="en-US" sz="2800" b="0" i="0" u="none" strike="noStrike">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c>
                  <a:txBody>
                    <a:bodyPr/>
                    <a:lstStyle/>
                    <a:p>
                      <a:pPr algn="ctr" fontAlgn="ctr"/>
                      <a:r>
                        <a:rPr lang="en-US" sz="2800" u="none" strike="noStrike" dirty="0">
                          <a:effectLst/>
                          <a:latin typeface="Times New Roman" panose="02020603050405020304" pitchFamily="18" charset="0"/>
                          <a:cs typeface="Times New Roman" panose="02020603050405020304" pitchFamily="18" charset="0"/>
                        </a:rPr>
                        <a:t>&lt;32.0°C</a:t>
                      </a:r>
                      <a:endParaRPr lang="en-US" sz="2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350" marR="6350" marT="6350" marB="0" anchor="ctr"/>
                </a:tc>
              </a:tr>
            </a:tbl>
          </a:graphicData>
        </a:graphic>
      </p:graphicFrame>
      <p:sp>
        <p:nvSpPr>
          <p:cNvPr id="10" name="TextBox 9"/>
          <p:cNvSpPr txBox="1"/>
          <p:nvPr/>
        </p:nvSpPr>
        <p:spPr>
          <a:xfrm>
            <a:off x="8830732" y="27617915"/>
            <a:ext cx="14550187" cy="4355038"/>
          </a:xfrm>
          <a:prstGeom prst="rect">
            <a:avLst/>
          </a:prstGeom>
          <a:noFill/>
        </p:spPr>
        <p:txBody>
          <a:bodyPr wrap="square" rtlCol="0">
            <a:spAutoFit/>
          </a:bodyPr>
          <a:lstStyle/>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“Patting the baby dry but not washing and leaving the amniotic fluid on the hands increases the baby’s ability to make the neural connections for breastfeeding” (Smith &amp; Shell, 2017</a:t>
            </a:r>
            <a:r>
              <a:rPr lang="en-US" sz="3600" dirty="0" smtClean="0">
                <a:latin typeface="Times New Roman" panose="02020603050405020304" pitchFamily="18" charset="0"/>
                <a:cs typeface="Times New Roman" panose="02020603050405020304" pitchFamily="18" charset="0"/>
              </a:rPr>
              <a:t>).</a:t>
            </a:r>
          </a:p>
          <a:p>
            <a:pPr marL="571500" lvl="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lvl="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A study found that newborns bathed at an average of 13.5 hours of life were 39% more likely to exclusively breastfeed than newborns bathed at 2.5 hours of life (Preer, Pisegna, Cook, Henri, &amp; Philipp, 2013).</a:t>
            </a:r>
          </a:p>
          <a:p>
            <a:endParaRPr lang="en-US" sz="2500" dirty="0">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069800" y="26578266"/>
            <a:ext cx="8812001" cy="5940314"/>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64261" y="26996884"/>
            <a:ext cx="5398067" cy="5398067"/>
          </a:xfrm>
          <a:prstGeom prst="rect">
            <a:avLst/>
          </a:prstGeom>
        </p:spPr>
      </p:pic>
    </p:spTree>
    <p:extLst>
      <p:ext uri="{BB962C8B-B14F-4D97-AF65-F5344CB8AC3E}">
        <p14:creationId xmlns:p14="http://schemas.microsoft.com/office/powerpoint/2010/main" val="783191702"/>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5206</TotalTime>
  <Words>837</Words>
  <Application>Microsoft Office PowerPoint</Application>
  <PresentationFormat>Custom</PresentationFormat>
  <Paragraphs>76</Paragraphs>
  <Slides>1</Slides>
  <Notes>1</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Arial</vt:lpstr>
      <vt:lpstr>Calibri</vt:lpstr>
      <vt:lpstr>Times New Roman</vt:lpstr>
      <vt:lpstr>Trebuchet MS</vt:lpstr>
      <vt:lpstr>36x48-Template-V2b</vt:lpstr>
      <vt:lpstr>Image</vt:lpstr>
      <vt:lpstr>PowerPoint Presentation</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Emily Pelletier</cp:lastModifiedBy>
  <cp:revision>151</cp:revision>
  <dcterms:created xsi:type="dcterms:W3CDTF">2012-02-03T19:11:35Z</dcterms:created>
  <dcterms:modified xsi:type="dcterms:W3CDTF">2019-04-21T23:42:35Z</dcterms:modified>
</cp:coreProperties>
</file>