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3"/>
  </p:notesMasterIdLst>
  <p:sldIdLst>
    <p:sldId id="256"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10" d="100"/>
          <a:sy n="10" d="100"/>
        </p:scale>
        <p:origin x="3534" y="16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FF4C20-CE21-40AD-B216-4878FC96F8D8}" type="datetimeFigureOut">
              <a:rPr lang="en-US" smtClean="0"/>
              <a:t>4/22/2019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489CDD-DA2B-4BB6-A29C-6FA523219842}" type="slidenum">
              <a:rPr lang="en-US" smtClean="0"/>
              <a:t>‹#›</a:t>
            </a:fld>
            <a:endParaRPr lang="en-US"/>
          </a:p>
        </p:txBody>
      </p:sp>
    </p:spTree>
    <p:extLst>
      <p:ext uri="{BB962C8B-B14F-4D97-AF65-F5344CB8AC3E}">
        <p14:creationId xmlns:p14="http://schemas.microsoft.com/office/powerpoint/2010/main" val="4120787545"/>
      </p:ext>
    </p:extLst>
  </p:cSld>
  <p:clrMap bg1="lt1" tx1="dk1" bg2="lt2" tx2="dk2" accent1="accent1" accent2="accent2" accent3="accent3" accent4="accent4" accent5="accent5" accent6="accent6" hlink="hlink" folHlink="folHlink"/>
  <p:notesStyle>
    <a:lvl1pPr marL="0" algn="l" defTabSz="3686627" rtl="0" eaLnBrk="1" latinLnBrk="0" hangingPunct="1">
      <a:defRPr sz="4838" kern="1200">
        <a:solidFill>
          <a:schemeClr val="tx1"/>
        </a:solidFill>
        <a:latin typeface="+mn-lt"/>
        <a:ea typeface="+mn-ea"/>
        <a:cs typeface="+mn-cs"/>
      </a:defRPr>
    </a:lvl1pPr>
    <a:lvl2pPr marL="1843313" algn="l" defTabSz="3686627" rtl="0" eaLnBrk="1" latinLnBrk="0" hangingPunct="1">
      <a:defRPr sz="4838" kern="1200">
        <a:solidFill>
          <a:schemeClr val="tx1"/>
        </a:solidFill>
        <a:latin typeface="+mn-lt"/>
        <a:ea typeface="+mn-ea"/>
        <a:cs typeface="+mn-cs"/>
      </a:defRPr>
    </a:lvl2pPr>
    <a:lvl3pPr marL="3686627" algn="l" defTabSz="3686627" rtl="0" eaLnBrk="1" latinLnBrk="0" hangingPunct="1">
      <a:defRPr sz="4838" kern="1200">
        <a:solidFill>
          <a:schemeClr val="tx1"/>
        </a:solidFill>
        <a:latin typeface="+mn-lt"/>
        <a:ea typeface="+mn-ea"/>
        <a:cs typeface="+mn-cs"/>
      </a:defRPr>
    </a:lvl3pPr>
    <a:lvl4pPr marL="5529936" algn="l" defTabSz="3686627" rtl="0" eaLnBrk="1" latinLnBrk="0" hangingPunct="1">
      <a:defRPr sz="4838" kern="1200">
        <a:solidFill>
          <a:schemeClr val="tx1"/>
        </a:solidFill>
        <a:latin typeface="+mn-lt"/>
        <a:ea typeface="+mn-ea"/>
        <a:cs typeface="+mn-cs"/>
      </a:defRPr>
    </a:lvl4pPr>
    <a:lvl5pPr marL="7373250" algn="l" defTabSz="3686627" rtl="0" eaLnBrk="1" latinLnBrk="0" hangingPunct="1">
      <a:defRPr sz="4838" kern="1200">
        <a:solidFill>
          <a:schemeClr val="tx1"/>
        </a:solidFill>
        <a:latin typeface="+mn-lt"/>
        <a:ea typeface="+mn-ea"/>
        <a:cs typeface="+mn-cs"/>
      </a:defRPr>
    </a:lvl5pPr>
    <a:lvl6pPr marL="9216563" algn="l" defTabSz="3686627" rtl="0" eaLnBrk="1" latinLnBrk="0" hangingPunct="1">
      <a:defRPr sz="4838" kern="1200">
        <a:solidFill>
          <a:schemeClr val="tx1"/>
        </a:solidFill>
        <a:latin typeface="+mn-lt"/>
        <a:ea typeface="+mn-ea"/>
        <a:cs typeface="+mn-cs"/>
      </a:defRPr>
    </a:lvl6pPr>
    <a:lvl7pPr marL="11059873" algn="l" defTabSz="3686627" rtl="0" eaLnBrk="1" latinLnBrk="0" hangingPunct="1">
      <a:defRPr sz="4838" kern="1200">
        <a:solidFill>
          <a:schemeClr val="tx1"/>
        </a:solidFill>
        <a:latin typeface="+mn-lt"/>
        <a:ea typeface="+mn-ea"/>
        <a:cs typeface="+mn-cs"/>
      </a:defRPr>
    </a:lvl7pPr>
    <a:lvl8pPr marL="12903186" algn="l" defTabSz="3686627" rtl="0" eaLnBrk="1" latinLnBrk="0" hangingPunct="1">
      <a:defRPr sz="4838" kern="1200">
        <a:solidFill>
          <a:schemeClr val="tx1"/>
        </a:solidFill>
        <a:latin typeface="+mn-lt"/>
        <a:ea typeface="+mn-ea"/>
        <a:cs typeface="+mn-cs"/>
      </a:defRPr>
    </a:lvl8pPr>
    <a:lvl9pPr marL="14746500" algn="l" defTabSz="3686627" rtl="0" eaLnBrk="1" latinLnBrk="0" hangingPunct="1">
      <a:defRPr sz="4838"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smtClean="0"/>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F586722-C682-4FFE-9F18-6770972EA246}" type="datetimeFigureOut">
              <a:rPr lang="en-US" smtClean="0"/>
              <a:t>4/22/2019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73203E-9EFA-4ACF-8729-AAC7B222FB41}" type="slidenum">
              <a:rPr lang="en-US" smtClean="0"/>
              <a:t>‹#›</a:t>
            </a:fld>
            <a:endParaRPr lang="en-US"/>
          </a:p>
        </p:txBody>
      </p:sp>
    </p:spTree>
    <p:extLst>
      <p:ext uri="{BB962C8B-B14F-4D97-AF65-F5344CB8AC3E}">
        <p14:creationId xmlns:p14="http://schemas.microsoft.com/office/powerpoint/2010/main" val="17797623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F586722-C682-4FFE-9F18-6770972EA246}" type="datetimeFigureOut">
              <a:rPr lang="en-US" smtClean="0"/>
              <a:t>4/22/2019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73203E-9EFA-4ACF-8729-AAC7B222FB41}" type="slidenum">
              <a:rPr lang="en-US" smtClean="0"/>
              <a:t>‹#›</a:t>
            </a:fld>
            <a:endParaRPr lang="en-US"/>
          </a:p>
        </p:txBody>
      </p:sp>
    </p:spTree>
    <p:extLst>
      <p:ext uri="{BB962C8B-B14F-4D97-AF65-F5344CB8AC3E}">
        <p14:creationId xmlns:p14="http://schemas.microsoft.com/office/powerpoint/2010/main" val="102644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smtClean="0"/>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F586722-C682-4FFE-9F18-6770972EA246}" type="datetimeFigureOut">
              <a:rPr lang="en-US" smtClean="0"/>
              <a:t>4/22/2019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73203E-9EFA-4ACF-8729-AAC7B222FB41}" type="slidenum">
              <a:rPr lang="en-US" smtClean="0"/>
              <a:t>‹#›</a:t>
            </a:fld>
            <a:endParaRPr lang="en-US"/>
          </a:p>
        </p:txBody>
      </p:sp>
    </p:spTree>
    <p:extLst>
      <p:ext uri="{BB962C8B-B14F-4D97-AF65-F5344CB8AC3E}">
        <p14:creationId xmlns:p14="http://schemas.microsoft.com/office/powerpoint/2010/main" val="26355271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F586722-C682-4FFE-9F18-6770972EA246}" type="datetimeFigureOut">
              <a:rPr lang="en-US" smtClean="0"/>
              <a:t>4/22/2019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73203E-9EFA-4ACF-8729-AAC7B222FB41}" type="slidenum">
              <a:rPr lang="en-US" smtClean="0"/>
              <a:t>‹#›</a:t>
            </a:fld>
            <a:endParaRPr lang="en-US"/>
          </a:p>
        </p:txBody>
      </p:sp>
    </p:spTree>
    <p:extLst>
      <p:ext uri="{BB962C8B-B14F-4D97-AF65-F5344CB8AC3E}">
        <p14:creationId xmlns:p14="http://schemas.microsoft.com/office/powerpoint/2010/main" val="34953289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F586722-C682-4FFE-9F18-6770972EA246}" type="datetimeFigureOut">
              <a:rPr lang="en-US" smtClean="0"/>
              <a:t>4/22/2019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B73203E-9EFA-4ACF-8729-AAC7B222FB41}" type="slidenum">
              <a:rPr lang="en-US" smtClean="0"/>
              <a:t>‹#›</a:t>
            </a:fld>
            <a:endParaRPr lang="en-US"/>
          </a:p>
        </p:txBody>
      </p:sp>
    </p:spTree>
    <p:extLst>
      <p:ext uri="{BB962C8B-B14F-4D97-AF65-F5344CB8AC3E}">
        <p14:creationId xmlns:p14="http://schemas.microsoft.com/office/powerpoint/2010/main" val="14552967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F586722-C682-4FFE-9F18-6770972EA246}" type="datetimeFigureOut">
              <a:rPr lang="en-US" smtClean="0"/>
              <a:t>4/22/2019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B73203E-9EFA-4ACF-8729-AAC7B222FB41}" type="slidenum">
              <a:rPr lang="en-US" smtClean="0"/>
              <a:t>‹#›</a:t>
            </a:fld>
            <a:endParaRPr lang="en-US"/>
          </a:p>
        </p:txBody>
      </p:sp>
    </p:spTree>
    <p:extLst>
      <p:ext uri="{BB962C8B-B14F-4D97-AF65-F5344CB8AC3E}">
        <p14:creationId xmlns:p14="http://schemas.microsoft.com/office/powerpoint/2010/main" val="24234853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586722-C682-4FFE-9F18-6770972EA246}" type="datetimeFigureOut">
              <a:rPr lang="en-US" smtClean="0"/>
              <a:t>4/22/2019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B73203E-9EFA-4ACF-8729-AAC7B222FB41}" type="slidenum">
              <a:rPr lang="en-US" smtClean="0"/>
              <a:t>‹#›</a:t>
            </a:fld>
            <a:endParaRPr lang="en-US"/>
          </a:p>
        </p:txBody>
      </p:sp>
    </p:spTree>
    <p:extLst>
      <p:ext uri="{BB962C8B-B14F-4D97-AF65-F5344CB8AC3E}">
        <p14:creationId xmlns:p14="http://schemas.microsoft.com/office/powerpoint/2010/main" val="24854955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Edit Master text styles</a:t>
            </a:r>
          </a:p>
        </p:txBody>
      </p:sp>
      <p:sp>
        <p:nvSpPr>
          <p:cNvPr id="5" name="Date Placeholder 4"/>
          <p:cNvSpPr>
            <a:spLocks noGrp="1"/>
          </p:cNvSpPr>
          <p:nvPr>
            <p:ph type="dt" sz="half" idx="10"/>
          </p:nvPr>
        </p:nvSpPr>
        <p:spPr/>
        <p:txBody>
          <a:bodyPr/>
          <a:lstStyle/>
          <a:p>
            <a:fld id="{FF586722-C682-4FFE-9F18-6770972EA246}" type="datetimeFigureOut">
              <a:rPr lang="en-US" smtClean="0"/>
              <a:t>4/22/2019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73203E-9EFA-4ACF-8729-AAC7B222FB41}" type="slidenum">
              <a:rPr lang="en-US" smtClean="0"/>
              <a:t>‹#›</a:t>
            </a:fld>
            <a:endParaRPr lang="en-US"/>
          </a:p>
        </p:txBody>
      </p:sp>
    </p:spTree>
    <p:extLst>
      <p:ext uri="{BB962C8B-B14F-4D97-AF65-F5344CB8AC3E}">
        <p14:creationId xmlns:p14="http://schemas.microsoft.com/office/powerpoint/2010/main" val="30623832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smtClean="0"/>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Edit Master text styles</a:t>
            </a:r>
          </a:p>
        </p:txBody>
      </p:sp>
      <p:sp>
        <p:nvSpPr>
          <p:cNvPr id="5" name="Date Placeholder 4"/>
          <p:cNvSpPr>
            <a:spLocks noGrp="1"/>
          </p:cNvSpPr>
          <p:nvPr>
            <p:ph type="dt" sz="half" idx="10"/>
          </p:nvPr>
        </p:nvSpPr>
        <p:spPr/>
        <p:txBody>
          <a:bodyPr/>
          <a:lstStyle/>
          <a:p>
            <a:fld id="{FF586722-C682-4FFE-9F18-6770972EA246}" type="datetimeFigureOut">
              <a:rPr lang="en-US" smtClean="0"/>
              <a:t>4/22/2019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73203E-9EFA-4ACF-8729-AAC7B222FB41}" type="slidenum">
              <a:rPr lang="en-US" smtClean="0"/>
              <a:t>‹#›</a:t>
            </a:fld>
            <a:endParaRPr lang="en-US"/>
          </a:p>
        </p:txBody>
      </p:sp>
    </p:spTree>
    <p:extLst>
      <p:ext uri="{BB962C8B-B14F-4D97-AF65-F5344CB8AC3E}">
        <p14:creationId xmlns:p14="http://schemas.microsoft.com/office/powerpoint/2010/main" val="8317360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F586722-C682-4FFE-9F18-6770972EA246}" type="datetimeFigureOut">
              <a:rPr lang="en-US" smtClean="0"/>
              <a:t>4/22/2019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73203E-9EFA-4ACF-8729-AAC7B222FB41}" type="slidenum">
              <a:rPr lang="en-US" smtClean="0"/>
              <a:t>‹#›</a:t>
            </a:fld>
            <a:endParaRPr lang="en-US"/>
          </a:p>
        </p:txBody>
      </p:sp>
    </p:spTree>
    <p:extLst>
      <p:ext uri="{BB962C8B-B14F-4D97-AF65-F5344CB8AC3E}">
        <p14:creationId xmlns:p14="http://schemas.microsoft.com/office/powerpoint/2010/main" val="41237913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F586722-C682-4FFE-9F18-6770972EA246}" type="datetimeFigureOut">
              <a:rPr lang="en-US" smtClean="0"/>
              <a:t>4/22/2019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73203E-9EFA-4ACF-8729-AAC7B222FB41}" type="slidenum">
              <a:rPr lang="en-US" smtClean="0"/>
              <a:t>‹#›</a:t>
            </a:fld>
            <a:endParaRPr lang="en-US"/>
          </a:p>
        </p:txBody>
      </p:sp>
    </p:spTree>
    <p:extLst>
      <p:ext uri="{BB962C8B-B14F-4D97-AF65-F5344CB8AC3E}">
        <p14:creationId xmlns:p14="http://schemas.microsoft.com/office/powerpoint/2010/main" val="24057512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FF586722-C682-4FFE-9F18-6770972EA246}" type="datetimeFigureOut">
              <a:rPr lang="en-US" smtClean="0"/>
              <a:t>4/22/2019</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3B73203E-9EFA-4ACF-8729-AAC7B222FB41}" type="slidenum">
              <a:rPr lang="en-US" smtClean="0"/>
              <a:t>‹#›</a:t>
            </a:fld>
            <a:endParaRPr lang="en-US"/>
          </a:p>
        </p:txBody>
      </p:sp>
    </p:spTree>
    <p:extLst>
      <p:ext uri="{BB962C8B-B14F-4D97-AF65-F5344CB8AC3E}">
        <p14:creationId xmlns:p14="http://schemas.microsoft.com/office/powerpoint/2010/main" val="18758613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G"/><Relationship Id="rId7" Type="http://schemas.openxmlformats.org/officeDocument/2006/relationships/image" Target="../media/image6.jpe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5.jpeg"/><Relationship Id="rId11" Type="http://schemas.openxmlformats.org/officeDocument/2006/relationships/image" Target="../media/image10.JPG"/><Relationship Id="rId5" Type="http://schemas.openxmlformats.org/officeDocument/2006/relationships/image" Target="../media/image4.JPG"/><Relationship Id="rId10" Type="http://schemas.openxmlformats.org/officeDocument/2006/relationships/image" Target="../media/image9.png"/><Relationship Id="rId4" Type="http://schemas.openxmlformats.org/officeDocument/2006/relationships/image" Target="../media/image3.JP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 name="Picture 58">
            <a:extLst>
              <a:ext uri="{FF2B5EF4-FFF2-40B4-BE49-F238E27FC236}">
                <a16:creationId xmlns:a16="http://schemas.microsoft.com/office/drawing/2014/main" id="{07D2CC1B-C435-4995-AFE4-1EFA53DE32C8}"/>
              </a:ext>
            </a:extLst>
          </p:cNvPr>
          <p:cNvPicPr>
            <a:picLocks noChangeAspect="1"/>
          </p:cNvPicPr>
          <p:nvPr/>
        </p:nvPicPr>
        <p:blipFill rotWithShape="1">
          <a:blip r:embed="rId2">
            <a:extLst>
              <a:ext uri="{28A0092B-C50C-407E-A947-70E740481C1C}">
                <a14:useLocalDpi xmlns:a14="http://schemas.microsoft.com/office/drawing/2010/main" val="0"/>
              </a:ext>
            </a:extLst>
          </a:blip>
          <a:srcRect l="46643" t="11201" r="35214" b="23112"/>
          <a:stretch/>
        </p:blipFill>
        <p:spPr>
          <a:xfrm>
            <a:off x="6961657" y="15416681"/>
            <a:ext cx="6361984" cy="11102961"/>
          </a:xfrm>
          <a:prstGeom prst="rect">
            <a:avLst/>
          </a:prstGeom>
          <a:effectLst>
            <a:glow rad="228600">
              <a:schemeClr val="accent5">
                <a:satMod val="175000"/>
                <a:alpha val="40000"/>
              </a:schemeClr>
            </a:glow>
          </a:effectLst>
        </p:spPr>
      </p:pic>
      <p:pic>
        <p:nvPicPr>
          <p:cNvPr id="58" name="Picture 57">
            <a:extLst>
              <a:ext uri="{FF2B5EF4-FFF2-40B4-BE49-F238E27FC236}">
                <a16:creationId xmlns:a16="http://schemas.microsoft.com/office/drawing/2014/main" id="{5C365DAA-B020-40EC-A162-3B644CF1FC21}"/>
              </a:ext>
            </a:extLst>
          </p:cNvPr>
          <p:cNvPicPr>
            <a:picLocks noChangeAspect="1"/>
          </p:cNvPicPr>
          <p:nvPr/>
        </p:nvPicPr>
        <p:blipFill rotWithShape="1">
          <a:blip r:embed="rId3">
            <a:extLst>
              <a:ext uri="{28A0092B-C50C-407E-A947-70E740481C1C}">
                <a14:useLocalDpi xmlns:a14="http://schemas.microsoft.com/office/drawing/2010/main" val="0"/>
              </a:ext>
            </a:extLst>
          </a:blip>
          <a:srcRect l="41615" t="27078" r="38885" b="27877"/>
          <a:stretch/>
        </p:blipFill>
        <p:spPr>
          <a:xfrm>
            <a:off x="656072" y="15416680"/>
            <a:ext cx="4735535" cy="5273040"/>
          </a:xfrm>
          <a:prstGeom prst="rect">
            <a:avLst/>
          </a:prstGeom>
          <a:effectLst>
            <a:glow rad="228600">
              <a:schemeClr val="accent5">
                <a:satMod val="175000"/>
                <a:alpha val="40000"/>
              </a:schemeClr>
            </a:glow>
          </a:effectLst>
        </p:spPr>
      </p:pic>
      <p:pic>
        <p:nvPicPr>
          <p:cNvPr id="54" name="Picture 53">
            <a:extLst>
              <a:ext uri="{FF2B5EF4-FFF2-40B4-BE49-F238E27FC236}">
                <a16:creationId xmlns:a16="http://schemas.microsoft.com/office/drawing/2014/main" id="{F381DEDB-37CF-47AF-8EB5-FE37EE71B09F}"/>
              </a:ext>
            </a:extLst>
          </p:cNvPr>
          <p:cNvPicPr>
            <a:picLocks noChangeAspect="1"/>
          </p:cNvPicPr>
          <p:nvPr/>
        </p:nvPicPr>
        <p:blipFill rotWithShape="1">
          <a:blip r:embed="rId4">
            <a:extLst>
              <a:ext uri="{28A0092B-C50C-407E-A947-70E740481C1C}">
                <a14:useLocalDpi xmlns:a14="http://schemas.microsoft.com/office/drawing/2010/main" val="0"/>
              </a:ext>
            </a:extLst>
          </a:blip>
          <a:srcRect l="23021" r="19167"/>
          <a:stretch/>
        </p:blipFill>
        <p:spPr>
          <a:xfrm>
            <a:off x="14612947" y="4771985"/>
            <a:ext cx="15482220" cy="12909040"/>
          </a:xfrm>
          <a:prstGeom prst="rect">
            <a:avLst/>
          </a:prstGeom>
          <a:effectLst>
            <a:softEdge rad="317500"/>
          </a:effectLst>
        </p:spPr>
      </p:pic>
      <p:pic>
        <p:nvPicPr>
          <p:cNvPr id="60" name="Picture 59">
            <a:extLst>
              <a:ext uri="{FF2B5EF4-FFF2-40B4-BE49-F238E27FC236}">
                <a16:creationId xmlns:a16="http://schemas.microsoft.com/office/drawing/2014/main" id="{185A96E1-D9E9-4857-A882-ECEC5887EE26}"/>
              </a:ext>
            </a:extLst>
          </p:cNvPr>
          <p:cNvPicPr>
            <a:picLocks noChangeAspect="1"/>
          </p:cNvPicPr>
          <p:nvPr/>
        </p:nvPicPr>
        <p:blipFill rotWithShape="1">
          <a:blip r:embed="rId5">
            <a:extLst>
              <a:ext uri="{28A0092B-C50C-407E-A947-70E740481C1C}">
                <a14:useLocalDpi xmlns:a14="http://schemas.microsoft.com/office/drawing/2010/main" val="0"/>
              </a:ext>
            </a:extLst>
          </a:blip>
          <a:srcRect l="31771" t="17513" r="39578" b="10510"/>
          <a:stretch/>
        </p:blipFill>
        <p:spPr>
          <a:xfrm>
            <a:off x="25166788" y="5266866"/>
            <a:ext cx="4759597" cy="5763827"/>
          </a:xfrm>
          <a:prstGeom prst="rect">
            <a:avLst/>
          </a:prstGeom>
          <a:effectLst>
            <a:softEdge rad="317500"/>
          </a:effectLst>
        </p:spPr>
      </p:pic>
      <p:sp>
        <p:nvSpPr>
          <p:cNvPr id="4" name="Rectangle 3">
            <a:extLst>
              <a:ext uri="{FF2B5EF4-FFF2-40B4-BE49-F238E27FC236}">
                <a16:creationId xmlns:a16="http://schemas.microsoft.com/office/drawing/2014/main" id="{BE3A3A7C-41C3-49C1-ABA3-5FEB18AF2D15}"/>
              </a:ext>
            </a:extLst>
          </p:cNvPr>
          <p:cNvSpPr/>
          <p:nvPr/>
        </p:nvSpPr>
        <p:spPr>
          <a:xfrm>
            <a:off x="1" y="602984"/>
            <a:ext cx="43891200" cy="373927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129" dirty="0"/>
          </a:p>
        </p:txBody>
      </p:sp>
      <p:sp>
        <p:nvSpPr>
          <p:cNvPr id="5" name="TextBox 4">
            <a:extLst>
              <a:ext uri="{FF2B5EF4-FFF2-40B4-BE49-F238E27FC236}">
                <a16:creationId xmlns:a16="http://schemas.microsoft.com/office/drawing/2014/main" id="{E9284B2B-D504-4BCA-AB11-6EE29CFF2B55}"/>
              </a:ext>
            </a:extLst>
          </p:cNvPr>
          <p:cNvSpPr txBox="1"/>
          <p:nvPr/>
        </p:nvSpPr>
        <p:spPr>
          <a:xfrm>
            <a:off x="3233256" y="356347"/>
            <a:ext cx="37424704" cy="4001095"/>
          </a:xfrm>
          <a:prstGeom prst="rect">
            <a:avLst/>
          </a:prstGeom>
          <a:noFill/>
        </p:spPr>
        <p:txBody>
          <a:bodyPr wrap="square" rtlCol="0">
            <a:spAutoFit/>
          </a:bodyPr>
          <a:lstStyle/>
          <a:p>
            <a:pPr algn="ctr"/>
            <a:r>
              <a:rPr lang="en-US" sz="11000" dirty="0">
                <a:solidFill>
                  <a:schemeClr val="bg1"/>
                </a:solidFill>
              </a:rPr>
              <a:t>Automated Pistol Magazine Speed Loader (Patent Pending)</a:t>
            </a:r>
          </a:p>
          <a:p>
            <a:pPr algn="ctr"/>
            <a:r>
              <a:rPr lang="en-US" sz="7200" dirty="0">
                <a:solidFill>
                  <a:schemeClr val="bg1"/>
                </a:solidFill>
              </a:rPr>
              <a:t>Department of Mechanical Engineering</a:t>
            </a:r>
          </a:p>
          <a:p>
            <a:pPr algn="ctr"/>
            <a:r>
              <a:rPr lang="en-US" sz="7200" dirty="0">
                <a:solidFill>
                  <a:schemeClr val="bg1"/>
                </a:solidFill>
              </a:rPr>
              <a:t>Member(s): Alex Kittler | Faculty Advisor: Ivaylo Nedyalkov | Company Advisor: Scott Shinkle</a:t>
            </a:r>
          </a:p>
        </p:txBody>
      </p:sp>
      <p:sp>
        <p:nvSpPr>
          <p:cNvPr id="6" name="TextBox 5">
            <a:extLst>
              <a:ext uri="{FF2B5EF4-FFF2-40B4-BE49-F238E27FC236}">
                <a16:creationId xmlns:a16="http://schemas.microsoft.com/office/drawing/2014/main" id="{BA97E310-D48E-451C-BEA4-7683D176D044}"/>
              </a:ext>
            </a:extLst>
          </p:cNvPr>
          <p:cNvSpPr txBox="1"/>
          <p:nvPr/>
        </p:nvSpPr>
        <p:spPr>
          <a:xfrm>
            <a:off x="211228" y="4396156"/>
            <a:ext cx="13177446" cy="3914918"/>
          </a:xfrm>
          <a:prstGeom prst="rect">
            <a:avLst/>
          </a:prstGeom>
          <a:noFill/>
        </p:spPr>
        <p:txBody>
          <a:bodyPr wrap="square" rtlCol="0">
            <a:spAutoFit/>
          </a:bodyPr>
          <a:lstStyle/>
          <a:p>
            <a:r>
              <a:rPr lang="en-US" sz="5040" b="1" dirty="0"/>
              <a:t>What is the Speed Loader?</a:t>
            </a:r>
          </a:p>
          <a:p>
            <a:r>
              <a:rPr lang="en-US" sz="3960" dirty="0"/>
              <a:t>The automated pistol magazine speed loader is a conceptual, compact and revolutionary design to change the way we traditionally load rounds into a pistol magazine.  Using patent pending technology, this device has the potential to reinvent the tedious task that is loading ammunition.</a:t>
            </a:r>
          </a:p>
        </p:txBody>
      </p:sp>
      <p:sp>
        <p:nvSpPr>
          <p:cNvPr id="7" name="TextBox 6">
            <a:extLst>
              <a:ext uri="{FF2B5EF4-FFF2-40B4-BE49-F238E27FC236}">
                <a16:creationId xmlns:a16="http://schemas.microsoft.com/office/drawing/2014/main" id="{1A8B13FE-FFEB-464D-BF53-E408323013A5}"/>
              </a:ext>
            </a:extLst>
          </p:cNvPr>
          <p:cNvSpPr txBox="1"/>
          <p:nvPr/>
        </p:nvSpPr>
        <p:spPr>
          <a:xfrm>
            <a:off x="211224" y="8495742"/>
            <a:ext cx="13177446" cy="4524315"/>
          </a:xfrm>
          <a:prstGeom prst="rect">
            <a:avLst/>
          </a:prstGeom>
          <a:noFill/>
        </p:spPr>
        <p:txBody>
          <a:bodyPr wrap="square" rtlCol="0">
            <a:spAutoFit/>
          </a:bodyPr>
          <a:lstStyle/>
          <a:p>
            <a:r>
              <a:rPr lang="en-US" sz="5040" b="1" dirty="0"/>
              <a:t>Inspiration:</a:t>
            </a:r>
          </a:p>
          <a:p>
            <a:r>
              <a:rPr lang="en-US" sz="3960" dirty="0"/>
              <a:t>While working at Sig Sauer over the past several months, it was very evident that testing ran into efficiency issues.  There would be large amounts of time where testing would cease because more rounds needed to be loaded into magazines.  Since no industrial grade loader was currently present on the market, I tasked it upon myself to make a solution come to fruition.</a:t>
            </a:r>
          </a:p>
        </p:txBody>
      </p:sp>
      <p:cxnSp>
        <p:nvCxnSpPr>
          <p:cNvPr id="16" name="Straight Connector 15">
            <a:extLst>
              <a:ext uri="{FF2B5EF4-FFF2-40B4-BE49-F238E27FC236}">
                <a16:creationId xmlns:a16="http://schemas.microsoft.com/office/drawing/2014/main" id="{4C1A23E7-F91B-48CF-9C13-098D66AE5117}"/>
              </a:ext>
            </a:extLst>
          </p:cNvPr>
          <p:cNvCxnSpPr>
            <a:cxnSpLocks/>
          </p:cNvCxnSpPr>
          <p:nvPr/>
        </p:nvCxnSpPr>
        <p:spPr>
          <a:xfrm>
            <a:off x="14734222" y="18287844"/>
            <a:ext cx="152206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E8281014-8016-4E82-A15A-EBC7C74AED4E}"/>
              </a:ext>
            </a:extLst>
          </p:cNvPr>
          <p:cNvCxnSpPr/>
          <p:nvPr/>
        </p:nvCxnSpPr>
        <p:spPr>
          <a:xfrm>
            <a:off x="13762093" y="4756470"/>
            <a:ext cx="0" cy="1939073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DEC3A172-FDAF-49BC-B542-A80E62F7BAEF}"/>
              </a:ext>
            </a:extLst>
          </p:cNvPr>
          <p:cNvCxnSpPr/>
          <p:nvPr/>
        </p:nvCxnSpPr>
        <p:spPr>
          <a:xfrm>
            <a:off x="30828529" y="4779674"/>
            <a:ext cx="0" cy="19207728"/>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22" name="Table 21">
            <a:extLst>
              <a:ext uri="{FF2B5EF4-FFF2-40B4-BE49-F238E27FC236}">
                <a16:creationId xmlns:a16="http://schemas.microsoft.com/office/drawing/2014/main" id="{C5C5B96F-8BE5-4213-9B3B-FAEF402EEC0B}"/>
              </a:ext>
            </a:extLst>
          </p:cNvPr>
          <p:cNvGraphicFramePr>
            <a:graphicFrameLocks noGrp="1"/>
          </p:cNvGraphicFramePr>
          <p:nvPr>
            <p:extLst>
              <p:ext uri="{D42A27DB-BD31-4B8C-83A1-F6EECF244321}">
                <p14:modId xmlns:p14="http://schemas.microsoft.com/office/powerpoint/2010/main" val="1081087488"/>
              </p:ext>
            </p:extLst>
          </p:nvPr>
        </p:nvGraphicFramePr>
        <p:xfrm>
          <a:off x="30935122" y="4393096"/>
          <a:ext cx="12956078" cy="9241536"/>
        </p:xfrm>
        <a:graphic>
          <a:graphicData uri="http://schemas.openxmlformats.org/drawingml/2006/table">
            <a:tbl>
              <a:tblPr firstRow="1" bandRow="1">
                <a:tableStyleId>{5C22544A-7EE6-4342-B048-85BDC9FD1C3A}</a:tableStyleId>
              </a:tblPr>
              <a:tblGrid>
                <a:gridCol w="4339711">
                  <a:extLst>
                    <a:ext uri="{9D8B030D-6E8A-4147-A177-3AD203B41FA5}">
                      <a16:colId xmlns:a16="http://schemas.microsoft.com/office/drawing/2014/main" val="2966585273"/>
                    </a:ext>
                  </a:extLst>
                </a:gridCol>
                <a:gridCol w="4297675">
                  <a:extLst>
                    <a:ext uri="{9D8B030D-6E8A-4147-A177-3AD203B41FA5}">
                      <a16:colId xmlns:a16="http://schemas.microsoft.com/office/drawing/2014/main" val="2060433260"/>
                    </a:ext>
                  </a:extLst>
                </a:gridCol>
                <a:gridCol w="4318692">
                  <a:extLst>
                    <a:ext uri="{9D8B030D-6E8A-4147-A177-3AD203B41FA5}">
                      <a16:colId xmlns:a16="http://schemas.microsoft.com/office/drawing/2014/main" val="1631161406"/>
                    </a:ext>
                  </a:extLst>
                </a:gridCol>
              </a:tblGrid>
              <a:tr h="1426464">
                <a:tc>
                  <a:txBody>
                    <a:bodyPr/>
                    <a:lstStyle/>
                    <a:p>
                      <a:r>
                        <a:rPr lang="en-US" sz="3600" dirty="0"/>
                        <a:t>Area of Improvement</a:t>
                      </a:r>
                    </a:p>
                  </a:txBody>
                  <a:tcPr marL="329184" marR="329184" marT="164592" marB="164592"/>
                </a:tc>
                <a:tc>
                  <a:txBody>
                    <a:bodyPr/>
                    <a:lstStyle/>
                    <a:p>
                      <a:r>
                        <a:rPr lang="en-US" sz="3600" dirty="0"/>
                        <a:t>Pros</a:t>
                      </a:r>
                    </a:p>
                  </a:txBody>
                  <a:tcPr marL="329184" marR="329184" marT="164592" marB="164592"/>
                </a:tc>
                <a:tc>
                  <a:txBody>
                    <a:bodyPr/>
                    <a:lstStyle/>
                    <a:p>
                      <a:r>
                        <a:rPr lang="en-US" sz="3600" dirty="0"/>
                        <a:t>Cons</a:t>
                      </a:r>
                    </a:p>
                  </a:txBody>
                  <a:tcPr marL="329184" marR="329184" marT="164592" marB="164592"/>
                </a:tc>
                <a:extLst>
                  <a:ext uri="{0D108BD9-81ED-4DB2-BD59-A6C34878D82A}">
                    <a16:rowId xmlns:a16="http://schemas.microsoft.com/office/drawing/2014/main" val="3001569727"/>
                  </a:ext>
                </a:extLst>
              </a:tr>
              <a:tr h="2523744">
                <a:tc>
                  <a:txBody>
                    <a:bodyPr/>
                    <a:lstStyle/>
                    <a:p>
                      <a:r>
                        <a:rPr lang="en-US" sz="3600" dirty="0"/>
                        <a:t>Replace gimbal mounts with ball and socket joints</a:t>
                      </a:r>
                    </a:p>
                  </a:txBody>
                  <a:tcPr marL="329184" marR="329184" marT="164592" marB="164592"/>
                </a:tc>
                <a:tc>
                  <a:txBody>
                    <a:bodyPr/>
                    <a:lstStyle/>
                    <a:p>
                      <a:r>
                        <a:rPr lang="en-US" sz="3600" dirty="0"/>
                        <a:t>Decreases risk of binding and jamming within the system</a:t>
                      </a:r>
                    </a:p>
                  </a:txBody>
                  <a:tcPr marL="329184" marR="329184" marT="164592" marB="164592"/>
                </a:tc>
                <a:tc>
                  <a:txBody>
                    <a:bodyPr/>
                    <a:lstStyle/>
                    <a:p>
                      <a:r>
                        <a:rPr lang="en-US" sz="3600" dirty="0"/>
                        <a:t>Marginally increases cost</a:t>
                      </a:r>
                    </a:p>
                  </a:txBody>
                  <a:tcPr marL="329184" marR="329184" marT="164592" marB="164592"/>
                </a:tc>
                <a:extLst>
                  <a:ext uri="{0D108BD9-81ED-4DB2-BD59-A6C34878D82A}">
                    <a16:rowId xmlns:a16="http://schemas.microsoft.com/office/drawing/2014/main" val="294161243"/>
                  </a:ext>
                </a:extLst>
              </a:tr>
              <a:tr h="2523744">
                <a:tc>
                  <a:txBody>
                    <a:bodyPr/>
                    <a:lstStyle/>
                    <a:p>
                      <a:r>
                        <a:rPr lang="en-US" sz="3600" dirty="0"/>
                        <a:t>Motorize and create a controller feedback system</a:t>
                      </a:r>
                    </a:p>
                  </a:txBody>
                  <a:tcPr marL="329184" marR="329184" marT="164592" marB="164592"/>
                </a:tc>
                <a:tc>
                  <a:txBody>
                    <a:bodyPr/>
                    <a:lstStyle/>
                    <a:p>
                      <a:r>
                        <a:rPr lang="en-US" sz="3600" dirty="0"/>
                        <a:t>Less human input,</a:t>
                      </a:r>
                    </a:p>
                    <a:p>
                      <a:r>
                        <a:rPr lang="en-US" sz="3600" dirty="0"/>
                        <a:t>will have logic to know when magazine is full</a:t>
                      </a:r>
                    </a:p>
                  </a:txBody>
                  <a:tcPr marL="329184" marR="329184" marT="164592" marB="164592"/>
                </a:tc>
                <a:tc>
                  <a:txBody>
                    <a:bodyPr/>
                    <a:lstStyle/>
                    <a:p>
                      <a:r>
                        <a:rPr lang="en-US" sz="3600" dirty="0"/>
                        <a:t>More complex system, additional costs</a:t>
                      </a:r>
                    </a:p>
                  </a:txBody>
                  <a:tcPr marL="329184" marR="329184" marT="164592" marB="164592"/>
                </a:tc>
                <a:extLst>
                  <a:ext uri="{0D108BD9-81ED-4DB2-BD59-A6C34878D82A}">
                    <a16:rowId xmlns:a16="http://schemas.microsoft.com/office/drawing/2014/main" val="3277399709"/>
                  </a:ext>
                </a:extLst>
              </a:tr>
              <a:tr h="2767584">
                <a:tc>
                  <a:txBody>
                    <a:bodyPr/>
                    <a:lstStyle/>
                    <a:p>
                      <a:r>
                        <a:rPr lang="en-US" sz="4000" dirty="0"/>
                        <a:t>Incorporate hopper feeding system</a:t>
                      </a:r>
                    </a:p>
                  </a:txBody>
                  <a:tcPr marL="329184" marR="329184" marT="164592" marB="164592"/>
                </a:tc>
                <a:tc>
                  <a:txBody>
                    <a:bodyPr/>
                    <a:lstStyle/>
                    <a:p>
                      <a:r>
                        <a:rPr lang="en-US" sz="4000" dirty="0"/>
                        <a:t>Automatic bullet orientation, increases efficiency</a:t>
                      </a:r>
                    </a:p>
                  </a:txBody>
                  <a:tcPr marL="329184" marR="329184" marT="164592" marB="164592"/>
                </a:tc>
                <a:tc>
                  <a:txBody>
                    <a:bodyPr/>
                    <a:lstStyle/>
                    <a:p>
                      <a:r>
                        <a:rPr lang="en-US" sz="4000" dirty="0"/>
                        <a:t>Added cost, more design required</a:t>
                      </a:r>
                    </a:p>
                  </a:txBody>
                  <a:tcPr marL="329184" marR="329184" marT="164592" marB="164592"/>
                </a:tc>
                <a:extLst>
                  <a:ext uri="{0D108BD9-81ED-4DB2-BD59-A6C34878D82A}">
                    <a16:rowId xmlns:a16="http://schemas.microsoft.com/office/drawing/2014/main" val="2147504905"/>
                  </a:ext>
                </a:extLst>
              </a:tr>
            </a:tbl>
          </a:graphicData>
        </a:graphic>
      </p:graphicFrame>
      <p:sp>
        <p:nvSpPr>
          <p:cNvPr id="2" name="TextBox 1">
            <a:extLst>
              <a:ext uri="{FF2B5EF4-FFF2-40B4-BE49-F238E27FC236}">
                <a16:creationId xmlns:a16="http://schemas.microsoft.com/office/drawing/2014/main" id="{DEACB048-DC7F-4796-8D03-FF2A158E35A0}"/>
              </a:ext>
            </a:extLst>
          </p:cNvPr>
          <p:cNvSpPr txBox="1"/>
          <p:nvPr/>
        </p:nvSpPr>
        <p:spPr>
          <a:xfrm>
            <a:off x="30828529" y="13693916"/>
            <a:ext cx="11074039" cy="1532727"/>
          </a:xfrm>
          <a:prstGeom prst="rect">
            <a:avLst/>
          </a:prstGeom>
          <a:noFill/>
        </p:spPr>
        <p:txBody>
          <a:bodyPr wrap="square" rtlCol="0">
            <a:spAutoFit/>
          </a:bodyPr>
          <a:lstStyle/>
          <a:p>
            <a:r>
              <a:rPr lang="en-US" sz="5040" b="1" dirty="0"/>
              <a:t>Implementation:</a:t>
            </a:r>
          </a:p>
          <a:p>
            <a:r>
              <a:rPr lang="en-US" sz="4320" i="1" dirty="0"/>
              <a:t>~during large scale industrial endurance testing</a:t>
            </a:r>
          </a:p>
        </p:txBody>
      </p:sp>
      <p:pic>
        <p:nvPicPr>
          <p:cNvPr id="1026" name="Picture 2" descr="Image result for sig sauer P320 magazine">
            <a:extLst>
              <a:ext uri="{FF2B5EF4-FFF2-40B4-BE49-F238E27FC236}">
                <a16:creationId xmlns:a16="http://schemas.microsoft.com/office/drawing/2014/main" id="{3CDF8462-C7CF-4A06-82BA-FF4F6C632BDB}"/>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8812" r="27560"/>
          <a:stretch/>
        </p:blipFill>
        <p:spPr bwMode="auto">
          <a:xfrm>
            <a:off x="31260052" y="16841198"/>
            <a:ext cx="1409370" cy="248316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clock">
            <a:extLst>
              <a:ext uri="{FF2B5EF4-FFF2-40B4-BE49-F238E27FC236}">
                <a16:creationId xmlns:a16="http://schemas.microsoft.com/office/drawing/2014/main" id="{724F5732-7026-40DB-8100-497E79F90C4D}"/>
              </a:ext>
            </a:extLst>
          </p:cNvPr>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36170437" y="16765528"/>
            <a:ext cx="2704767" cy="257534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money sign">
            <a:extLst>
              <a:ext uri="{FF2B5EF4-FFF2-40B4-BE49-F238E27FC236}">
                <a16:creationId xmlns:a16="http://schemas.microsoft.com/office/drawing/2014/main" id="{20AD28BF-0C6D-47E5-BDF4-AD79B3D148A6}"/>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4202" t="7138" r="10005" b="7897"/>
          <a:stretch/>
        </p:blipFill>
        <p:spPr bwMode="auto">
          <a:xfrm>
            <a:off x="41554252" y="16485180"/>
            <a:ext cx="2038178" cy="2864830"/>
          </a:xfrm>
          <a:prstGeom prst="rect">
            <a:avLst/>
          </a:prstGeom>
          <a:noFill/>
          <a:extLst>
            <a:ext uri="{909E8E84-426E-40DD-AFC4-6F175D3DCCD1}">
              <a14:hiddenFill xmlns:a14="http://schemas.microsoft.com/office/drawing/2010/main">
                <a:solidFill>
                  <a:srgbClr val="FFFFFF"/>
                </a:solidFill>
              </a14:hiddenFill>
            </a:ext>
          </a:extLst>
        </p:spPr>
      </p:pic>
      <p:sp>
        <p:nvSpPr>
          <p:cNvPr id="9" name="Arrow: Right 8">
            <a:extLst>
              <a:ext uri="{FF2B5EF4-FFF2-40B4-BE49-F238E27FC236}">
                <a16:creationId xmlns:a16="http://schemas.microsoft.com/office/drawing/2014/main" id="{28C0BD97-8715-406E-8127-5FFCFD970E06}"/>
              </a:ext>
            </a:extLst>
          </p:cNvPr>
          <p:cNvSpPr/>
          <p:nvPr/>
        </p:nvSpPr>
        <p:spPr>
          <a:xfrm>
            <a:off x="33718738" y="17569500"/>
            <a:ext cx="1931818" cy="740498"/>
          </a:xfrm>
          <a:prstGeom prst="rightArrow">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129" dirty="0"/>
          </a:p>
        </p:txBody>
      </p:sp>
      <p:sp>
        <p:nvSpPr>
          <p:cNvPr id="24" name="Arrow: Right 23">
            <a:extLst>
              <a:ext uri="{FF2B5EF4-FFF2-40B4-BE49-F238E27FC236}">
                <a16:creationId xmlns:a16="http://schemas.microsoft.com/office/drawing/2014/main" id="{FE7F55BD-CE57-46C8-A4D1-B851FC57D55F}"/>
              </a:ext>
            </a:extLst>
          </p:cNvPr>
          <p:cNvSpPr/>
          <p:nvPr/>
        </p:nvSpPr>
        <p:spPr>
          <a:xfrm>
            <a:off x="39481575" y="17547346"/>
            <a:ext cx="1931818" cy="740498"/>
          </a:xfrm>
          <a:prstGeom prst="rightArrow">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129"/>
          </a:p>
        </p:txBody>
      </p:sp>
      <p:sp>
        <p:nvSpPr>
          <p:cNvPr id="15" name="Arrow: Up 14">
            <a:extLst>
              <a:ext uri="{FF2B5EF4-FFF2-40B4-BE49-F238E27FC236}">
                <a16:creationId xmlns:a16="http://schemas.microsoft.com/office/drawing/2014/main" id="{EE3924FC-4CE5-4D24-BAE7-DA413EB0E5B5}"/>
              </a:ext>
            </a:extLst>
          </p:cNvPr>
          <p:cNvSpPr/>
          <p:nvPr/>
        </p:nvSpPr>
        <p:spPr>
          <a:xfrm>
            <a:off x="32414434" y="16402839"/>
            <a:ext cx="625256" cy="2001748"/>
          </a:xfrm>
          <a:prstGeom prst="upArrow">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129"/>
          </a:p>
        </p:txBody>
      </p:sp>
      <p:sp>
        <p:nvSpPr>
          <p:cNvPr id="25" name="Arrow: Up 24">
            <a:extLst>
              <a:ext uri="{FF2B5EF4-FFF2-40B4-BE49-F238E27FC236}">
                <a16:creationId xmlns:a16="http://schemas.microsoft.com/office/drawing/2014/main" id="{C3B15175-B066-4B92-BE51-79A9E9E8B8F1}"/>
              </a:ext>
            </a:extLst>
          </p:cNvPr>
          <p:cNvSpPr/>
          <p:nvPr/>
        </p:nvSpPr>
        <p:spPr>
          <a:xfrm>
            <a:off x="43140145" y="16181320"/>
            <a:ext cx="625256" cy="2001748"/>
          </a:xfrm>
          <a:prstGeom prst="upArrow">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129"/>
          </a:p>
        </p:txBody>
      </p:sp>
      <p:sp>
        <p:nvSpPr>
          <p:cNvPr id="26" name="Arrow: Up 25">
            <a:extLst>
              <a:ext uri="{FF2B5EF4-FFF2-40B4-BE49-F238E27FC236}">
                <a16:creationId xmlns:a16="http://schemas.microsoft.com/office/drawing/2014/main" id="{A5FA9705-4C90-48F9-A119-1A6C99FDEA72}"/>
              </a:ext>
            </a:extLst>
          </p:cNvPr>
          <p:cNvSpPr/>
          <p:nvPr/>
        </p:nvSpPr>
        <p:spPr>
          <a:xfrm rot="10800000">
            <a:off x="38437227" y="16381631"/>
            <a:ext cx="625256" cy="2001748"/>
          </a:xfrm>
          <a:prstGeom prst="upArrow">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129"/>
          </a:p>
        </p:txBody>
      </p:sp>
      <p:sp>
        <p:nvSpPr>
          <p:cNvPr id="17" name="AutoShape 8" descr="Image result for sig sauer logo">
            <a:extLst>
              <a:ext uri="{FF2B5EF4-FFF2-40B4-BE49-F238E27FC236}">
                <a16:creationId xmlns:a16="http://schemas.microsoft.com/office/drawing/2014/main" id="{77430236-8D15-42F3-BD0E-5442312F64D7}"/>
              </a:ext>
            </a:extLst>
          </p:cNvPr>
          <p:cNvSpPr>
            <a:spLocks noChangeAspect="1" noChangeArrowheads="1"/>
          </p:cNvSpPr>
          <p:nvPr/>
        </p:nvSpPr>
        <p:spPr bwMode="auto">
          <a:xfrm>
            <a:off x="18420211" y="8780991"/>
            <a:ext cx="7082080" cy="711101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329184" tIns="164592" rIns="329184" bIns="164592" numCol="1" anchor="t" anchorCtr="0" compatLnSpc="1">
            <a:prstTxWarp prst="textNoShape">
              <a:avLst/>
            </a:prstTxWarp>
          </a:bodyPr>
          <a:lstStyle/>
          <a:p>
            <a:endParaRPr lang="en-US" sz="26129"/>
          </a:p>
        </p:txBody>
      </p:sp>
      <p:pic>
        <p:nvPicPr>
          <p:cNvPr id="1034" name="Picture 10" descr="Image result for sig sauer logo">
            <a:extLst>
              <a:ext uri="{FF2B5EF4-FFF2-40B4-BE49-F238E27FC236}">
                <a16:creationId xmlns:a16="http://schemas.microsoft.com/office/drawing/2014/main" id="{420DC062-AD81-4783-9048-C6C3395431CD}"/>
              </a:ext>
            </a:extLst>
          </p:cNvPr>
          <p:cNvPicPr>
            <a:picLocks noChangeAspect="1" noChangeArrowheads="1"/>
          </p:cNvPicPr>
          <p:nvPr/>
        </p:nvPicPr>
        <p:blipFill>
          <a:blip r:embed="rId9" cstate="hqprint">
            <a:extLst>
              <a:ext uri="{28A0092B-C50C-407E-A947-70E740481C1C}">
                <a14:useLocalDpi xmlns:a14="http://schemas.microsoft.com/office/drawing/2010/main" val="0"/>
              </a:ext>
            </a:extLst>
          </a:blip>
          <a:srcRect/>
          <a:stretch>
            <a:fillRect/>
          </a:stretch>
        </p:blipFill>
        <p:spPr bwMode="auto">
          <a:xfrm>
            <a:off x="10" y="639506"/>
            <a:ext cx="3739273" cy="3739273"/>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unh logo">
            <a:extLst>
              <a:ext uri="{FF2B5EF4-FFF2-40B4-BE49-F238E27FC236}">
                <a16:creationId xmlns:a16="http://schemas.microsoft.com/office/drawing/2014/main" id="{9BC96585-9EBF-4A89-9B62-AE88EA6E067C}"/>
              </a:ext>
            </a:extLst>
          </p:cNvPr>
          <p:cNvPicPr>
            <a:picLocks noChangeAspect="1" noChangeArrowheads="1"/>
          </p:cNvPicPr>
          <p:nvPr/>
        </p:nvPicPr>
        <p:blipFill>
          <a:blip r:embed="rId10" cstate="hqprint">
            <a:extLst>
              <a:ext uri="{28A0092B-C50C-407E-A947-70E740481C1C}">
                <a14:useLocalDpi xmlns:a14="http://schemas.microsoft.com/office/drawing/2010/main" val="0"/>
              </a:ext>
            </a:extLst>
          </a:blip>
          <a:srcRect/>
          <a:stretch>
            <a:fillRect/>
          </a:stretch>
        </p:blipFill>
        <p:spPr bwMode="auto">
          <a:xfrm>
            <a:off x="40164657" y="856820"/>
            <a:ext cx="3354264" cy="3231582"/>
          </a:xfrm>
          <a:prstGeom prst="rect">
            <a:avLst/>
          </a:prstGeom>
          <a:noFill/>
          <a:extLst>
            <a:ext uri="{909E8E84-426E-40DD-AFC4-6F175D3DCCD1}">
              <a14:hiddenFill xmlns:a14="http://schemas.microsoft.com/office/drawing/2010/main">
                <a:solidFill>
                  <a:srgbClr val="FFFFFF"/>
                </a:solidFill>
              </a14:hiddenFill>
            </a:ext>
          </a:extLst>
        </p:spPr>
      </p:pic>
      <p:sp>
        <p:nvSpPr>
          <p:cNvPr id="19" name="Right Arrow 18"/>
          <p:cNvSpPr/>
          <p:nvPr/>
        </p:nvSpPr>
        <p:spPr>
          <a:xfrm>
            <a:off x="5742517" y="16989376"/>
            <a:ext cx="925258" cy="1193692"/>
          </a:xfrm>
          <a:prstGeom prst="righ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129"/>
          </a:p>
        </p:txBody>
      </p:sp>
      <p:sp>
        <p:nvSpPr>
          <p:cNvPr id="31" name="Right Arrow 30"/>
          <p:cNvSpPr/>
          <p:nvPr/>
        </p:nvSpPr>
        <p:spPr>
          <a:xfrm rot="10800000">
            <a:off x="5616550" y="23150451"/>
            <a:ext cx="925258" cy="1193692"/>
          </a:xfrm>
          <a:prstGeom prst="righ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129"/>
          </a:p>
        </p:txBody>
      </p:sp>
      <p:sp>
        <p:nvSpPr>
          <p:cNvPr id="21" name="Down Arrow 20"/>
          <p:cNvSpPr/>
          <p:nvPr/>
        </p:nvSpPr>
        <p:spPr>
          <a:xfrm>
            <a:off x="4784104" y="16762502"/>
            <a:ext cx="262824" cy="1282422"/>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129"/>
          </a:p>
        </p:txBody>
      </p:sp>
      <p:sp>
        <p:nvSpPr>
          <p:cNvPr id="33" name="Down Arrow 32"/>
          <p:cNvSpPr/>
          <p:nvPr/>
        </p:nvSpPr>
        <p:spPr>
          <a:xfrm rot="5400000" flipH="1">
            <a:off x="3486853" y="17039297"/>
            <a:ext cx="173074" cy="2114468"/>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129"/>
          </a:p>
        </p:txBody>
      </p:sp>
      <p:sp>
        <p:nvSpPr>
          <p:cNvPr id="27" name="TextBox 26"/>
          <p:cNvSpPr txBox="1"/>
          <p:nvPr/>
        </p:nvSpPr>
        <p:spPr>
          <a:xfrm>
            <a:off x="30445093" y="19253507"/>
            <a:ext cx="4935203" cy="1311128"/>
          </a:xfrm>
          <a:prstGeom prst="rect">
            <a:avLst/>
          </a:prstGeom>
          <a:noFill/>
        </p:spPr>
        <p:txBody>
          <a:bodyPr wrap="square" rtlCol="0">
            <a:spAutoFit/>
          </a:bodyPr>
          <a:lstStyle/>
          <a:p>
            <a:pPr algn="ctr"/>
            <a:r>
              <a:rPr lang="en-US" sz="3960" i="1" dirty="0"/>
              <a:t>Increased volume of loaded magazines</a:t>
            </a:r>
          </a:p>
        </p:txBody>
      </p:sp>
      <p:sp>
        <p:nvSpPr>
          <p:cNvPr id="28" name="TextBox 27"/>
          <p:cNvSpPr txBox="1"/>
          <p:nvPr/>
        </p:nvSpPr>
        <p:spPr>
          <a:xfrm>
            <a:off x="36125846" y="19194354"/>
            <a:ext cx="3279150" cy="1311128"/>
          </a:xfrm>
          <a:prstGeom prst="rect">
            <a:avLst/>
          </a:prstGeom>
          <a:noFill/>
        </p:spPr>
        <p:txBody>
          <a:bodyPr wrap="square" rtlCol="0">
            <a:spAutoFit/>
          </a:bodyPr>
          <a:lstStyle/>
          <a:p>
            <a:pPr algn="ctr"/>
            <a:r>
              <a:rPr lang="en-US" sz="3960" i="1" dirty="0"/>
              <a:t>Decreased loading time</a:t>
            </a:r>
          </a:p>
        </p:txBody>
      </p:sp>
      <p:sp>
        <p:nvSpPr>
          <p:cNvPr id="29" name="TextBox 28"/>
          <p:cNvSpPr txBox="1"/>
          <p:nvPr/>
        </p:nvSpPr>
        <p:spPr>
          <a:xfrm>
            <a:off x="40869178" y="19257769"/>
            <a:ext cx="3146088" cy="1311128"/>
          </a:xfrm>
          <a:prstGeom prst="rect">
            <a:avLst/>
          </a:prstGeom>
          <a:noFill/>
        </p:spPr>
        <p:txBody>
          <a:bodyPr wrap="square" rtlCol="0">
            <a:spAutoFit/>
          </a:bodyPr>
          <a:lstStyle/>
          <a:p>
            <a:pPr algn="ctr"/>
            <a:r>
              <a:rPr lang="en-US" sz="3960" i="1" dirty="0"/>
              <a:t>Increased cost savings</a:t>
            </a:r>
          </a:p>
        </p:txBody>
      </p:sp>
      <p:sp>
        <p:nvSpPr>
          <p:cNvPr id="30" name="Circular Arrow 29"/>
          <p:cNvSpPr/>
          <p:nvPr/>
        </p:nvSpPr>
        <p:spPr>
          <a:xfrm>
            <a:off x="8987028" y="21463111"/>
            <a:ext cx="2327723" cy="2420010"/>
          </a:xfrm>
          <a:prstGeom prst="circularArrow">
            <a:avLst>
              <a:gd name="adj1" fmla="val 12500"/>
              <a:gd name="adj2" fmla="val 1142319"/>
              <a:gd name="adj3" fmla="val 20457681"/>
              <a:gd name="adj4" fmla="val 1459582"/>
              <a:gd name="adj5" fmla="val 1149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129">
              <a:solidFill>
                <a:schemeClr val="tx1"/>
              </a:solidFill>
            </a:endParaRPr>
          </a:p>
        </p:txBody>
      </p:sp>
      <p:cxnSp>
        <p:nvCxnSpPr>
          <p:cNvPr id="49" name="Curved Connector 48"/>
          <p:cNvCxnSpPr>
            <a:cxnSpLocks/>
          </p:cNvCxnSpPr>
          <p:nvPr/>
        </p:nvCxnSpPr>
        <p:spPr>
          <a:xfrm rot="5400000">
            <a:off x="21918796" y="7763087"/>
            <a:ext cx="4459540" cy="2036442"/>
          </a:xfrm>
          <a:prstGeom prst="curvedConnector3">
            <a:avLst>
              <a:gd name="adj1" fmla="val 50000"/>
            </a:avLst>
          </a:prstGeom>
          <a:ln>
            <a:headEnd type="triangle"/>
            <a:tailEnd type="triangle"/>
          </a:ln>
        </p:spPr>
        <p:style>
          <a:lnRef idx="1">
            <a:schemeClr val="dk1"/>
          </a:lnRef>
          <a:fillRef idx="0">
            <a:schemeClr val="dk1"/>
          </a:fillRef>
          <a:effectRef idx="0">
            <a:schemeClr val="dk1"/>
          </a:effectRef>
          <a:fontRef idx="minor">
            <a:schemeClr val="tx1"/>
          </a:fontRef>
        </p:style>
      </p:cxnSp>
      <p:sp>
        <p:nvSpPr>
          <p:cNvPr id="53" name="Donut 52"/>
          <p:cNvSpPr/>
          <p:nvPr/>
        </p:nvSpPr>
        <p:spPr>
          <a:xfrm rot="18638065">
            <a:off x="26815803" y="4779224"/>
            <a:ext cx="1447950" cy="1663466"/>
          </a:xfrm>
          <a:prstGeom prst="donut">
            <a:avLst>
              <a:gd name="adj" fmla="val 6222"/>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129">
              <a:solidFill>
                <a:schemeClr val="tx1"/>
              </a:solidFill>
            </a:endParaRPr>
          </a:p>
        </p:txBody>
      </p:sp>
      <p:cxnSp>
        <p:nvCxnSpPr>
          <p:cNvPr id="55" name="Straight Arrow Connector 54"/>
          <p:cNvCxnSpPr>
            <a:endCxn id="53" idx="1"/>
          </p:cNvCxnSpPr>
          <p:nvPr/>
        </p:nvCxnSpPr>
        <p:spPr>
          <a:xfrm>
            <a:off x="23170541" y="5581171"/>
            <a:ext cx="3589538" cy="3527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68" name="Donut 67"/>
          <p:cNvSpPr/>
          <p:nvPr/>
        </p:nvSpPr>
        <p:spPr>
          <a:xfrm rot="15048784">
            <a:off x="26303518" y="7531861"/>
            <a:ext cx="1447950" cy="2152616"/>
          </a:xfrm>
          <a:prstGeom prst="donut">
            <a:avLst>
              <a:gd name="adj" fmla="val 6222"/>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129">
              <a:solidFill>
                <a:schemeClr val="tx1"/>
              </a:solidFill>
            </a:endParaRPr>
          </a:p>
        </p:txBody>
      </p:sp>
      <p:cxnSp>
        <p:nvCxnSpPr>
          <p:cNvPr id="73" name="Straight Arrow Connector 72"/>
          <p:cNvCxnSpPr>
            <a:cxnSpLocks/>
            <a:stCxn id="35" idx="3"/>
          </p:cNvCxnSpPr>
          <p:nvPr/>
        </p:nvCxnSpPr>
        <p:spPr>
          <a:xfrm>
            <a:off x="16622036" y="12096876"/>
            <a:ext cx="4590533" cy="66062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6" name="Straight Arrow Connector 75"/>
          <p:cNvCxnSpPr>
            <a:cxnSpLocks/>
            <a:endCxn id="68" idx="2"/>
          </p:cNvCxnSpPr>
          <p:nvPr/>
        </p:nvCxnSpPr>
        <p:spPr>
          <a:xfrm flipH="1" flipV="1">
            <a:off x="27265428" y="9291928"/>
            <a:ext cx="53469" cy="339095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8" name="Straight Arrow Connector 77"/>
          <p:cNvCxnSpPr>
            <a:cxnSpLocks/>
            <a:stCxn id="32" idx="3"/>
          </p:cNvCxnSpPr>
          <p:nvPr/>
        </p:nvCxnSpPr>
        <p:spPr>
          <a:xfrm flipV="1">
            <a:off x="19425998" y="16300378"/>
            <a:ext cx="5068694" cy="23742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81" name="Straight Arrow Connector 80"/>
          <p:cNvCxnSpPr/>
          <p:nvPr/>
        </p:nvCxnSpPr>
        <p:spPr>
          <a:xfrm flipV="1">
            <a:off x="17968681" y="8361005"/>
            <a:ext cx="2306966" cy="3646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87" name="TextBox 86"/>
          <p:cNvSpPr txBox="1"/>
          <p:nvPr/>
        </p:nvSpPr>
        <p:spPr>
          <a:xfrm>
            <a:off x="14484528" y="7620106"/>
            <a:ext cx="4274321" cy="1421928"/>
          </a:xfrm>
          <a:prstGeom prst="rect">
            <a:avLst/>
          </a:prstGeom>
          <a:noFill/>
        </p:spPr>
        <p:txBody>
          <a:bodyPr wrap="square" rtlCol="0">
            <a:spAutoFit/>
          </a:bodyPr>
          <a:lstStyle/>
          <a:p>
            <a:pPr algn="ctr"/>
            <a:r>
              <a:rPr lang="en-US" sz="4320" dirty="0"/>
              <a:t>Empty Pistol Magazine</a:t>
            </a:r>
          </a:p>
        </p:txBody>
      </p:sp>
      <p:sp>
        <p:nvSpPr>
          <p:cNvPr id="8" name="TextBox 7"/>
          <p:cNvSpPr txBox="1"/>
          <p:nvPr/>
        </p:nvSpPr>
        <p:spPr>
          <a:xfrm>
            <a:off x="20710648" y="4875815"/>
            <a:ext cx="3156431" cy="1421928"/>
          </a:xfrm>
          <a:prstGeom prst="rect">
            <a:avLst/>
          </a:prstGeom>
          <a:noFill/>
        </p:spPr>
        <p:txBody>
          <a:bodyPr wrap="square" rtlCol="0">
            <a:spAutoFit/>
          </a:bodyPr>
          <a:lstStyle/>
          <a:p>
            <a:pPr algn="ctr"/>
            <a:r>
              <a:rPr lang="en-US" sz="4320" dirty="0"/>
              <a:t>Magazine</a:t>
            </a:r>
          </a:p>
          <a:p>
            <a:pPr algn="ctr"/>
            <a:r>
              <a:rPr lang="en-US" sz="4320" dirty="0"/>
              <a:t> Lock</a:t>
            </a:r>
          </a:p>
        </p:txBody>
      </p:sp>
      <p:sp>
        <p:nvSpPr>
          <p:cNvPr id="11" name="TextBox 10"/>
          <p:cNvSpPr txBox="1"/>
          <p:nvPr/>
        </p:nvSpPr>
        <p:spPr>
          <a:xfrm>
            <a:off x="26180805" y="12609815"/>
            <a:ext cx="2827298" cy="757130"/>
          </a:xfrm>
          <a:prstGeom prst="rect">
            <a:avLst/>
          </a:prstGeom>
          <a:noFill/>
        </p:spPr>
        <p:txBody>
          <a:bodyPr wrap="square" rtlCol="0">
            <a:spAutoFit/>
          </a:bodyPr>
          <a:lstStyle/>
          <a:p>
            <a:r>
              <a:rPr lang="en-US" sz="4320" dirty="0"/>
              <a:t>Feed Bay</a:t>
            </a:r>
          </a:p>
        </p:txBody>
      </p:sp>
      <p:sp>
        <p:nvSpPr>
          <p:cNvPr id="32" name="TextBox 31"/>
          <p:cNvSpPr txBox="1"/>
          <p:nvPr/>
        </p:nvSpPr>
        <p:spPr>
          <a:xfrm>
            <a:off x="15244622" y="15826834"/>
            <a:ext cx="4181376" cy="1421928"/>
          </a:xfrm>
          <a:prstGeom prst="rect">
            <a:avLst/>
          </a:prstGeom>
          <a:noFill/>
        </p:spPr>
        <p:txBody>
          <a:bodyPr wrap="square" rtlCol="0">
            <a:spAutoFit/>
          </a:bodyPr>
          <a:lstStyle/>
          <a:p>
            <a:pPr algn="ctr"/>
            <a:r>
              <a:rPr lang="en-US" sz="4320" dirty="0"/>
              <a:t>Detachable Locking System</a:t>
            </a:r>
          </a:p>
        </p:txBody>
      </p:sp>
      <p:sp>
        <p:nvSpPr>
          <p:cNvPr id="35" name="TextBox 34"/>
          <p:cNvSpPr txBox="1"/>
          <p:nvPr/>
        </p:nvSpPr>
        <p:spPr>
          <a:xfrm>
            <a:off x="14569991" y="11385912"/>
            <a:ext cx="2052045" cy="1421928"/>
          </a:xfrm>
          <a:prstGeom prst="rect">
            <a:avLst/>
          </a:prstGeom>
          <a:noFill/>
        </p:spPr>
        <p:txBody>
          <a:bodyPr wrap="square" rtlCol="0">
            <a:spAutoFit/>
          </a:bodyPr>
          <a:lstStyle/>
          <a:p>
            <a:pPr algn="ctr"/>
            <a:r>
              <a:rPr lang="en-US" sz="4320" dirty="0"/>
              <a:t>Crank Arm</a:t>
            </a:r>
          </a:p>
        </p:txBody>
      </p:sp>
      <p:sp>
        <p:nvSpPr>
          <p:cNvPr id="34" name="Rectangle 33"/>
          <p:cNvSpPr/>
          <p:nvPr/>
        </p:nvSpPr>
        <p:spPr>
          <a:xfrm>
            <a:off x="14388097" y="18855553"/>
            <a:ext cx="15092234" cy="3970318"/>
          </a:xfrm>
          <a:prstGeom prst="rect">
            <a:avLst/>
          </a:prstGeom>
        </p:spPr>
        <p:txBody>
          <a:bodyPr wrap="square">
            <a:spAutoFit/>
          </a:bodyPr>
          <a:lstStyle/>
          <a:p>
            <a:r>
              <a:rPr lang="en-US" sz="5040" b="1" dirty="0"/>
              <a:t>Testing Plan:</a:t>
            </a:r>
          </a:p>
          <a:p>
            <a:pPr marL="1028718" indent="-1028718">
              <a:buFontTx/>
              <a:buChar char="-"/>
            </a:pPr>
            <a:r>
              <a:rPr lang="en-US" sz="5040" dirty="0"/>
              <a:t>Load round(s) into speed loader</a:t>
            </a:r>
          </a:p>
          <a:p>
            <a:pPr marL="1028718" indent="-1028718">
              <a:buFontTx/>
              <a:buChar char="-"/>
            </a:pPr>
            <a:r>
              <a:rPr lang="en-US" sz="5040" dirty="0"/>
              <a:t>Test for failure</a:t>
            </a:r>
          </a:p>
          <a:p>
            <a:pPr marL="1028718" indent="-1028718">
              <a:buFontTx/>
              <a:buChar char="-"/>
            </a:pPr>
            <a:r>
              <a:rPr lang="en-US" sz="5040" dirty="0"/>
              <a:t>Provide data relating the rate of failure to the rate of successful loaded rounds**</a:t>
            </a:r>
          </a:p>
        </p:txBody>
      </p:sp>
      <p:sp>
        <p:nvSpPr>
          <p:cNvPr id="36" name="TextBox 35"/>
          <p:cNvSpPr txBox="1"/>
          <p:nvPr/>
        </p:nvSpPr>
        <p:spPr>
          <a:xfrm>
            <a:off x="211226" y="13990893"/>
            <a:ext cx="5621607" cy="867930"/>
          </a:xfrm>
          <a:prstGeom prst="rect">
            <a:avLst/>
          </a:prstGeom>
          <a:noFill/>
        </p:spPr>
        <p:txBody>
          <a:bodyPr wrap="square" rtlCol="0">
            <a:spAutoFit/>
          </a:bodyPr>
          <a:lstStyle/>
          <a:p>
            <a:r>
              <a:rPr lang="en-US" sz="5040" b="1" dirty="0"/>
              <a:t>Loading Dynamics:</a:t>
            </a:r>
          </a:p>
        </p:txBody>
      </p:sp>
      <p:sp>
        <p:nvSpPr>
          <p:cNvPr id="38" name="TextBox 37"/>
          <p:cNvSpPr txBox="1"/>
          <p:nvPr/>
        </p:nvSpPr>
        <p:spPr>
          <a:xfrm>
            <a:off x="30914743" y="21182577"/>
            <a:ext cx="12290495" cy="3305520"/>
          </a:xfrm>
          <a:prstGeom prst="rect">
            <a:avLst/>
          </a:prstGeom>
          <a:noFill/>
        </p:spPr>
        <p:txBody>
          <a:bodyPr wrap="square" rtlCol="0">
            <a:spAutoFit/>
          </a:bodyPr>
          <a:lstStyle/>
          <a:p>
            <a:r>
              <a:rPr lang="en-US" sz="5040" b="1" dirty="0"/>
              <a:t>Acknowledgements:</a:t>
            </a:r>
          </a:p>
          <a:p>
            <a:r>
              <a:rPr lang="en-US" sz="3960" dirty="0"/>
              <a:t>Funding: Sig Sauer Inc., University of New Hampshire</a:t>
            </a:r>
          </a:p>
          <a:p>
            <a:r>
              <a:rPr lang="en-US" sz="3960" dirty="0"/>
              <a:t>Company Advising: Scott Shinkle, Adrian Thomele, Dan Hochberg</a:t>
            </a:r>
          </a:p>
          <a:p>
            <a:r>
              <a:rPr lang="en-US" sz="3960" dirty="0"/>
              <a:t>University Advising: Ivaylo Nedyalkov, Scott Campbell</a:t>
            </a:r>
          </a:p>
        </p:txBody>
      </p:sp>
      <p:cxnSp>
        <p:nvCxnSpPr>
          <p:cNvPr id="41" name="Straight Arrow Connector 40"/>
          <p:cNvCxnSpPr>
            <a:cxnSpLocks/>
            <a:stCxn id="32" idx="0"/>
          </p:cNvCxnSpPr>
          <p:nvPr/>
        </p:nvCxnSpPr>
        <p:spPr>
          <a:xfrm flipV="1">
            <a:off x="17335310" y="14111960"/>
            <a:ext cx="2236187" cy="171487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3" name="TextBox 22"/>
          <p:cNvSpPr txBox="1"/>
          <p:nvPr/>
        </p:nvSpPr>
        <p:spPr>
          <a:xfrm>
            <a:off x="14573585" y="23150859"/>
            <a:ext cx="15647730" cy="5442900"/>
          </a:xfrm>
          <a:prstGeom prst="rect">
            <a:avLst/>
          </a:prstGeom>
          <a:noFill/>
        </p:spPr>
        <p:txBody>
          <a:bodyPr wrap="square" rtlCol="0">
            <a:spAutoFit/>
          </a:bodyPr>
          <a:lstStyle/>
          <a:p>
            <a:r>
              <a:rPr lang="en-US" sz="4320" i="1" dirty="0"/>
              <a:t>**It is expected that the two main causes of failure will be through jamming and binding of the system.</a:t>
            </a:r>
          </a:p>
          <a:p>
            <a:endParaRPr lang="en-US" sz="26129" dirty="0"/>
          </a:p>
        </p:txBody>
      </p:sp>
      <p:pic>
        <p:nvPicPr>
          <p:cNvPr id="56" name="Picture 55">
            <a:extLst>
              <a:ext uri="{FF2B5EF4-FFF2-40B4-BE49-F238E27FC236}">
                <a16:creationId xmlns:a16="http://schemas.microsoft.com/office/drawing/2014/main" id="{D1055B28-2701-4CED-9CF0-7C56B4C01995}"/>
              </a:ext>
            </a:extLst>
          </p:cNvPr>
          <p:cNvPicPr>
            <a:picLocks noChangeAspect="1"/>
          </p:cNvPicPr>
          <p:nvPr/>
        </p:nvPicPr>
        <p:blipFill rotWithShape="1">
          <a:blip r:embed="rId11">
            <a:extLst>
              <a:ext uri="{28A0092B-C50C-407E-A947-70E740481C1C}">
                <a14:useLocalDpi xmlns:a14="http://schemas.microsoft.com/office/drawing/2010/main" val="0"/>
              </a:ext>
            </a:extLst>
          </a:blip>
          <a:srcRect l="41500" t="27477" r="39000" b="27477"/>
          <a:stretch/>
        </p:blipFill>
        <p:spPr>
          <a:xfrm>
            <a:off x="656072" y="21246601"/>
            <a:ext cx="4735535" cy="5273040"/>
          </a:xfrm>
          <a:prstGeom prst="rect">
            <a:avLst/>
          </a:prstGeom>
          <a:effectLst>
            <a:glow rad="228600">
              <a:schemeClr val="accent5">
                <a:satMod val="175000"/>
                <a:alpha val="40000"/>
              </a:schemeClr>
            </a:glow>
          </a:effectLst>
        </p:spPr>
      </p:pic>
    </p:spTree>
    <p:extLst>
      <p:ext uri="{BB962C8B-B14F-4D97-AF65-F5344CB8AC3E}">
        <p14:creationId xmlns:p14="http://schemas.microsoft.com/office/powerpoint/2010/main" val="206781286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1973</TotalTime>
  <Words>334</Words>
  <Application>Microsoft Office PowerPoint</Application>
  <PresentationFormat>Custom</PresentationFormat>
  <Paragraphs>41</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 K</dc:creator>
  <cp:lastModifiedBy>Kittler, Alexander T</cp:lastModifiedBy>
  <cp:revision>38</cp:revision>
  <dcterms:created xsi:type="dcterms:W3CDTF">2019-04-14T22:00:39Z</dcterms:created>
  <dcterms:modified xsi:type="dcterms:W3CDTF">2019-04-22T16:35:25Z</dcterms:modified>
</cp:coreProperties>
</file>