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FFFF66"/>
    <a:srgbClr val="EAF2C4"/>
    <a:srgbClr val="E5D2D1"/>
    <a:srgbClr val="C6F0E5"/>
    <a:srgbClr val="DDE5D1"/>
    <a:srgbClr val="D5D1E5"/>
    <a:srgbClr val="C7EFD8"/>
    <a:srgbClr val="C6F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25" d="100"/>
          <a:sy n="25" d="100"/>
        </p:scale>
        <p:origin x="12" y="-2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ssidy%20Yates\AppData\Local\Microsoft\Windows\INetCache\Content.Outlook\GUD23O9V\Results%20figur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44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Possible Points vs. Points Earned </a:t>
            </a:r>
          </a:p>
        </c:rich>
      </c:tx>
      <c:layout>
        <c:manualLayout>
          <c:xMode val="edge"/>
          <c:yMode val="edge"/>
          <c:x val="0.17499998485766333"/>
          <c:y val="1.430057143732228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Possible Points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Governance</c:v>
                </c:pt>
                <c:pt idx="1">
                  <c:v>Workers</c:v>
                </c:pt>
                <c:pt idx="2">
                  <c:v>Community</c:v>
                </c:pt>
                <c:pt idx="3">
                  <c:v>Environment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17.399999999999999</c:v>
                </c:pt>
                <c:pt idx="1">
                  <c:v>33.4</c:v>
                </c:pt>
                <c:pt idx="2">
                  <c:v>23.7</c:v>
                </c:pt>
                <c:pt idx="3">
                  <c:v>45.3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72-45FB-A467-8436CF43388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Points Earned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Governance</c:v>
                </c:pt>
                <c:pt idx="1">
                  <c:v>Workers</c:v>
                </c:pt>
                <c:pt idx="2">
                  <c:v>Community</c:v>
                </c:pt>
                <c:pt idx="3">
                  <c:v>Environment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2.7</c:v>
                </c:pt>
                <c:pt idx="1">
                  <c:v>16.600000000000001</c:v>
                </c:pt>
                <c:pt idx="2">
                  <c:v>12.4</c:v>
                </c:pt>
                <c:pt idx="3">
                  <c:v>17.399999999999999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72-45FB-A467-8436CF43388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03232064"/>
        <c:axId val="403229440"/>
      </c:barChart>
      <c:catAx>
        <c:axId val="403232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Sans Serif" panose="020B0604020202020204" pitchFamily="34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403229440"/>
        <c:crosses val="autoZero"/>
        <c:auto val="1"/>
        <c:lblAlgn val="ctr"/>
        <c:lblOffset val="100"/>
        <c:noMultiLvlLbl val="0"/>
      </c:catAx>
      <c:valAx>
        <c:axId val="403229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Sans Serif" panose="020B0604020202020204" pitchFamily="34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403232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Sans Serif" panose="020B0604020202020204" pitchFamily="34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Sans Serif" panose="020B0604020202020204" pitchFamily="34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24107707786526683"/>
          <c:y val="0.92926217556138813"/>
          <c:w val="0.51784575678040246"/>
          <c:h val="7.073782443861184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Sans Serif" panose="020B0604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98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3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628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33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63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87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287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593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620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60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19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C664E-D1FE-4C85-9064-653C0922D9F0}" type="datetimeFigureOut">
              <a:rPr lang="en-US" smtClean="0"/>
              <a:t>23-Apr-19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6DCD2-2CBC-4874-BC4A-BB4812868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573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308B860-6692-47E7-BB0F-EEF49E601938}"/>
              </a:ext>
            </a:extLst>
          </p:cNvPr>
          <p:cNvSpPr/>
          <p:nvPr/>
        </p:nvSpPr>
        <p:spPr>
          <a:xfrm>
            <a:off x="14686285" y="13145915"/>
            <a:ext cx="14956234" cy="888076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9C145DB-27EC-441F-AD30-3F42D0AA2F81}"/>
              </a:ext>
            </a:extLst>
          </p:cNvPr>
          <p:cNvSpPr/>
          <p:nvPr/>
        </p:nvSpPr>
        <p:spPr>
          <a:xfrm>
            <a:off x="14686281" y="22683826"/>
            <a:ext cx="14956238" cy="974876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A431385-4D6D-4407-8211-7BC83A93C547}"/>
              </a:ext>
            </a:extLst>
          </p:cNvPr>
          <p:cNvSpPr/>
          <p:nvPr/>
        </p:nvSpPr>
        <p:spPr>
          <a:xfrm>
            <a:off x="8071784" y="26914369"/>
            <a:ext cx="6036355" cy="55182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21FF47-C24D-469F-9133-A730262F77C1}"/>
              </a:ext>
            </a:extLst>
          </p:cNvPr>
          <p:cNvSpPr/>
          <p:nvPr/>
        </p:nvSpPr>
        <p:spPr>
          <a:xfrm>
            <a:off x="0" y="-537882"/>
            <a:ext cx="43891200" cy="3657600"/>
          </a:xfrm>
          <a:prstGeom prst="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chemeClr val="bg1"/>
                </a:solidFill>
                <a:latin typeface="MS Reference Sans Serif" panose="020B0604030504040204" pitchFamily="34" charset="0"/>
                <a:cs typeface="Times New Roman" panose="02020603050405020304" pitchFamily="18" charset="0"/>
              </a:rPr>
              <a:t>Business for Good: B Corporations and Sustainable Business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MS Reference Sans Serif" panose="020B0604030504040204" pitchFamily="34" charset="0"/>
                <a:cs typeface="Times New Roman" panose="02020603050405020304" pitchFamily="18" charset="0"/>
              </a:rPr>
              <a:t>Caitlin Burnett, Cassidy Yates &amp; Jake </a:t>
            </a:r>
            <a:r>
              <a:rPr lang="en-US" sz="4000" dirty="0" err="1">
                <a:solidFill>
                  <a:schemeClr val="bg1"/>
                </a:solidFill>
                <a:latin typeface="MS Reference Sans Serif" panose="020B0604030504040204" pitchFamily="34" charset="0"/>
                <a:cs typeface="Times New Roman" panose="02020603050405020304" pitchFamily="18" charset="0"/>
              </a:rPr>
              <a:t>Beanland</a:t>
            </a:r>
            <a:endParaRPr lang="en-US" sz="4000" dirty="0">
              <a:solidFill>
                <a:schemeClr val="bg1"/>
              </a:solidFill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MS Reference Sans Serif" panose="020B0604030504040204" pitchFamily="34" charset="0"/>
                <a:cs typeface="Times New Roman" panose="02020603050405020304" pitchFamily="18" charset="0"/>
              </a:rPr>
              <a:t>Faculty Advisors: Vanessa Levesque &amp; Fiona Wilson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MS Reference Sans Serif" panose="020B0604030504040204" pitchFamily="34" charset="0"/>
                <a:cs typeface="Times New Roman" panose="02020603050405020304" pitchFamily="18" charset="0"/>
              </a:rPr>
              <a:t>Sustainability Dual Major Capstone Project</a:t>
            </a:r>
            <a:endParaRPr lang="en-US" sz="4000" dirty="0">
              <a:latin typeface="MS Reference Sans Serif" panose="020B0604030504040204" pitchFamily="34" charset="0"/>
            </a:endParaRPr>
          </a:p>
        </p:txBody>
      </p:sp>
      <p:pic>
        <p:nvPicPr>
          <p:cNvPr id="6" name="Picture 5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77C30AA9-FB5F-4233-A305-6DB36EE67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18" y="433668"/>
            <a:ext cx="9420225" cy="1714500"/>
          </a:xfrm>
          <a:prstGeom prst="rect">
            <a:avLst/>
          </a:prstGeom>
        </p:spPr>
      </p:pic>
      <p:pic>
        <p:nvPicPr>
          <p:cNvPr id="7" name="Picture 6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720835CB-FBC8-42A3-B989-8D1B27A27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0203" y="-67964"/>
            <a:ext cx="6314479" cy="27177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CB454D-03E8-4980-856F-CB77027F6B7B}"/>
              </a:ext>
            </a:extLst>
          </p:cNvPr>
          <p:cNvSpPr txBox="1"/>
          <p:nvPr/>
        </p:nvSpPr>
        <p:spPr>
          <a:xfrm>
            <a:off x="376518" y="5378824"/>
            <a:ext cx="13731620" cy="13295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The world we live in today faces a multitude of sustainability challenges, including issues of environmental resource depletion and social inequality. While business may be the root of many sustainability challenges, it can also act as a force for good, helping to address and solve these issues. </a:t>
            </a:r>
          </a:p>
          <a:p>
            <a:pPr lvl="1"/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This is the mission of B Lab, a non-profit organization that awards the B Corporation certification, acknowledging businesses excelling in social, environmental, and economic sustainability. To become certified, a business must score a minimum of 80 points on the assessment. </a:t>
            </a:r>
          </a:p>
          <a:p>
            <a:pPr lvl="1"/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A recent clinic at University of New Hampshire brought together students and clients to help  businesses move toward B Corp certification. Our research focused on a small food production company in New England</a:t>
            </a:r>
            <a:r>
              <a:rPr lang="en-US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.</a:t>
            </a:r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C70FED-2EED-46F4-8227-957021E2DEE2}"/>
              </a:ext>
            </a:extLst>
          </p:cNvPr>
          <p:cNvSpPr txBox="1"/>
          <p:nvPr/>
        </p:nvSpPr>
        <p:spPr>
          <a:xfrm>
            <a:off x="515407" y="19772161"/>
            <a:ext cx="13299203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endParaRPr lang="en-US" sz="32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What sustainable practices are already taking place within the Company and how can they be measured?</a:t>
            </a: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In what areas can improvements be made?</a:t>
            </a: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Are there limitations of the assessment, especially as used by a very small company?</a:t>
            </a:r>
          </a:p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60307C6-6C61-4A12-8219-53649F13EF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8"/>
          <a:stretch/>
        </p:blipFill>
        <p:spPr>
          <a:xfrm>
            <a:off x="14686285" y="5583587"/>
            <a:ext cx="14823372" cy="7057581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6625C44B-47D4-41F8-8BBF-469348FEA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5030247"/>
              </p:ext>
            </p:extLst>
          </p:nvPr>
        </p:nvGraphicFramePr>
        <p:xfrm>
          <a:off x="16319469" y="13145915"/>
          <a:ext cx="11557001" cy="8880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ADBA2E90-A3C5-443F-9112-976E160CEC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25321" y="22987872"/>
            <a:ext cx="13106939" cy="1035471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14FF431-F4E0-49D9-A3E6-478954BFEB91}"/>
              </a:ext>
            </a:extLst>
          </p:cNvPr>
          <p:cNvSpPr/>
          <p:nvPr/>
        </p:nvSpPr>
        <p:spPr>
          <a:xfrm>
            <a:off x="597190" y="25983453"/>
            <a:ext cx="7323619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28700" lvl="1" indent="-5715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Weekly client conversations</a:t>
            </a:r>
          </a:p>
          <a:p>
            <a:pPr marL="1028700" lvl="1" indent="-5715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B Impact Assessment responses organized by category and appropriate company contact </a:t>
            </a:r>
          </a:p>
          <a:p>
            <a:pPr marL="1028700" lvl="1" indent="-571500" fontAlgn="base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Cost and efficiency analysis to develop recommendations for improvement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fontAlgn="base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6F655D3-75D0-409C-AA58-8BF613505AC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0"/>
          <a:stretch/>
        </p:blipFill>
        <p:spPr>
          <a:xfrm>
            <a:off x="8236792" y="27208523"/>
            <a:ext cx="5706337" cy="492991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8D29BB2-685B-430B-82D0-5607EE556D70}"/>
              </a:ext>
            </a:extLst>
          </p:cNvPr>
          <p:cNvSpPr/>
          <p:nvPr/>
        </p:nvSpPr>
        <p:spPr>
          <a:xfrm>
            <a:off x="29642523" y="5286911"/>
            <a:ext cx="13354449" cy="11787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Conversations with client revealed a perceived company culture of sustainability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Scores on the assessment did not reflect these beliefs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Lack of formalized policies</a:t>
            </a:r>
          </a:p>
          <a:p>
            <a:pPr lvl="2"/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Small businesses have fewer employees and smaller management teams</a:t>
            </a:r>
          </a:p>
          <a:p>
            <a:pPr lvl="1"/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Closely-knit relationships may lead to belief that values are shared and understood through company culture, not necessitating formalized documents. </a:t>
            </a:r>
          </a:p>
          <a:p>
            <a:pPr lvl="1"/>
            <a:endParaRPr lang="en-US" sz="40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Small businesses may lack depth and personnel to implement formal policies impacting legal structure. </a:t>
            </a:r>
            <a:endParaRPr lang="en-US" sz="2800" dirty="0">
              <a:latin typeface="MS Reference Sans Serif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0BF0D5-35A5-4BDD-8985-91422A27A354}"/>
              </a:ext>
            </a:extLst>
          </p:cNvPr>
          <p:cNvSpPr/>
          <p:nvPr/>
        </p:nvSpPr>
        <p:spPr>
          <a:xfrm>
            <a:off x="29642523" y="19346063"/>
            <a:ext cx="1334323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1" indent="-742950">
              <a:buAutoNum type="arabicParenR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Compiling the recommendations we developed through our analysis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organized by level of difficulty to implement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company can utilize to make internal changes and gain points on the assessment</a:t>
            </a:r>
          </a:p>
          <a:p>
            <a:pPr lvl="1"/>
            <a:b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</a:b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2) Creating visual aid for company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how to navigate and utilize the B Impact Assessment website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MS Reference Sans Serif" panose="020B0604030504040204" pitchFamily="34" charset="0"/>
                <a:cs typeface="Times New Roman" panose="02020603050405020304" pitchFamily="18" charset="0"/>
              </a:rPr>
              <a:t>use of Improvement Report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FF63DFE-72FF-4F6E-9396-24E2B5314282}"/>
              </a:ext>
            </a:extLst>
          </p:cNvPr>
          <p:cNvSpPr/>
          <p:nvPr/>
        </p:nvSpPr>
        <p:spPr>
          <a:xfrm>
            <a:off x="894225" y="3781844"/>
            <a:ext cx="13213913" cy="1246797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Introduction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752E8E7-276A-4247-A7E8-7C1E457F516F}"/>
              </a:ext>
            </a:extLst>
          </p:cNvPr>
          <p:cNvSpPr/>
          <p:nvPr/>
        </p:nvSpPr>
        <p:spPr>
          <a:xfrm>
            <a:off x="905440" y="18548338"/>
            <a:ext cx="13202698" cy="1223823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Research Objectives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0677E15-926D-4CB7-B581-3E8C2C4AFC5F}"/>
              </a:ext>
            </a:extLst>
          </p:cNvPr>
          <p:cNvSpPr/>
          <p:nvPr/>
        </p:nvSpPr>
        <p:spPr>
          <a:xfrm>
            <a:off x="30032550" y="3715085"/>
            <a:ext cx="12909171" cy="1250859"/>
          </a:xfrm>
          <a:prstGeom prst="roundRect">
            <a:avLst/>
          </a:prstGeom>
          <a:solidFill>
            <a:srgbClr val="243E89"/>
          </a:solidFill>
          <a:ln>
            <a:solidFill>
              <a:srgbClr val="243E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Discussion</a:t>
            </a:r>
          </a:p>
          <a:p>
            <a:pPr algn="ctr"/>
            <a:endParaRPr lang="en-US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42A5C2FE-A739-4D7B-82B0-74810E02760B}"/>
              </a:ext>
            </a:extLst>
          </p:cNvPr>
          <p:cNvSpPr/>
          <p:nvPr/>
        </p:nvSpPr>
        <p:spPr>
          <a:xfrm>
            <a:off x="30087801" y="17716686"/>
            <a:ext cx="12909171" cy="1250859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Next Steps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A5DD94-396E-40F3-A1EB-8FEE932FD7B3}"/>
              </a:ext>
            </a:extLst>
          </p:cNvPr>
          <p:cNvSpPr/>
          <p:nvPr/>
        </p:nvSpPr>
        <p:spPr>
          <a:xfrm>
            <a:off x="894220" y="24327255"/>
            <a:ext cx="13202698" cy="1050691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Methods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8A0398D-E25F-4909-A6F1-98B0450F88C0}"/>
              </a:ext>
            </a:extLst>
          </p:cNvPr>
          <p:cNvSpPr/>
          <p:nvPr/>
        </p:nvSpPr>
        <p:spPr>
          <a:xfrm>
            <a:off x="30032549" y="26914370"/>
            <a:ext cx="12909171" cy="1250859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References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A8C5979-ACB5-45CB-A47D-7630639372CD}"/>
              </a:ext>
            </a:extLst>
          </p:cNvPr>
          <p:cNvSpPr/>
          <p:nvPr/>
        </p:nvSpPr>
        <p:spPr>
          <a:xfrm>
            <a:off x="14686285" y="3777782"/>
            <a:ext cx="14823372" cy="1250859"/>
          </a:xfrm>
          <a:prstGeom prst="roundRect">
            <a:avLst/>
          </a:prstGeom>
          <a:solidFill>
            <a:srgbClr val="243E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Results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556E432-CF97-4520-83D6-BEE26F905C1D}"/>
              </a:ext>
            </a:extLst>
          </p:cNvPr>
          <p:cNvSpPr/>
          <p:nvPr/>
        </p:nvSpPr>
        <p:spPr>
          <a:xfrm>
            <a:off x="29881574" y="28031389"/>
            <a:ext cx="1306014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28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lvl="1"/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B Impact Assessment. (n.d.). Retrieved April 17, 2019, from 	https://app.bimpactassessment.net/company/156856/dashboard</a:t>
            </a:r>
          </a:p>
          <a:p>
            <a:pPr lvl="1"/>
            <a:b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Ang, James S. 1991. “Small Business Uniqueness and the Theory of Financial Management” In 	</a:t>
            </a:r>
            <a:r>
              <a:rPr lang="en-US" sz="2800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Journal of Small Business Finance</a:t>
            </a:r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, ISSN 1057-2287, JAI Press, Greenwich, CT, Vol. 1, </a:t>
            </a:r>
            <a:r>
              <a:rPr lang="en-US" sz="280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Iss</a:t>
            </a:r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1, Pp. 	1-4.</a:t>
            </a:r>
          </a:p>
          <a:p>
            <a:pPr lvl="1"/>
            <a:b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en-US" sz="280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Honeyman</a:t>
            </a:r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, Ryan. 2014. </a:t>
            </a:r>
            <a:r>
              <a:rPr lang="en-US" sz="2800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The B Corp Handbook</a:t>
            </a:r>
            <a:r>
              <a:rPr lang="en-US" sz="28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San Francisco: Berrett-Koehler Publishers, Inc..</a:t>
            </a:r>
            <a:endParaRPr lang="en-US" sz="2800" dirty="0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2C0BFB68-7816-4C55-9118-DD4FCFB444F6}"/>
              </a:ext>
            </a:extLst>
          </p:cNvPr>
          <p:cNvSpPr/>
          <p:nvPr/>
        </p:nvSpPr>
        <p:spPr>
          <a:xfrm>
            <a:off x="11887200" y="30106170"/>
            <a:ext cx="806823" cy="75303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DDFCEA7-53E8-4E59-BB01-00E733A0152A}"/>
              </a:ext>
            </a:extLst>
          </p:cNvPr>
          <p:cNvSpPr/>
          <p:nvPr/>
        </p:nvSpPr>
        <p:spPr>
          <a:xfrm>
            <a:off x="14838218" y="7232073"/>
            <a:ext cx="1357746" cy="249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18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2909</TotalTime>
  <Words>355</Words>
  <Application>Microsoft Office PowerPoint</Application>
  <PresentationFormat>Custom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Microsoft Sans Serif</vt:lpstr>
      <vt:lpstr>MS Reference Sans Serif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Burnett</dc:creator>
  <cp:lastModifiedBy>Cassidy Yates</cp:lastModifiedBy>
  <cp:revision>22</cp:revision>
  <dcterms:created xsi:type="dcterms:W3CDTF">2019-04-18T19:58:32Z</dcterms:created>
  <dcterms:modified xsi:type="dcterms:W3CDTF">2019-04-24T00:37:28Z</dcterms:modified>
</cp:coreProperties>
</file>