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BAE4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0" autoAdjust="0"/>
    <p:restoredTop sz="94796" autoAdjust="0"/>
  </p:normalViewPr>
  <p:slideViewPr>
    <p:cSldViewPr snapToGrid="0">
      <p:cViewPr>
        <p:scale>
          <a:sx n="26" d="100"/>
          <a:sy n="26" d="100"/>
        </p:scale>
        <p:origin x="-400" y="-4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2AA270-50C1-420B-B7F0-42BFB0AC7F81}" type="datetimeFigureOut">
              <a:rPr lang="en-US" smtClean="0"/>
              <a:t>4/21/2019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C521F4-DCB5-4E64-957B-D33C93163036}" type="slidenum">
              <a:rPr lang="en-US" smtClean="0"/>
              <a:t>‹#›</a:t>
            </a:fld>
            <a:endParaRPr lang="en-US"/>
          </a:p>
        </p:txBody>
      </p:sp>
    </p:spTree>
    <p:extLst>
      <p:ext uri="{BB962C8B-B14F-4D97-AF65-F5344CB8AC3E}">
        <p14:creationId xmlns:p14="http://schemas.microsoft.com/office/powerpoint/2010/main" val="2356901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CDC SPP evidence- APA</a:t>
            </a:r>
          </a:p>
          <a:p>
            <a:endParaRPr lang="en-US" dirty="0"/>
          </a:p>
          <a:p>
            <a:r>
              <a:rPr lang="en-US" dirty="0"/>
              <a:t>Switch </a:t>
            </a:r>
            <a:r>
              <a:rPr lang="en-US" dirty="0" err="1"/>
              <a:t>sfe</a:t>
            </a:r>
            <a:r>
              <a:rPr lang="en-US" dirty="0"/>
              <a:t> injection practices and SSP graphic</a:t>
            </a:r>
          </a:p>
          <a:p>
            <a:endParaRPr lang="en-US" dirty="0"/>
          </a:p>
          <a:p>
            <a:r>
              <a:rPr lang="en-US" dirty="0"/>
              <a:t>Need names and disciplines</a:t>
            </a:r>
          </a:p>
          <a:p>
            <a:endParaRPr lang="en-US" dirty="0"/>
          </a:p>
          <a:p>
            <a:r>
              <a:rPr lang="en-US" dirty="0"/>
              <a:t>What is hand up-</a:t>
            </a:r>
            <a:r>
              <a:rPr lang="en-US" dirty="0" err="1"/>
              <a:t>nhhrc</a:t>
            </a:r>
            <a:r>
              <a:rPr lang="en-US" dirty="0"/>
              <a:t> citation (text edits)</a:t>
            </a:r>
          </a:p>
          <a:p>
            <a:endParaRPr lang="en-US" dirty="0"/>
          </a:p>
          <a:p>
            <a:endParaRPr lang="en-US" dirty="0"/>
          </a:p>
        </p:txBody>
      </p:sp>
      <p:sp>
        <p:nvSpPr>
          <p:cNvPr id="4" name="Slide Number Placeholder 3"/>
          <p:cNvSpPr>
            <a:spLocks noGrp="1"/>
          </p:cNvSpPr>
          <p:nvPr>
            <p:ph type="sldNum" sz="quarter" idx="5"/>
          </p:nvPr>
        </p:nvSpPr>
        <p:spPr/>
        <p:txBody>
          <a:bodyPr/>
          <a:lstStyle/>
          <a:p>
            <a:fld id="{0EC521F4-DCB5-4E64-957B-D33C93163036}" type="slidenum">
              <a:rPr lang="en-US" smtClean="0"/>
              <a:t>1</a:t>
            </a:fld>
            <a:endParaRPr lang="en-US"/>
          </a:p>
        </p:txBody>
      </p:sp>
    </p:spTree>
    <p:extLst>
      <p:ext uri="{BB962C8B-B14F-4D97-AF65-F5344CB8AC3E}">
        <p14:creationId xmlns:p14="http://schemas.microsoft.com/office/powerpoint/2010/main" val="321715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E4939F-3244-468E-AF4D-8AAAE2C23E9F}" type="datetimeFigureOut">
              <a:rPr lang="en-US" smtClean="0"/>
              <a:t>4/21/2019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2715558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E4939F-3244-468E-AF4D-8AAAE2C23E9F}" type="datetimeFigureOut">
              <a:rPr lang="en-US" smtClean="0"/>
              <a:t>4/21/2019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87256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FE4939F-3244-468E-AF4D-8AAAE2C23E9F}" type="datetimeFigureOut">
              <a:rPr lang="en-US" smtClean="0"/>
              <a:t>4/21/2019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33090700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FE4939F-3244-468E-AF4D-8AAAE2C23E9F}" type="datetimeFigureOut">
              <a:rPr lang="en-US" smtClean="0"/>
              <a:t>4/21/2019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1168538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E4939F-3244-468E-AF4D-8AAAE2C23E9F}" type="datetimeFigureOut">
              <a:rPr lang="en-US" smtClean="0"/>
              <a:t>4/21/2019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27560391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FE4939F-3244-468E-AF4D-8AAAE2C23E9F}" type="datetimeFigureOut">
              <a:rPr lang="en-US" smtClean="0"/>
              <a:t>4/21/2019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1025261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FE4939F-3244-468E-AF4D-8AAAE2C23E9F}" type="datetimeFigureOut">
              <a:rPr lang="en-US" smtClean="0"/>
              <a:t>4/21/2019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2709289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FE4939F-3244-468E-AF4D-8AAAE2C23E9F}" type="datetimeFigureOut">
              <a:rPr lang="en-US" smtClean="0"/>
              <a:t>4/21/2019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1237268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7FE4939F-3244-468E-AF4D-8AAAE2C23E9F}" type="datetimeFigureOut">
              <a:rPr lang="en-US" smtClean="0"/>
              <a:t>4/21/2019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2876691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E4939F-3244-468E-AF4D-8AAAE2C23E9F}" type="datetimeFigureOut">
              <a:rPr lang="en-US" smtClean="0"/>
              <a:t>4/21/2019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3440032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FE4939F-3244-468E-AF4D-8AAAE2C23E9F}" type="datetimeFigureOut">
              <a:rPr lang="en-US" smtClean="0"/>
              <a:t>4/21/2019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01D50D-CCD3-456D-A83A-339EC6CF1FD5}" type="slidenum">
              <a:rPr lang="en-US" smtClean="0"/>
              <a:t>‹#›</a:t>
            </a:fld>
            <a:endParaRPr lang="en-US"/>
          </a:p>
        </p:txBody>
      </p:sp>
    </p:spTree>
    <p:extLst>
      <p:ext uri="{BB962C8B-B14F-4D97-AF65-F5344CB8AC3E}">
        <p14:creationId xmlns:p14="http://schemas.microsoft.com/office/powerpoint/2010/main" val="2181303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7FE4939F-3244-468E-AF4D-8AAAE2C23E9F}" type="datetimeFigureOut">
              <a:rPr lang="en-US" smtClean="0"/>
              <a:t>4/21/2019</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601D50D-CCD3-456D-A83A-339EC6CF1FD5}" type="slidenum">
              <a:rPr lang="en-US" smtClean="0"/>
              <a:t>‹#›</a:t>
            </a:fld>
            <a:endParaRPr lang="en-US"/>
          </a:p>
        </p:txBody>
      </p:sp>
    </p:spTree>
    <p:extLst>
      <p:ext uri="{BB962C8B-B14F-4D97-AF65-F5344CB8AC3E}">
        <p14:creationId xmlns:p14="http://schemas.microsoft.com/office/powerpoint/2010/main" val="253095018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Rectangle: Rounded Corners 43">
            <a:extLst>
              <a:ext uri="{FF2B5EF4-FFF2-40B4-BE49-F238E27FC236}">
                <a16:creationId xmlns:a16="http://schemas.microsoft.com/office/drawing/2014/main" id="{A65C12F3-2421-48C6-9B3D-7774554207DE}"/>
              </a:ext>
            </a:extLst>
          </p:cNvPr>
          <p:cNvSpPr/>
          <p:nvPr/>
        </p:nvSpPr>
        <p:spPr>
          <a:xfrm>
            <a:off x="31565229" y="20255712"/>
            <a:ext cx="10905709" cy="12337167"/>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Rounded Corners 40">
            <a:extLst>
              <a:ext uri="{FF2B5EF4-FFF2-40B4-BE49-F238E27FC236}">
                <a16:creationId xmlns:a16="http://schemas.microsoft.com/office/drawing/2014/main" id="{A56F8FD8-3E5A-4E53-9031-C382A1A59724}"/>
              </a:ext>
            </a:extLst>
          </p:cNvPr>
          <p:cNvSpPr/>
          <p:nvPr/>
        </p:nvSpPr>
        <p:spPr>
          <a:xfrm>
            <a:off x="13684785" y="4579884"/>
            <a:ext cx="16960464" cy="878607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Rounded Corners 39">
            <a:extLst>
              <a:ext uri="{FF2B5EF4-FFF2-40B4-BE49-F238E27FC236}">
                <a16:creationId xmlns:a16="http://schemas.microsoft.com/office/drawing/2014/main" id="{E32E97EE-2F05-416B-A40E-24A33642268D}"/>
              </a:ext>
            </a:extLst>
          </p:cNvPr>
          <p:cNvSpPr/>
          <p:nvPr/>
        </p:nvSpPr>
        <p:spPr>
          <a:xfrm>
            <a:off x="31507062" y="7510446"/>
            <a:ext cx="10905710" cy="11450034"/>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Rounded Corners 38">
            <a:extLst>
              <a:ext uri="{FF2B5EF4-FFF2-40B4-BE49-F238E27FC236}">
                <a16:creationId xmlns:a16="http://schemas.microsoft.com/office/drawing/2014/main" id="{47D019C3-64F2-439D-A740-F0B32413ADC3}"/>
              </a:ext>
            </a:extLst>
          </p:cNvPr>
          <p:cNvSpPr/>
          <p:nvPr/>
        </p:nvSpPr>
        <p:spPr>
          <a:xfrm>
            <a:off x="1478427" y="13577341"/>
            <a:ext cx="10537888" cy="6690638"/>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Rounded Corners 25">
            <a:extLst>
              <a:ext uri="{FF2B5EF4-FFF2-40B4-BE49-F238E27FC236}">
                <a16:creationId xmlns:a16="http://schemas.microsoft.com/office/drawing/2014/main" id="{8DBC27C7-1F06-4416-8BD5-CA2B71CC84A6}"/>
              </a:ext>
            </a:extLst>
          </p:cNvPr>
          <p:cNvSpPr/>
          <p:nvPr/>
        </p:nvSpPr>
        <p:spPr>
          <a:xfrm>
            <a:off x="1478428" y="6411330"/>
            <a:ext cx="10537888" cy="5962448"/>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4AEEEB6-7021-4BBD-8EA6-6298725331AA}"/>
              </a:ext>
            </a:extLst>
          </p:cNvPr>
          <p:cNvPicPr>
            <a:picLocks noChangeAspect="1"/>
          </p:cNvPicPr>
          <p:nvPr/>
        </p:nvPicPr>
        <p:blipFill>
          <a:blip r:embed="rId3"/>
          <a:stretch>
            <a:fillRect/>
          </a:stretch>
        </p:blipFill>
        <p:spPr>
          <a:xfrm>
            <a:off x="1608093" y="116321"/>
            <a:ext cx="8954126" cy="5870228"/>
          </a:xfrm>
          <a:prstGeom prst="rect">
            <a:avLst/>
          </a:prstGeom>
        </p:spPr>
      </p:pic>
      <p:pic>
        <p:nvPicPr>
          <p:cNvPr id="7" name="Picture 6">
            <a:extLst>
              <a:ext uri="{FF2B5EF4-FFF2-40B4-BE49-F238E27FC236}">
                <a16:creationId xmlns:a16="http://schemas.microsoft.com/office/drawing/2014/main" id="{5DB12BFD-79BB-4AB3-B099-ECB631595FA7}"/>
              </a:ext>
            </a:extLst>
          </p:cNvPr>
          <p:cNvPicPr>
            <a:picLocks noChangeAspect="1"/>
          </p:cNvPicPr>
          <p:nvPr/>
        </p:nvPicPr>
        <p:blipFill rotWithShape="1">
          <a:blip r:embed="rId4"/>
          <a:srcRect t="2269"/>
          <a:stretch/>
        </p:blipFill>
        <p:spPr>
          <a:xfrm>
            <a:off x="32703280" y="1193954"/>
            <a:ext cx="9715232" cy="5095560"/>
          </a:xfrm>
          <a:prstGeom prst="rect">
            <a:avLst/>
          </a:prstGeom>
        </p:spPr>
      </p:pic>
      <p:sp>
        <p:nvSpPr>
          <p:cNvPr id="8" name="Rectangle 7">
            <a:extLst>
              <a:ext uri="{FF2B5EF4-FFF2-40B4-BE49-F238E27FC236}">
                <a16:creationId xmlns:a16="http://schemas.microsoft.com/office/drawing/2014/main" id="{17C6AA7D-D694-41BC-817C-B480274CDE79}"/>
              </a:ext>
            </a:extLst>
          </p:cNvPr>
          <p:cNvSpPr/>
          <p:nvPr/>
        </p:nvSpPr>
        <p:spPr>
          <a:xfrm>
            <a:off x="11221006" y="1052829"/>
            <a:ext cx="21449188" cy="2246769"/>
          </a:xfrm>
          <a:prstGeom prst="rect">
            <a:avLst/>
          </a:prstGeom>
          <a:noFill/>
        </p:spPr>
        <p:txBody>
          <a:bodyPr wrap="square" lIns="91440" tIns="45720" rIns="91440" bIns="45720">
            <a:spAutoFit/>
          </a:bodyPr>
          <a:lstStyle/>
          <a:p>
            <a:pPr algn="ctr"/>
            <a:r>
              <a:rPr lang="en-US" sz="14000" b="1" dirty="0">
                <a:ln w="9525">
                  <a:solidFill>
                    <a:schemeClr val="bg1"/>
                  </a:solidFill>
                  <a:prstDash val="solid"/>
                </a:ln>
                <a:effectLst>
                  <a:outerShdw blurRad="12700" dist="38100" dir="2700000" algn="tl" rotWithShape="0">
                    <a:schemeClr val="bg1">
                      <a:lumMod val="50000"/>
                    </a:schemeClr>
                  </a:outerShdw>
                </a:effectLst>
              </a:rPr>
              <a:t>HAND UP HEALTH SERVICES</a:t>
            </a:r>
            <a:endParaRPr lang="en-US" sz="1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9" name="TextBox 8">
            <a:extLst>
              <a:ext uri="{FF2B5EF4-FFF2-40B4-BE49-F238E27FC236}">
                <a16:creationId xmlns:a16="http://schemas.microsoft.com/office/drawing/2014/main" id="{433A13B4-1DB3-4AFD-B792-E9DA38BA3118}"/>
              </a:ext>
            </a:extLst>
          </p:cNvPr>
          <p:cNvSpPr txBox="1"/>
          <p:nvPr/>
        </p:nvSpPr>
        <p:spPr>
          <a:xfrm>
            <a:off x="1478428" y="7522866"/>
            <a:ext cx="10395868" cy="4031873"/>
          </a:xfrm>
          <a:prstGeom prst="rect">
            <a:avLst/>
          </a:prstGeom>
          <a:noFill/>
        </p:spPr>
        <p:txBody>
          <a:bodyPr wrap="square" rtlCol="0">
            <a:spAutoFit/>
          </a:bodyPr>
          <a:lstStyle/>
          <a:p>
            <a:endParaRPr lang="en-US" sz="2800" dirty="0"/>
          </a:p>
          <a:p>
            <a:pPr marL="742950" lvl="1" indent="-285750" fontAlgn="base">
              <a:buFont typeface="Arial" panose="020B0604020202020204" pitchFamily="34" charset="0"/>
              <a:buChar char="•"/>
            </a:pPr>
            <a:r>
              <a:rPr lang="en-US" sz="3200" dirty="0"/>
              <a:t>A range of public health policies designed to lessen the negative social and/or physical consequences associated with various human behaviors, both legal and illegal.</a:t>
            </a:r>
          </a:p>
          <a:p>
            <a:pPr marL="742950" lvl="1" indent="-285750" fontAlgn="base">
              <a:buFont typeface="Arial" panose="020B0604020202020204" pitchFamily="34" charset="0"/>
              <a:buChar char="•"/>
            </a:pPr>
            <a:r>
              <a:rPr lang="en-US" sz="3200" dirty="0"/>
              <a:t>A set of practical strategies and ideas aimed at reducing negative consequences associated with drug use.</a:t>
            </a:r>
          </a:p>
          <a:p>
            <a:pPr marL="742950" lvl="1" indent="-285750" fontAlgn="base">
              <a:buFont typeface="Arial" panose="020B0604020202020204" pitchFamily="34" charset="0"/>
              <a:buChar char="•"/>
            </a:pPr>
            <a:r>
              <a:rPr lang="en-US" sz="3200" dirty="0"/>
              <a:t>A movement for social justice built on a belief in, and respect for, the rights of people who use drugs.</a:t>
            </a:r>
          </a:p>
        </p:txBody>
      </p:sp>
      <p:sp>
        <p:nvSpPr>
          <p:cNvPr id="10" name="Rectangle 9">
            <a:extLst>
              <a:ext uri="{FF2B5EF4-FFF2-40B4-BE49-F238E27FC236}">
                <a16:creationId xmlns:a16="http://schemas.microsoft.com/office/drawing/2014/main" id="{C6E11B4C-A3BC-482C-8529-048D6EB6BE2D}"/>
              </a:ext>
            </a:extLst>
          </p:cNvPr>
          <p:cNvSpPr/>
          <p:nvPr/>
        </p:nvSpPr>
        <p:spPr>
          <a:xfrm>
            <a:off x="1405859" y="6907654"/>
            <a:ext cx="9815147" cy="923330"/>
          </a:xfrm>
          <a:prstGeom prst="rect">
            <a:avLst/>
          </a:prstGeom>
          <a:noFill/>
        </p:spPr>
        <p:txBody>
          <a:bodyPr wrap="square" lIns="91440" tIns="45720" rIns="91440" bIns="45720">
            <a:spAutoFit/>
          </a:bodyPr>
          <a:lstStyle/>
          <a:p>
            <a:pPr algn="ctr"/>
            <a:r>
              <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rPr>
              <a:t>Harm Reduction Is…						</a:t>
            </a:r>
            <a:r>
              <a:rPr lang="en-US" sz="5400" b="1" cap="none" spc="0" baseline="30000" dirty="0">
                <a:ln w="9525">
                  <a:solidFill>
                    <a:schemeClr val="tx1"/>
                  </a:solidFill>
                  <a:prstDash val="solid"/>
                </a:ln>
                <a:solidFill>
                  <a:schemeClr val="bg1"/>
                </a:solidFill>
                <a:effectLst>
                  <a:outerShdw blurRad="12700" dist="38100" dir="2700000" algn="tl" rotWithShape="0">
                    <a:schemeClr val="bg1">
                      <a:lumMod val="50000"/>
                    </a:schemeClr>
                  </a:outerShdw>
                </a:effectLst>
              </a:rPr>
              <a:t>2</a:t>
            </a:r>
          </a:p>
        </p:txBody>
      </p:sp>
      <p:sp>
        <p:nvSpPr>
          <p:cNvPr id="11" name="Rectangle 10">
            <a:extLst>
              <a:ext uri="{FF2B5EF4-FFF2-40B4-BE49-F238E27FC236}">
                <a16:creationId xmlns:a16="http://schemas.microsoft.com/office/drawing/2014/main" id="{9A1F21EF-E793-4763-9197-49100920183C}"/>
              </a:ext>
            </a:extLst>
          </p:cNvPr>
          <p:cNvSpPr/>
          <p:nvPr/>
        </p:nvSpPr>
        <p:spPr>
          <a:xfrm>
            <a:off x="1589519" y="14124029"/>
            <a:ext cx="10393936" cy="923330"/>
          </a:xfrm>
          <a:prstGeom prst="rect">
            <a:avLst/>
          </a:prstGeom>
          <a:noFill/>
        </p:spPr>
        <p:txBody>
          <a:bodyPr wrap="none" lIns="91440" tIns="45720" rIns="91440" bIns="45720">
            <a:spAutoFit/>
          </a:bodyPr>
          <a:lstStyle/>
          <a:p>
            <a:pPr algn="ctr"/>
            <a:r>
              <a:rPr lang="en-US" sz="5400" b="1" dirty="0">
                <a:ln w="9525">
                  <a:solidFill>
                    <a:schemeClr val="tx1"/>
                  </a:solidFill>
                  <a:prstDash val="solid"/>
                </a:ln>
                <a:solidFill>
                  <a:schemeClr val="bg1"/>
                </a:solidFill>
                <a:effectLst>
                  <a:outerShdw blurRad="12700" dist="38100" dir="2700000" algn="tl" rotWithShape="0">
                    <a:schemeClr val="bg1">
                      <a:lumMod val="50000"/>
                    </a:schemeClr>
                  </a:outerShdw>
                </a:effectLst>
              </a:rPr>
              <a:t>The A</a:t>
            </a:r>
            <a:r>
              <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rPr>
              <a:t>ims of Harm Reduction Are…</a:t>
            </a:r>
            <a:r>
              <a:rPr lang="en-US" sz="5400" b="1" baseline="30000" dirty="0">
                <a:ln w="9525">
                  <a:solidFill>
                    <a:schemeClr val="tx1"/>
                  </a:solidFill>
                  <a:prstDash val="solid"/>
                </a:ln>
                <a:solidFill>
                  <a:schemeClr val="bg1"/>
                </a:solidFill>
                <a:effectLst>
                  <a:outerShdw blurRad="12700" dist="38100" dir="2700000" algn="tl" rotWithShape="0">
                    <a:schemeClr val="bg1">
                      <a:lumMod val="50000"/>
                    </a:schemeClr>
                  </a:outerShdw>
                </a:effectLst>
              </a:rPr>
              <a:t>2</a:t>
            </a:r>
            <a:endPar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endParaRPr>
          </a:p>
        </p:txBody>
      </p:sp>
      <p:sp>
        <p:nvSpPr>
          <p:cNvPr id="12" name="TextBox 11">
            <a:extLst>
              <a:ext uri="{FF2B5EF4-FFF2-40B4-BE49-F238E27FC236}">
                <a16:creationId xmlns:a16="http://schemas.microsoft.com/office/drawing/2014/main" id="{78299B3F-426F-441B-8CC3-668467383397}"/>
              </a:ext>
            </a:extLst>
          </p:cNvPr>
          <p:cNvSpPr txBox="1"/>
          <p:nvPr/>
        </p:nvSpPr>
        <p:spPr>
          <a:xfrm>
            <a:off x="1478428" y="15216744"/>
            <a:ext cx="10418052" cy="4585871"/>
          </a:xfrm>
          <a:prstGeom prst="rect">
            <a:avLst/>
          </a:prstGeom>
          <a:noFill/>
        </p:spPr>
        <p:txBody>
          <a:bodyPr wrap="square" rtlCol="0">
            <a:spAutoFit/>
          </a:bodyPr>
          <a:lstStyle/>
          <a:p>
            <a:pPr marL="914400" lvl="1" indent="-457200" fontAlgn="base">
              <a:buFont typeface="Arial" panose="020B0604020202020204" pitchFamily="34" charset="0"/>
              <a:buChar char="•"/>
            </a:pPr>
            <a:r>
              <a:rPr lang="en-US" sz="3200" dirty="0"/>
              <a:t>To improve the health and well-being  of individuals, their partners, families, associates, and communities.</a:t>
            </a:r>
          </a:p>
          <a:p>
            <a:pPr marL="914400" lvl="1" indent="-457200" fontAlgn="base">
              <a:buFont typeface="Arial" panose="020B0604020202020204" pitchFamily="34" charset="0"/>
              <a:buChar char="•"/>
            </a:pPr>
            <a:r>
              <a:rPr lang="en-US" sz="3200" dirty="0"/>
              <a:t>To highlight and address the roles of  discrimination due to poverty, racism, classism, sexism, social isolation, trauma, and  other inequalities in drug-related harm and the roles of dignity, respect, and empowerment in reducing harm.</a:t>
            </a:r>
          </a:p>
          <a:p>
            <a:pPr marL="914400" lvl="1" indent="-457200" fontAlgn="base">
              <a:buFont typeface="Arial" panose="020B0604020202020204" pitchFamily="34" charset="0"/>
              <a:buChar char="•"/>
            </a:pPr>
            <a:r>
              <a:rPr lang="en-US" sz="3200" dirty="0"/>
              <a:t>Prevent disease and infection including HIV, Hepatitis C, endocarditis, cellulitis, and abscesses.</a:t>
            </a:r>
          </a:p>
        </p:txBody>
      </p:sp>
      <p:pic>
        <p:nvPicPr>
          <p:cNvPr id="1030" name="Picture 6" descr="https://lh3.googleusercontent.com/N0anZ3U24UJHl296LTWmpLrDrxDqIBc65RbXxmxaoRJtKIV4FpA7b0ESJu00qrrXT47olw7MmcBVn_d96pGDXxln76khMLEszvy9yVHUmGP_Xf0JZF82qeHwFX5oWE9C-VQdZz1i">
            <a:extLst>
              <a:ext uri="{FF2B5EF4-FFF2-40B4-BE49-F238E27FC236}">
                <a16:creationId xmlns:a16="http://schemas.microsoft.com/office/drawing/2014/main" id="{9994E72B-D335-4259-A18C-48DE835153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490649" y="14524327"/>
            <a:ext cx="7961333" cy="5859739"/>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a:extLst>
              <a:ext uri="{FF2B5EF4-FFF2-40B4-BE49-F238E27FC236}">
                <a16:creationId xmlns:a16="http://schemas.microsoft.com/office/drawing/2014/main" id="{EE8A3DD5-9CCD-4326-A5EF-6D5824D93116}"/>
              </a:ext>
            </a:extLst>
          </p:cNvPr>
          <p:cNvSpPr/>
          <p:nvPr/>
        </p:nvSpPr>
        <p:spPr>
          <a:xfrm>
            <a:off x="16840122" y="5366184"/>
            <a:ext cx="13502718" cy="923330"/>
          </a:xfrm>
          <a:prstGeom prst="rect">
            <a:avLst/>
          </a:prstGeom>
          <a:noFill/>
        </p:spPr>
        <p:txBody>
          <a:bodyPr wrap="square" lIns="91440" tIns="45720" rIns="91440" bIns="45720">
            <a:spAutoFit/>
          </a:bodyPr>
          <a:lstStyle/>
          <a:p>
            <a:pPr algn="ctr"/>
            <a:r>
              <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rPr>
              <a:t>What is HAND UP Health Services?</a:t>
            </a:r>
            <a:r>
              <a:rPr lang="en-US" sz="5400" b="1" baseline="30000" dirty="0">
                <a:ln w="9525">
                  <a:solidFill>
                    <a:schemeClr val="tx1"/>
                  </a:solidFill>
                  <a:prstDash val="solid"/>
                </a:ln>
                <a:solidFill>
                  <a:schemeClr val="bg1"/>
                </a:solidFill>
                <a:effectLst>
                  <a:outerShdw blurRad="12700" dist="38100" dir="2700000" algn="tl" rotWithShape="0">
                    <a:schemeClr val="bg1">
                      <a:lumMod val="50000"/>
                    </a:schemeClr>
                  </a:outerShdw>
                </a:effectLst>
              </a:rPr>
              <a:t> 						2</a:t>
            </a:r>
            <a:endPar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endParaRPr>
          </a:p>
        </p:txBody>
      </p:sp>
      <p:sp>
        <p:nvSpPr>
          <p:cNvPr id="24" name="TextBox 23">
            <a:extLst>
              <a:ext uri="{FF2B5EF4-FFF2-40B4-BE49-F238E27FC236}">
                <a16:creationId xmlns:a16="http://schemas.microsoft.com/office/drawing/2014/main" id="{0C64A828-B35B-4D7C-80A4-ED1205907408}"/>
              </a:ext>
            </a:extLst>
          </p:cNvPr>
          <p:cNvSpPr txBox="1"/>
          <p:nvPr/>
        </p:nvSpPr>
        <p:spPr>
          <a:xfrm>
            <a:off x="13618631" y="6289514"/>
            <a:ext cx="16912194" cy="8536055"/>
          </a:xfrm>
          <a:prstGeom prst="rect">
            <a:avLst/>
          </a:prstGeom>
          <a:noFill/>
        </p:spPr>
        <p:txBody>
          <a:bodyPr wrap="square" rtlCol="0">
            <a:spAutoFit/>
          </a:bodyPr>
          <a:lstStyle/>
          <a:p>
            <a:endParaRPr lang="en-US" sz="3600" dirty="0"/>
          </a:p>
          <a:p>
            <a:pPr marL="1028700" lvl="1" indent="-571500">
              <a:buFont typeface="Arial" panose="020B0604020202020204" pitchFamily="34" charset="0"/>
              <a:buChar char="•"/>
            </a:pPr>
            <a:r>
              <a:rPr lang="en-US" sz="3600" dirty="0"/>
              <a:t>HAND UP is a Syringe Service Program (SSP) founded by Dean Lemire, Kerry Nolte, Joe Hannon, Ryan Fowler, and Kevin Irwin in June 2017.</a:t>
            </a:r>
          </a:p>
          <a:p>
            <a:pPr marL="1028700" lvl="1" indent="-571500">
              <a:buFont typeface="Arial" panose="020B0604020202020204" pitchFamily="34" charset="0"/>
              <a:buChar char="•"/>
            </a:pPr>
            <a:r>
              <a:rPr lang="en-US" sz="3600" dirty="0"/>
              <a:t>HAND UP comprises a diverse group of volunteers including nurses, people in recovery, and social workers delivering free, community-based services that reduce the personal and social harms associated with drug use.</a:t>
            </a:r>
          </a:p>
          <a:p>
            <a:pPr marL="1028700" lvl="1" indent="-571500">
              <a:buFont typeface="Arial" panose="020B0604020202020204" pitchFamily="34" charset="0"/>
              <a:buChar char="•"/>
            </a:pPr>
            <a:r>
              <a:rPr lang="en-US" sz="3600" dirty="0"/>
              <a:t>HAND-UP supports people to make any positive change in their lives and to reduce the risk of drug overdose, HIV/ Hepatitis C and other viral and bacterial infection, and other harms associated with the drug use and misuse. We reach people through direct outreach and by referral from health care and other service providers and peers in the community. Our services are confidential; we do not collect or share identifying information about anyone we serve.</a:t>
            </a:r>
          </a:p>
          <a:p>
            <a:pPr marL="742950" lvl="1" indent="-285750" fontAlgn="base">
              <a:buFont typeface="Arial" panose="020B0604020202020204" pitchFamily="34" charset="0"/>
              <a:buChar char="•"/>
            </a:pPr>
            <a:endParaRPr lang="en-US" sz="3600" dirty="0"/>
          </a:p>
          <a:p>
            <a:pPr marL="742950" lvl="1" indent="-285750" fontAlgn="base">
              <a:buFont typeface="Arial" panose="020B0604020202020204" pitchFamily="34" charset="0"/>
              <a:buChar char="•"/>
            </a:pPr>
            <a:endParaRPr lang="en-US" sz="3600" dirty="0"/>
          </a:p>
          <a:p>
            <a:pPr marL="742950" lvl="1" indent="-285750" fontAlgn="base">
              <a:buFont typeface="Arial" panose="020B0604020202020204" pitchFamily="34" charset="0"/>
              <a:buChar char="•"/>
            </a:pPr>
            <a:endParaRPr lang="en-US" sz="3600" dirty="0"/>
          </a:p>
        </p:txBody>
      </p:sp>
      <p:sp>
        <p:nvSpPr>
          <p:cNvPr id="32" name="Rectangle 31">
            <a:extLst>
              <a:ext uri="{FF2B5EF4-FFF2-40B4-BE49-F238E27FC236}">
                <a16:creationId xmlns:a16="http://schemas.microsoft.com/office/drawing/2014/main" id="{F89537F0-DF1D-4FDE-85F9-3EA83FC78E6D}"/>
              </a:ext>
            </a:extLst>
          </p:cNvPr>
          <p:cNvSpPr/>
          <p:nvPr/>
        </p:nvSpPr>
        <p:spPr>
          <a:xfrm>
            <a:off x="31824976" y="20416683"/>
            <a:ext cx="10269882" cy="1754326"/>
          </a:xfrm>
          <a:prstGeom prst="rect">
            <a:avLst/>
          </a:prstGeom>
          <a:noFill/>
        </p:spPr>
        <p:txBody>
          <a:bodyPr wrap="square" lIns="91440" tIns="45720" rIns="91440" bIns="45720">
            <a:spAutoFit/>
          </a:bodyPr>
          <a:lstStyle/>
          <a:p>
            <a:pPr algn="ctr"/>
            <a:r>
              <a:rPr lang="en-US" sz="5400" b="1" dirty="0">
                <a:ln w="9525">
                  <a:solidFill>
                    <a:schemeClr val="tx1"/>
                  </a:solidFill>
                  <a:prstDash val="solid"/>
                </a:ln>
                <a:solidFill>
                  <a:schemeClr val="bg1"/>
                </a:solidFill>
                <a:effectLst>
                  <a:outerShdw blurRad="12700" dist="38100" dir="2700000" algn="tl" rotWithShape="0">
                    <a:schemeClr val="bg1">
                      <a:lumMod val="50000"/>
                    </a:schemeClr>
                  </a:outerShdw>
                </a:effectLst>
              </a:rPr>
              <a:t>UNH Student Involvement of Hamel Scholars</a:t>
            </a:r>
            <a:endPar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endParaRPr>
          </a:p>
        </p:txBody>
      </p:sp>
      <p:pic>
        <p:nvPicPr>
          <p:cNvPr id="1036" name="Picture 12" descr="Image may contain: one or more people, people standing, indoor and food">
            <a:extLst>
              <a:ext uri="{FF2B5EF4-FFF2-40B4-BE49-F238E27FC236}">
                <a16:creationId xmlns:a16="http://schemas.microsoft.com/office/drawing/2014/main" id="{42D1DB8B-2AE0-4313-BA11-03BEF0C6C2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362574" y="22054355"/>
            <a:ext cx="7565585" cy="10087447"/>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Image may contain: car and outdoor">
            <a:extLst>
              <a:ext uri="{FF2B5EF4-FFF2-40B4-BE49-F238E27FC236}">
                <a16:creationId xmlns:a16="http://schemas.microsoft.com/office/drawing/2014/main" id="{394D75BC-11B2-4211-87C9-041115D705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151825" y="13713171"/>
            <a:ext cx="5736509" cy="7648679"/>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78F668D4-AD38-4274-9AAE-9000EF99B4A8}"/>
              </a:ext>
            </a:extLst>
          </p:cNvPr>
          <p:cNvSpPr/>
          <p:nvPr/>
        </p:nvSpPr>
        <p:spPr>
          <a:xfrm>
            <a:off x="32029802" y="7986592"/>
            <a:ext cx="7137851" cy="923330"/>
          </a:xfrm>
          <a:prstGeom prst="rect">
            <a:avLst/>
          </a:prstGeom>
          <a:noFill/>
        </p:spPr>
        <p:txBody>
          <a:bodyPr wrap="none" lIns="91440" tIns="45720" rIns="91440" bIns="45720">
            <a:spAutoFit/>
          </a:bodyPr>
          <a:lstStyle/>
          <a:p>
            <a:pPr algn="ctr"/>
            <a:r>
              <a:rPr lang="en-US" sz="5400" b="1" dirty="0">
                <a:ln w="9525">
                  <a:solidFill>
                    <a:schemeClr val="tx1"/>
                  </a:solidFill>
                  <a:prstDash val="solid"/>
                </a:ln>
                <a:solidFill>
                  <a:schemeClr val="bg1"/>
                </a:solidFill>
                <a:effectLst>
                  <a:outerShdw blurRad="12700" dist="38100" dir="2700000" algn="tl" rotWithShape="0">
                    <a:schemeClr val="bg1">
                      <a:lumMod val="50000"/>
                    </a:schemeClr>
                  </a:outerShdw>
                </a:effectLst>
              </a:rPr>
              <a:t>Safe Injection Practices</a:t>
            </a:r>
            <a:r>
              <a:rPr lang="en-US" sz="5400" b="1" baseline="30000" dirty="0">
                <a:ln w="9525">
                  <a:solidFill>
                    <a:schemeClr val="tx1"/>
                  </a:solidFill>
                  <a:prstDash val="solid"/>
                </a:ln>
                <a:solidFill>
                  <a:schemeClr val="bg1"/>
                </a:solidFill>
                <a:effectLst>
                  <a:outerShdw blurRad="12700" dist="38100" dir="2700000" algn="tl" rotWithShape="0">
                    <a:schemeClr val="bg1">
                      <a:lumMod val="50000"/>
                    </a:schemeClr>
                  </a:outerShdw>
                </a:effectLst>
              </a:rPr>
              <a:t> 2</a:t>
            </a:r>
            <a:endPar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endParaRPr>
          </a:p>
        </p:txBody>
      </p:sp>
      <p:sp>
        <p:nvSpPr>
          <p:cNvPr id="37" name="TextBox 36">
            <a:extLst>
              <a:ext uri="{FF2B5EF4-FFF2-40B4-BE49-F238E27FC236}">
                <a16:creationId xmlns:a16="http://schemas.microsoft.com/office/drawing/2014/main" id="{5B2E7BA6-78B2-4474-B1B9-43907F8BBF40}"/>
              </a:ext>
            </a:extLst>
          </p:cNvPr>
          <p:cNvSpPr txBox="1"/>
          <p:nvPr/>
        </p:nvSpPr>
        <p:spPr>
          <a:xfrm>
            <a:off x="32198918" y="9214993"/>
            <a:ext cx="9892898" cy="10741402"/>
          </a:xfrm>
          <a:prstGeom prst="rect">
            <a:avLst/>
          </a:prstGeom>
          <a:noFill/>
        </p:spPr>
        <p:txBody>
          <a:bodyPr wrap="square" rtlCol="0">
            <a:spAutoFit/>
          </a:bodyPr>
          <a:lstStyle/>
          <a:p>
            <a:pPr marL="457200" indent="-457200">
              <a:buFont typeface="Arial" panose="020B0604020202020204" pitchFamily="34" charset="0"/>
              <a:buChar char="•"/>
            </a:pPr>
            <a:r>
              <a:rPr lang="en-US" sz="4800" dirty="0"/>
              <a:t>Use sterile injecting supplies</a:t>
            </a:r>
          </a:p>
          <a:p>
            <a:pPr marL="457200" indent="-457200">
              <a:buFont typeface="Arial" panose="020B0604020202020204" pitchFamily="34" charset="0"/>
              <a:buChar char="•"/>
            </a:pPr>
            <a:r>
              <a:rPr lang="en-US" sz="4800" dirty="0"/>
              <a:t>Take care of your veins</a:t>
            </a:r>
          </a:p>
          <a:p>
            <a:pPr marL="457200" indent="-457200">
              <a:buFont typeface="Arial" panose="020B0604020202020204" pitchFamily="34" charset="0"/>
              <a:buChar char="•"/>
            </a:pPr>
            <a:r>
              <a:rPr lang="en-US" sz="4800" dirty="0"/>
              <a:t>Take your time</a:t>
            </a:r>
          </a:p>
          <a:p>
            <a:pPr marL="457200" indent="-457200">
              <a:buFont typeface="Arial" panose="020B0604020202020204" pitchFamily="34" charset="0"/>
              <a:buChar char="•"/>
            </a:pPr>
            <a:r>
              <a:rPr lang="en-US" sz="4800" dirty="0"/>
              <a:t>Carry Naloxone</a:t>
            </a:r>
          </a:p>
          <a:p>
            <a:pPr marL="571500" indent="-571500">
              <a:buFont typeface="Arial" panose="020B0604020202020204" pitchFamily="34" charset="0"/>
              <a:buChar char="•"/>
            </a:pPr>
            <a:r>
              <a:rPr lang="en-US" sz="4800" b="1" dirty="0"/>
              <a:t>Don’t use alone</a:t>
            </a:r>
          </a:p>
          <a:p>
            <a:pPr marL="571500" indent="-571500">
              <a:buFont typeface="Arial" panose="020B0604020202020204" pitchFamily="34" charset="0"/>
              <a:buChar char="•"/>
            </a:pPr>
            <a:r>
              <a:rPr lang="en-US" sz="4800" dirty="0"/>
              <a:t>Avoid reusing or sharing</a:t>
            </a:r>
          </a:p>
          <a:p>
            <a:pPr marL="571500" indent="-571500">
              <a:buFont typeface="Arial" panose="020B0604020202020204" pitchFamily="34" charset="0"/>
              <a:buChar char="•"/>
            </a:pPr>
            <a:r>
              <a:rPr lang="en-US" sz="4800" dirty="0"/>
              <a:t>Get an extra sterile syringe for splitting drugs</a:t>
            </a:r>
          </a:p>
          <a:p>
            <a:pPr marL="571500" indent="-571500">
              <a:buFont typeface="Arial" panose="020B0604020202020204" pitchFamily="34" charset="0"/>
              <a:buChar char="•"/>
            </a:pPr>
            <a:r>
              <a:rPr lang="en-US" sz="4800" dirty="0"/>
              <a:t>If you must reuse, mark what equipment is yours</a:t>
            </a:r>
          </a:p>
          <a:p>
            <a:pPr marL="571500" indent="-571500">
              <a:buFont typeface="Arial" panose="020B0604020202020204" pitchFamily="34" charset="0"/>
              <a:buChar char="•"/>
            </a:pPr>
            <a:r>
              <a:rPr lang="en-US" sz="4800" dirty="0"/>
              <a:t>If you have to share, clean with bleach and sterile water</a:t>
            </a:r>
          </a:p>
          <a:p>
            <a:pPr marL="1028700" lvl="1" indent="-571500">
              <a:buFont typeface="Arial" panose="020B0604020202020204" pitchFamily="34" charset="0"/>
              <a:buChar char="•"/>
            </a:pPr>
            <a:endParaRPr lang="en-US" sz="4400" dirty="0">
              <a:latin typeface="Franklin Gothic Medium" panose="020B0603020102020204" pitchFamily="34" charset="0"/>
            </a:endParaRPr>
          </a:p>
          <a:p>
            <a:pPr marL="1028700" lvl="1" indent="-571500">
              <a:buFont typeface="Arial" panose="020B0604020202020204" pitchFamily="34" charset="0"/>
              <a:buChar char="•"/>
            </a:pPr>
            <a:endParaRPr lang="en-US" sz="3600" b="1" dirty="0">
              <a:latin typeface="Franklin Gothic Medium" panose="020B0603020102020204" pitchFamily="34" charset="0"/>
            </a:endParaRPr>
          </a:p>
          <a:p>
            <a:pPr marL="571500" indent="-571500">
              <a:buFont typeface="Arial" panose="020B0604020202020204" pitchFamily="34" charset="0"/>
              <a:buChar char="•"/>
            </a:pPr>
            <a:endParaRPr lang="en-US" sz="3600" b="1" dirty="0">
              <a:latin typeface="Franklin Gothic Medium" panose="020B0603020102020204" pitchFamily="34" charset="0"/>
            </a:endParaRPr>
          </a:p>
        </p:txBody>
      </p:sp>
      <p:sp>
        <p:nvSpPr>
          <p:cNvPr id="31" name="Rectangle 30">
            <a:extLst>
              <a:ext uri="{FF2B5EF4-FFF2-40B4-BE49-F238E27FC236}">
                <a16:creationId xmlns:a16="http://schemas.microsoft.com/office/drawing/2014/main" id="{E1FB85A5-3E66-4CB1-9F85-DAB4D1A50B89}"/>
              </a:ext>
            </a:extLst>
          </p:cNvPr>
          <p:cNvSpPr/>
          <p:nvPr/>
        </p:nvSpPr>
        <p:spPr>
          <a:xfrm>
            <a:off x="12659411" y="3193285"/>
            <a:ext cx="18572375" cy="1323439"/>
          </a:xfrm>
          <a:prstGeom prst="rect">
            <a:avLst/>
          </a:prstGeom>
          <a:noFill/>
        </p:spPr>
        <p:txBody>
          <a:bodyPr wrap="square" lIns="91440" tIns="45720" rIns="91440" bIns="45720">
            <a:spAutoFit/>
          </a:bodyPr>
          <a:lstStyle/>
          <a:p>
            <a:pPr algn="ctr"/>
            <a:r>
              <a:rPr lang="en-US" sz="4000" b="1" dirty="0">
                <a:ln w="9525">
                  <a:solidFill>
                    <a:schemeClr val="bg1"/>
                  </a:solidFill>
                  <a:prstDash val="solid"/>
                </a:ln>
                <a:effectLst>
                  <a:outerShdw blurRad="12700" dist="38100" dir="2700000" algn="tl" rotWithShape="0">
                    <a:schemeClr val="bg1">
                      <a:lumMod val="50000"/>
                    </a:schemeClr>
                  </a:outerShdw>
                </a:effectLst>
              </a:rPr>
              <a:t>Adriana </a:t>
            </a:r>
            <a:r>
              <a:rPr lang="en-US" sz="4000" b="1" dirty="0" err="1">
                <a:ln w="9525">
                  <a:solidFill>
                    <a:schemeClr val="bg1"/>
                  </a:solidFill>
                  <a:prstDash val="solid"/>
                </a:ln>
                <a:effectLst>
                  <a:outerShdw blurRad="12700" dist="38100" dir="2700000" algn="tl" rotWithShape="0">
                    <a:schemeClr val="bg1">
                      <a:lumMod val="50000"/>
                    </a:schemeClr>
                  </a:outerShdw>
                </a:effectLst>
              </a:rPr>
              <a:t>Radosavljevic</a:t>
            </a:r>
            <a:r>
              <a:rPr lang="en-US" sz="4000" b="1" dirty="0">
                <a:ln w="9525">
                  <a:solidFill>
                    <a:schemeClr val="bg1"/>
                  </a:solidFill>
                  <a:prstDash val="solid"/>
                </a:ln>
                <a:effectLst>
                  <a:outerShdw blurRad="12700" dist="38100" dir="2700000" algn="tl" rotWithShape="0">
                    <a:schemeClr val="bg1">
                      <a:lumMod val="50000"/>
                    </a:schemeClr>
                  </a:outerShdw>
                </a:effectLst>
              </a:rPr>
              <a:t>, Biochemistry and Faith Farnham, Nursing</a:t>
            </a:r>
          </a:p>
          <a:p>
            <a:pPr algn="ctr"/>
            <a:r>
              <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Kerry Nolte, </a:t>
            </a:r>
            <a:r>
              <a:rPr lang="en-US" sz="4000" b="1" dirty="0">
                <a:ln w="9525">
                  <a:solidFill>
                    <a:schemeClr val="bg1"/>
                  </a:solidFill>
                  <a:prstDash val="solid"/>
                </a:ln>
                <a:effectLst>
                  <a:outerShdw blurRad="12700" dist="38100" dir="2700000" algn="tl" rotWithShape="0">
                    <a:schemeClr val="bg1">
                      <a:lumMod val="50000"/>
                    </a:schemeClr>
                  </a:outerShdw>
                </a:effectLst>
              </a:rPr>
              <a:t>Medical Coordinator, Hand Up Health Services</a:t>
            </a:r>
            <a:endPar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8" name="Rectangle: Rounded Corners 37">
            <a:extLst>
              <a:ext uri="{FF2B5EF4-FFF2-40B4-BE49-F238E27FC236}">
                <a16:creationId xmlns:a16="http://schemas.microsoft.com/office/drawing/2014/main" id="{9DEA81EC-8866-4AC3-9975-79C491E543BD}"/>
              </a:ext>
            </a:extLst>
          </p:cNvPr>
          <p:cNvSpPr/>
          <p:nvPr/>
        </p:nvSpPr>
        <p:spPr>
          <a:xfrm>
            <a:off x="1478427" y="21601192"/>
            <a:ext cx="10537888" cy="10929030"/>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aseline="30000" dirty="0"/>
          </a:p>
        </p:txBody>
      </p:sp>
      <p:pic>
        <p:nvPicPr>
          <p:cNvPr id="45" name="Picture 10" descr="https://lh6.googleusercontent.com/1_dU7Aw4-J6rkNsHn2m7_XxEZ9yFisQdVwe2a1pQyjMDlCbEWJQQyPQGJPhGPRa02DADhorqHHeix_74kqcFr-82S4SY29PYzNXU08w24d_h37veWVupoyBXVbSq5UHhqR45BjqS">
            <a:extLst>
              <a:ext uri="{FF2B5EF4-FFF2-40B4-BE49-F238E27FC236}">
                <a16:creationId xmlns:a16="http://schemas.microsoft.com/office/drawing/2014/main" id="{3DC59C6F-CD2E-4518-A765-EE7F9FF87017}"/>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8105"/>
          <a:stretch/>
        </p:blipFill>
        <p:spPr bwMode="auto">
          <a:xfrm>
            <a:off x="1608093" y="23899404"/>
            <a:ext cx="10288387" cy="7455459"/>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a:extLst>
              <a:ext uri="{FF2B5EF4-FFF2-40B4-BE49-F238E27FC236}">
                <a16:creationId xmlns:a16="http://schemas.microsoft.com/office/drawing/2014/main" id="{8F5F3A3B-4D33-45EC-8757-D5E5D4B7FA15}"/>
              </a:ext>
            </a:extLst>
          </p:cNvPr>
          <p:cNvSpPr/>
          <p:nvPr/>
        </p:nvSpPr>
        <p:spPr>
          <a:xfrm>
            <a:off x="1549437" y="22551293"/>
            <a:ext cx="10395868" cy="923330"/>
          </a:xfrm>
          <a:prstGeom prst="rect">
            <a:avLst/>
          </a:prstGeom>
          <a:noFill/>
        </p:spPr>
        <p:txBody>
          <a:bodyPr wrap="square" lIns="91440" tIns="45720" rIns="91440" bIns="45720">
            <a:spAutoFit/>
          </a:bodyPr>
          <a:lstStyle/>
          <a:p>
            <a:pPr algn="ctr"/>
            <a:r>
              <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rPr>
              <a:t>Evidence and Support for SSPs			</a:t>
            </a:r>
            <a:r>
              <a:rPr lang="en-US" sz="5400" b="1" cap="none" spc="0" baseline="30000" dirty="0">
                <a:ln w="9525">
                  <a:solidFill>
                    <a:schemeClr val="tx1"/>
                  </a:solidFill>
                  <a:prstDash val="solid"/>
                </a:ln>
                <a:solidFill>
                  <a:schemeClr val="bg1"/>
                </a:solidFill>
                <a:effectLst>
                  <a:outerShdw blurRad="12700" dist="38100" dir="2700000" algn="tl" rotWithShape="0">
                    <a:schemeClr val="bg1">
                      <a:lumMod val="50000"/>
                    </a:schemeClr>
                  </a:outerShdw>
                </a:effectLst>
              </a:rPr>
              <a:t>1</a:t>
            </a:r>
            <a:r>
              <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latin typeface="FangSong" panose="020B0503020204020204" pitchFamily="49" charset="-122"/>
                <a:ea typeface="FangSong" panose="020B0503020204020204" pitchFamily="49" charset="-122"/>
              </a:rPr>
              <a:t> </a:t>
            </a:r>
            <a:endPar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endParaRPr>
          </a:p>
        </p:txBody>
      </p:sp>
      <p:sp>
        <p:nvSpPr>
          <p:cNvPr id="47" name="Rectangle: Rounded Corners 46">
            <a:extLst>
              <a:ext uri="{FF2B5EF4-FFF2-40B4-BE49-F238E27FC236}">
                <a16:creationId xmlns:a16="http://schemas.microsoft.com/office/drawing/2014/main" id="{E5EBEB2F-F295-4EC0-88DF-D3DAF2899E79}"/>
              </a:ext>
            </a:extLst>
          </p:cNvPr>
          <p:cNvSpPr/>
          <p:nvPr/>
        </p:nvSpPr>
        <p:spPr>
          <a:xfrm>
            <a:off x="13018584" y="21601192"/>
            <a:ext cx="17544376" cy="9579922"/>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Picture 2" descr="https://lh6.googleusercontent.com/CEEJoI_yYnRQyKLEmh9KC1-6N-NSvkaIitcXdbtwXuiBXBq9XtVGO8coKm_rnBBRX-j4-aF-CyB9FonyGuzykqMaK_hWfYwdzyjEjgcckRxxOXdtlGY0cbk_yd58fYjEFyzxvveQ">
            <a:extLst>
              <a:ext uri="{FF2B5EF4-FFF2-40B4-BE49-F238E27FC236}">
                <a16:creationId xmlns:a16="http://schemas.microsoft.com/office/drawing/2014/main" id="{71C9FD98-A6FC-456B-834E-5154D04326F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677136" y="25533584"/>
            <a:ext cx="6739574" cy="4965217"/>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 descr="https://lh5.googleusercontent.com/1tygsxRTU4E-wI2ikri2SLocsOi2ZeDi5RFmuJjUoUE0kGKSWJMCvOSZlnvnMfjERHDyuWHstPqC5OcCDLKfjv8gJoHJN-v1H9E2c32u3H16gsheqOgcIJLKRUBK0ynh-H3zrM_k">
            <a:extLst>
              <a:ext uri="{FF2B5EF4-FFF2-40B4-BE49-F238E27FC236}">
                <a16:creationId xmlns:a16="http://schemas.microsoft.com/office/drawing/2014/main" id="{90DD81A9-0072-45D8-86A1-6A8E8B5BB0C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977735" y="25536036"/>
            <a:ext cx="8005146" cy="4965217"/>
          </a:xfrm>
          <a:prstGeom prst="rect">
            <a:avLst/>
          </a:prstGeom>
          <a:noFill/>
          <a:extLst>
            <a:ext uri="{909E8E84-426E-40DD-AFC4-6F175D3DCCD1}">
              <a14:hiddenFill xmlns:a14="http://schemas.microsoft.com/office/drawing/2010/main">
                <a:solidFill>
                  <a:srgbClr val="FFFFFF"/>
                </a:solidFill>
              </a14:hiddenFill>
            </a:ext>
          </a:extLst>
        </p:spPr>
      </p:pic>
      <p:sp>
        <p:nvSpPr>
          <p:cNvPr id="50" name="Rectangle 49">
            <a:extLst>
              <a:ext uri="{FF2B5EF4-FFF2-40B4-BE49-F238E27FC236}">
                <a16:creationId xmlns:a16="http://schemas.microsoft.com/office/drawing/2014/main" id="{F589605C-A7CF-444B-86F6-0B08C684259F}"/>
              </a:ext>
            </a:extLst>
          </p:cNvPr>
          <p:cNvSpPr/>
          <p:nvPr/>
        </p:nvSpPr>
        <p:spPr>
          <a:xfrm>
            <a:off x="14397051" y="22116749"/>
            <a:ext cx="15161366" cy="1754326"/>
          </a:xfrm>
          <a:prstGeom prst="rect">
            <a:avLst/>
          </a:prstGeom>
          <a:noFill/>
        </p:spPr>
        <p:txBody>
          <a:bodyPr wrap="square" lIns="91440" tIns="45720" rIns="91440" bIns="45720">
            <a:spAutoFit/>
          </a:bodyPr>
          <a:lstStyle/>
          <a:p>
            <a:pPr algn="ctr"/>
            <a:r>
              <a:rPr lang="en-US" sz="5400" b="1" dirty="0">
                <a:ln w="9525">
                  <a:solidFill>
                    <a:schemeClr val="tx1"/>
                  </a:solidFill>
                  <a:prstDash val="solid"/>
                </a:ln>
                <a:solidFill>
                  <a:schemeClr val="bg1"/>
                </a:solidFill>
                <a:effectLst>
                  <a:outerShdw blurRad="12700" dist="38100" dir="2700000" algn="tl" rotWithShape="0">
                    <a:schemeClr val="bg1">
                      <a:lumMod val="50000"/>
                    </a:schemeClr>
                  </a:outerShdw>
                </a:effectLst>
              </a:rPr>
              <a:t>Recovery Oriented System of Care versus Traditional Treatment Approach</a:t>
            </a:r>
            <a:endParaRPr lang="en-US" sz="5400" b="1" cap="none" spc="0" dirty="0">
              <a:ln w="9525">
                <a:solidFill>
                  <a:schemeClr val="tx1"/>
                </a:solidFill>
                <a:prstDash val="solid"/>
              </a:ln>
              <a:solidFill>
                <a:schemeClr val="bg1"/>
              </a:solidFill>
              <a:effectLst>
                <a:outerShdw blurRad="12700" dist="38100" dir="2700000" algn="tl" rotWithShape="0">
                  <a:schemeClr val="bg1">
                    <a:lumMod val="50000"/>
                  </a:schemeClr>
                </a:outerShdw>
              </a:effectLst>
            </a:endParaRPr>
          </a:p>
        </p:txBody>
      </p:sp>
      <p:cxnSp>
        <p:nvCxnSpPr>
          <p:cNvPr id="51" name="Straight Arrow Connector 50">
            <a:extLst>
              <a:ext uri="{FF2B5EF4-FFF2-40B4-BE49-F238E27FC236}">
                <a16:creationId xmlns:a16="http://schemas.microsoft.com/office/drawing/2014/main" id="{72377009-FF10-45D3-BBCE-1C719327AC66}"/>
              </a:ext>
            </a:extLst>
          </p:cNvPr>
          <p:cNvCxnSpPr>
            <a:cxnSpLocks/>
          </p:cNvCxnSpPr>
          <p:nvPr/>
        </p:nvCxnSpPr>
        <p:spPr>
          <a:xfrm flipH="1">
            <a:off x="17041374" y="23770655"/>
            <a:ext cx="773547" cy="12842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a:extLst>
              <a:ext uri="{FF2B5EF4-FFF2-40B4-BE49-F238E27FC236}">
                <a16:creationId xmlns:a16="http://schemas.microsoft.com/office/drawing/2014/main" id="{81854994-F289-44BE-80F7-57570AD76220}"/>
              </a:ext>
            </a:extLst>
          </p:cNvPr>
          <p:cNvCxnSpPr>
            <a:cxnSpLocks/>
          </p:cNvCxnSpPr>
          <p:nvPr/>
        </p:nvCxnSpPr>
        <p:spPr>
          <a:xfrm>
            <a:off x="25676726" y="23708745"/>
            <a:ext cx="876300" cy="11835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E683DD8E-D880-DC44-B8F3-B25D68F80F88}"/>
              </a:ext>
            </a:extLst>
          </p:cNvPr>
          <p:cNvSpPr txBox="1"/>
          <p:nvPr/>
        </p:nvSpPr>
        <p:spPr>
          <a:xfrm>
            <a:off x="15599343" y="31824847"/>
            <a:ext cx="19743943" cy="923330"/>
          </a:xfrm>
          <a:prstGeom prst="rect">
            <a:avLst/>
          </a:prstGeom>
          <a:noFill/>
        </p:spPr>
        <p:txBody>
          <a:bodyPr wrap="square" rtlCol="0">
            <a:spAutoFit/>
          </a:bodyPr>
          <a:lstStyle/>
          <a:p>
            <a:r>
              <a:rPr lang="en-US" dirty="0"/>
              <a:t>References</a:t>
            </a:r>
          </a:p>
          <a:p>
            <a:r>
              <a:rPr lang="en-US" dirty="0"/>
              <a:t>[1] CDC. (2018, December 13). Syringe Services Program Info Sheet. Retrieved from https://www.cdc.gov/hiv/risk/ssps.html</a:t>
            </a:r>
          </a:p>
          <a:p>
            <a:r>
              <a:rPr lang="en-US" dirty="0"/>
              <a:t>[2] HAND UP Health Services. (n.d.). Retrieved from http://nhhrc.org/resources/handup/</a:t>
            </a:r>
          </a:p>
        </p:txBody>
      </p:sp>
    </p:spTree>
    <p:extLst>
      <p:ext uri="{BB962C8B-B14F-4D97-AF65-F5344CB8AC3E}">
        <p14:creationId xmlns:p14="http://schemas.microsoft.com/office/powerpoint/2010/main" val="192726760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5052</TotalTime>
  <Words>343</Words>
  <Application>Microsoft Office PowerPoint</Application>
  <PresentationFormat>Custom</PresentationFormat>
  <Paragraphs>43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FangSong</vt:lpstr>
      <vt:lpstr>Arial</vt:lpstr>
      <vt:lpstr>Calibri</vt:lpstr>
      <vt:lpstr>Calibri Light</vt:lpstr>
      <vt:lpstr>Franklin Gothic 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Faith Farnham</dc:creator>
  <cp:lastModifiedBy>Faith Farnham</cp:lastModifiedBy>
  <cp:revision>27</cp:revision>
  <dcterms:created xsi:type="dcterms:W3CDTF">2019-04-12T16:48:12Z</dcterms:created>
  <dcterms:modified xsi:type="dcterms:W3CDTF">2019-04-22T03:38:21Z</dcterms:modified>
</cp:coreProperties>
</file>