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7" r:id="rId2"/>
  </p:sldIdLst>
  <p:sldSz cx="43891200" cy="329184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aun Kerr" initials="SK" lastIdx="0" clrIdx="0">
    <p:extLst>
      <p:ext uri="{19B8F6BF-5375-455C-9EA6-DF929625EA0E}">
        <p15:presenceInfo xmlns:p15="http://schemas.microsoft.com/office/powerpoint/2012/main" userId="e0472a0bf245105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3" d="100"/>
          <a:sy n="33" d="100"/>
        </p:scale>
        <p:origin x="162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60517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5486400" y="5387342"/>
            <a:ext cx="32918401" cy="11460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600"/>
              <a:buFont typeface="Calibri"/>
              <a:buNone/>
              <a:defRPr sz="21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486400" y="17289781"/>
            <a:ext cx="32918401" cy="7947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ctr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8640"/>
              <a:buNone/>
              <a:defRPr sz="8640"/>
            </a:lvl1pPr>
            <a:lvl2pPr lvl="1" algn="ctr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 algn="ctr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6480"/>
              <a:buNone/>
              <a:defRPr sz="6480"/>
            </a:lvl3pPr>
            <a:lvl4pPr lvl="3" algn="ctr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/>
            </a:lvl4pPr>
            <a:lvl5pPr lvl="4" algn="ctr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/>
            </a:lvl5pPr>
            <a:lvl6pPr lvl="5" algn="ctr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/>
            </a:lvl6pPr>
            <a:lvl7pPr lvl="6" algn="ctr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/>
            </a:lvl7pPr>
            <a:lvl8pPr lvl="7" algn="ctr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/>
            </a:lvl8pPr>
            <a:lvl9pPr lvl="8" algn="ctr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3017520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14538959" y="30510481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30998159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3017520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14538959" y="30510481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30998159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2994660" y="8206745"/>
            <a:ext cx="37856160" cy="13693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600"/>
              <a:buFont typeface="Calibri"/>
              <a:buNone/>
              <a:defRPr sz="21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2994660" y="22029425"/>
            <a:ext cx="37856160" cy="7200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rgbClr val="888888"/>
              </a:buClr>
              <a:buSzPts val="8640"/>
              <a:buNone/>
              <a:defRPr sz="864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888888"/>
              </a:buClr>
              <a:buSzPts val="7200"/>
              <a:buNone/>
              <a:defRPr sz="72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888888"/>
              </a:buClr>
              <a:buSzPts val="6480"/>
              <a:buNone/>
              <a:defRPr sz="648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888888"/>
              </a:buClr>
              <a:buSzPts val="5760"/>
              <a:buNone/>
              <a:defRPr sz="576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888888"/>
              </a:buClr>
              <a:buSzPts val="5760"/>
              <a:buNone/>
              <a:defRPr sz="576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888888"/>
              </a:buClr>
              <a:buSzPts val="5760"/>
              <a:buNone/>
              <a:defRPr sz="576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888888"/>
              </a:buClr>
              <a:buSzPts val="5760"/>
              <a:buNone/>
              <a:defRPr sz="576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888888"/>
              </a:buClr>
              <a:buSzPts val="5760"/>
              <a:buNone/>
              <a:defRPr sz="576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888888"/>
              </a:buClr>
              <a:buSzPts val="5760"/>
              <a:buNone/>
              <a:defRPr sz="576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3017520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14538959" y="30510481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30998159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3017520" y="8763000"/>
            <a:ext cx="18653759" cy="208864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22219920" y="8763000"/>
            <a:ext cx="18653759" cy="208864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3017520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14538959" y="30510481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30998159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3023237" y="1752603"/>
            <a:ext cx="37856160" cy="6362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3023239" y="8069582"/>
            <a:ext cx="18568033" cy="39547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8640"/>
              <a:buNone/>
              <a:defRPr sz="8640" b="1"/>
            </a:lvl1pPr>
            <a:lvl2pPr marL="914400" lvl="1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 b="1"/>
            </a:lvl2pPr>
            <a:lvl3pPr marL="1371600" lvl="2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6480"/>
              <a:buNone/>
              <a:defRPr sz="6480" b="1"/>
            </a:lvl3pPr>
            <a:lvl4pPr marL="1828800" lvl="3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 b="1"/>
            </a:lvl4pPr>
            <a:lvl5pPr marL="2286000" lvl="4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 b="1"/>
            </a:lvl5pPr>
            <a:lvl6pPr marL="2743200" lvl="5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 b="1"/>
            </a:lvl6pPr>
            <a:lvl7pPr marL="3200400" lvl="6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 b="1"/>
            </a:lvl7pPr>
            <a:lvl8pPr marL="3657600" lvl="7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 b="1"/>
            </a:lvl8pPr>
            <a:lvl9pPr marL="4114800" lvl="8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3023239" y="12024360"/>
            <a:ext cx="18568033" cy="176860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22219920" y="8069582"/>
            <a:ext cx="18659477" cy="39547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8640"/>
              <a:buNone/>
              <a:defRPr sz="8640" b="1"/>
            </a:lvl1pPr>
            <a:lvl2pPr marL="914400" lvl="1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 b="1"/>
            </a:lvl2pPr>
            <a:lvl3pPr marL="1371600" lvl="2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6480"/>
              <a:buNone/>
              <a:defRPr sz="6480" b="1"/>
            </a:lvl3pPr>
            <a:lvl4pPr marL="1828800" lvl="3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 b="1"/>
            </a:lvl4pPr>
            <a:lvl5pPr marL="2286000" lvl="4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 b="1"/>
            </a:lvl5pPr>
            <a:lvl6pPr marL="2743200" lvl="5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 b="1"/>
            </a:lvl6pPr>
            <a:lvl7pPr marL="3200400" lvl="6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 b="1"/>
            </a:lvl7pPr>
            <a:lvl8pPr marL="3657600" lvl="7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 b="1"/>
            </a:lvl8pPr>
            <a:lvl9pPr marL="4114800" lvl="8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22219920" y="12024360"/>
            <a:ext cx="18659477" cy="176860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3017520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14538959" y="30510481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30998159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3017520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14538959" y="30510481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30998159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3017520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14538959" y="30510481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30998159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520"/>
              <a:buFont typeface="Calibri"/>
              <a:buNone/>
              <a:defRPr sz="1152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18659477" y="4739642"/>
            <a:ext cx="22219920" cy="233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960120" algn="l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11520"/>
              <a:buChar char="•"/>
              <a:defRPr sz="11520"/>
            </a:lvl1pPr>
            <a:lvl2pPr marL="914400" lvl="1" indent="-86868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0080"/>
              <a:buChar char="•"/>
              <a:defRPr sz="10080"/>
            </a:lvl2pPr>
            <a:lvl3pPr marL="1371600" lvl="2" indent="-77724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8640"/>
              <a:buChar char="•"/>
              <a:defRPr sz="8640"/>
            </a:lvl3pPr>
            <a:lvl4pPr marL="1828800" lvl="3" indent="-6858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Char char="•"/>
              <a:defRPr sz="7200"/>
            </a:lvl4pPr>
            <a:lvl5pPr marL="2286000" lvl="4" indent="-6858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Char char="•"/>
              <a:defRPr sz="7200"/>
            </a:lvl5pPr>
            <a:lvl6pPr marL="2743200" lvl="5" indent="-6858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Char char="•"/>
              <a:defRPr sz="7200"/>
            </a:lvl6pPr>
            <a:lvl7pPr marL="3200400" lvl="6" indent="-6858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Char char="•"/>
              <a:defRPr sz="7200"/>
            </a:lvl7pPr>
            <a:lvl8pPr marL="3657600" lvl="7" indent="-6858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Char char="•"/>
              <a:defRPr sz="7200"/>
            </a:lvl8pPr>
            <a:lvl9pPr marL="4114800" lvl="8" indent="-6858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Char char="•"/>
              <a:defRPr sz="72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3023239" y="9875520"/>
            <a:ext cx="14156053" cy="1829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/>
            </a:lvl1pPr>
            <a:lvl2pPr marL="914400" lvl="1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/>
            </a:lvl2pPr>
            <a:lvl3pPr marL="1371600" lvl="2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4320"/>
              <a:buNone/>
              <a:defRPr sz="4320"/>
            </a:lvl3pPr>
            <a:lvl4pPr marL="1828800" lvl="3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marL="2286000" lvl="4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marL="2743200" lvl="5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marL="3200400" lvl="6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marL="3657600" lvl="7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marL="4114800" lvl="8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3017520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14538959" y="30510481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30998159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520"/>
              <a:buFont typeface="Calibri"/>
              <a:buNone/>
              <a:defRPr sz="1152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18659477" y="4739642"/>
            <a:ext cx="22219920" cy="233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11520"/>
              <a:buFont typeface="Arial"/>
              <a:buNone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8640"/>
              <a:buFont typeface="Arial"/>
              <a:buNone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3023239" y="9875520"/>
            <a:ext cx="14156053" cy="1829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5760"/>
              <a:buNone/>
              <a:defRPr sz="5760"/>
            </a:lvl1pPr>
            <a:lvl2pPr marL="914400" lvl="1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5040"/>
              <a:buNone/>
              <a:defRPr sz="5040"/>
            </a:lvl2pPr>
            <a:lvl3pPr marL="1371600" lvl="2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4320"/>
              <a:buNone/>
              <a:defRPr sz="4320"/>
            </a:lvl3pPr>
            <a:lvl4pPr marL="1828800" lvl="3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marL="2286000" lvl="4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marL="2743200" lvl="5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marL="3200400" lvl="6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marL="3657600" lvl="7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marL="4114800" lvl="8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3017520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14538959" y="30510481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30998159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11502390" y="278131"/>
            <a:ext cx="20886422" cy="37856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3017520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14538959" y="30510481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30998159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22193250" y="10968991"/>
            <a:ext cx="27896822" cy="9464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2990848" y="1779270"/>
            <a:ext cx="27896822" cy="27843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3017520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14538959" y="30510481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30998159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840"/>
              <a:buFont typeface="Calibri"/>
              <a:buNone/>
              <a:defRPr sz="1583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868680" algn="l" rtl="0">
              <a:lnSpc>
                <a:spcPct val="90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777240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8640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685800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Char char="•"/>
              <a:defRPr sz="7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640080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648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640079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648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640079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648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640079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648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640079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648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640079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6480"/>
              <a:buFont typeface="Arial"/>
              <a:buChar char="•"/>
              <a:defRPr sz="64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3017520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14538959" y="30510481"/>
            <a:ext cx="1481328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30998159" y="30510481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43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jpeg"/><Relationship Id="rId3" Type="http://schemas.openxmlformats.org/officeDocument/2006/relationships/image" Target="../media/image1.jp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43891202" cy="32918402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Rectangle 57"/>
          <p:cNvSpPr/>
          <p:nvPr/>
        </p:nvSpPr>
        <p:spPr>
          <a:xfrm>
            <a:off x="28589236" y="3854305"/>
            <a:ext cx="15508616" cy="1955591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bg2">
                <a:lumMod val="20000"/>
                <a:lumOff val="8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37727740" y="13140"/>
            <a:ext cx="4976640" cy="4395931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bg2">
                <a:lumMod val="20000"/>
                <a:lumOff val="8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/>
          <p:cNvSpPr/>
          <p:nvPr/>
        </p:nvSpPr>
        <p:spPr>
          <a:xfrm>
            <a:off x="24700331" y="22958347"/>
            <a:ext cx="19357124" cy="1013731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bg2">
                <a:lumMod val="20000"/>
                <a:lumOff val="8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/>
          <p:cNvSpPr/>
          <p:nvPr/>
        </p:nvSpPr>
        <p:spPr>
          <a:xfrm>
            <a:off x="-155011" y="22960263"/>
            <a:ext cx="25197025" cy="10135394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bg2">
                <a:lumMod val="20000"/>
                <a:lumOff val="8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-166254" y="4216283"/>
            <a:ext cx="14197454" cy="1919394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bg2">
                <a:lumMod val="20000"/>
                <a:lumOff val="8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368175" y="171540"/>
            <a:ext cx="9725115" cy="354813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bg2">
                <a:lumMod val="20000"/>
                <a:lumOff val="8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7373600" y="476775"/>
            <a:ext cx="16149691" cy="209117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bg2">
                <a:lumMod val="20000"/>
                <a:lumOff val="80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1" name="Google Shape;91;p13"/>
          <p:cNvPicPr preferRelativeResize="0"/>
          <p:nvPr/>
        </p:nvPicPr>
        <p:blipFill rotWithShape="1">
          <a:blip r:embed="rId4">
            <a:alphaModFix/>
          </a:blip>
          <a:srcRect l="-306" t="33694" r="53446" b="35916"/>
          <a:stretch/>
        </p:blipFill>
        <p:spPr>
          <a:xfrm>
            <a:off x="11158329" y="-84668"/>
            <a:ext cx="22357590" cy="3386506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3"/>
          <p:cNvSpPr/>
          <p:nvPr/>
        </p:nvSpPr>
        <p:spPr>
          <a:xfrm>
            <a:off x="83909" y="113071"/>
            <a:ext cx="43624500" cy="429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25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3"/>
          <p:cNvSpPr txBox="1"/>
          <p:nvPr/>
        </p:nvSpPr>
        <p:spPr>
          <a:xfrm>
            <a:off x="15906896" y="2655853"/>
            <a:ext cx="14230854" cy="1442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i="0" u="none" strike="noStrike" cap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Team Members :  Brian </a:t>
            </a:r>
            <a:r>
              <a:rPr lang="en-US" sz="3200" b="1" i="0" u="none" strike="noStrike" cap="none" dirty="0" err="1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Brophy</a:t>
            </a:r>
            <a:r>
              <a:rPr lang="en-US" sz="3200" b="1" i="0" u="none" strike="noStrike" cap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, Alex </a:t>
            </a:r>
            <a:r>
              <a:rPr lang="en-US" sz="3200" b="1" i="0" u="none" strike="noStrike" cap="none" dirty="0" err="1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Cerce</a:t>
            </a:r>
            <a:r>
              <a:rPr lang="en-US" sz="3200" b="1" i="0" u="none" strike="noStrike" cap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, Shaun Kerr, Tristan Lee, Brian Mitchell, Alexander </a:t>
            </a:r>
            <a:r>
              <a:rPr lang="en-US" sz="3200" b="1" i="0" u="none" strike="noStrike" cap="none" dirty="0" err="1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Nees</a:t>
            </a:r>
            <a:r>
              <a:rPr lang="en-US" sz="3200" b="1" i="0" u="none" strike="noStrike" cap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, Timothy Russell, </a:t>
            </a:r>
            <a:r>
              <a:rPr lang="en-US" sz="3200" b="1" i="0" u="none" strike="noStrike" cap="none" dirty="0" err="1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Tuller</a:t>
            </a:r>
            <a:r>
              <a:rPr lang="en-US" sz="3200" b="1" i="0" u="none" strike="noStrike" cap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1" i="0" u="none" strike="noStrike" cap="none" dirty="0" err="1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Schricker</a:t>
            </a:r>
            <a:r>
              <a:rPr lang="en-US" sz="3200" b="1" i="0" u="none" strike="noStrike" cap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, Jacob Shaker, Kevin </a:t>
            </a:r>
            <a:r>
              <a:rPr lang="en-US" sz="3200" b="1" i="0" u="none" strike="noStrike" cap="none" dirty="0" err="1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Shea</a:t>
            </a:r>
            <a:r>
              <a:rPr lang="en-US" sz="3200" b="1" i="0" u="none" strike="noStrike" cap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endParaRPr dirty="0">
              <a:solidFill>
                <a:schemeClr val="bg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i="0" u="none" strike="noStrike" cap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Benjamin </a:t>
            </a:r>
            <a:r>
              <a:rPr lang="en-US" sz="3200" b="1" i="0" u="none" strike="noStrike" cap="none" dirty="0" err="1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Stadnicki</a:t>
            </a:r>
            <a:endParaRPr sz="3200" b="1" i="0" u="none" strike="noStrike" cap="none" dirty="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endParaRPr sz="3200" b="1" i="0" u="none" strike="noStrike" cap="none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3"/>
          <p:cNvSpPr txBox="1"/>
          <p:nvPr/>
        </p:nvSpPr>
        <p:spPr>
          <a:xfrm>
            <a:off x="29075102" y="2654685"/>
            <a:ext cx="9197211" cy="1054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</a:pPr>
            <a:r>
              <a:rPr lang="en-US" sz="3200" b="1" i="0" u="none" strike="noStrike" cap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Advisors: Professor May-Win Thein, </a:t>
            </a:r>
            <a:endParaRPr dirty="0">
              <a:solidFill>
                <a:schemeClr val="bg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</a:pPr>
            <a:r>
              <a:rPr lang="en-US" sz="3200" b="1" i="0" u="none" strike="noStrike" cap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Greg Hatfield, Alex Cook</a:t>
            </a:r>
            <a:endParaRPr sz="3200" b="1" i="0" u="none" strike="noStrike" cap="none" dirty="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4" name="Google Shape;94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908109" y="353567"/>
            <a:ext cx="4756394" cy="3813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3"/>
          <p:cNvPicPr preferRelativeResize="0"/>
          <p:nvPr/>
        </p:nvPicPr>
        <p:blipFill rotWithShape="1">
          <a:blip r:embed="rId6">
            <a:alphaModFix/>
          </a:blip>
          <a:srcRect l="-1" t="1" r="-198" b="-6999"/>
          <a:stretch/>
        </p:blipFill>
        <p:spPr>
          <a:xfrm>
            <a:off x="801717" y="888376"/>
            <a:ext cx="8563219" cy="26110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0971AB4-FC8C-44BE-A5D7-DD34C4217A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04293" y="6898196"/>
            <a:ext cx="13894777" cy="12074858"/>
          </a:xfrm>
          <a:prstGeom prst="rect">
            <a:avLst/>
          </a:prstGeom>
        </p:spPr>
      </p:pic>
      <p:grpSp>
        <p:nvGrpSpPr>
          <p:cNvPr id="99" name="Google Shape;99;p13"/>
          <p:cNvGrpSpPr/>
          <p:nvPr/>
        </p:nvGrpSpPr>
        <p:grpSpPr>
          <a:xfrm>
            <a:off x="3850220" y="5553349"/>
            <a:ext cx="9790814" cy="13173354"/>
            <a:chOff x="4724022" y="9496076"/>
            <a:chExt cx="9679500" cy="11766126"/>
          </a:xfrm>
        </p:grpSpPr>
        <p:sp>
          <p:nvSpPr>
            <p:cNvPr id="100" name="Google Shape;100;p13"/>
            <p:cNvSpPr/>
            <p:nvPr/>
          </p:nvSpPr>
          <p:spPr>
            <a:xfrm>
              <a:off x="4724022" y="9496076"/>
              <a:ext cx="7406100" cy="1123800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Calibri"/>
                <a:buNone/>
              </a:pPr>
              <a:r>
                <a:rPr lang="en-US" sz="2800" b="1" i="0" u="sng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IR </a:t>
              </a:r>
              <a:r>
                <a:rPr lang="en-US" sz="3000" b="1" i="0" u="sng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Distance Sensors</a:t>
              </a:r>
              <a:endParaRPr sz="3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Arial"/>
                <a:buChar char="•"/>
              </a:pPr>
              <a:r>
                <a:rPr lang="en-US" sz="30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Detects obstacles, the 4 sensors provide 110</a:t>
              </a:r>
              <a:r>
                <a:rPr lang="en-US" sz="3000" b="0" i="0" u="none" strike="noStrike" cap="none" baseline="30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o</a:t>
              </a:r>
              <a:r>
                <a:rPr lang="en-US" sz="30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30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field of view</a:t>
              </a:r>
              <a:endParaRPr sz="3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13"/>
            <p:cNvSpPr/>
            <p:nvPr/>
          </p:nvSpPr>
          <p:spPr>
            <a:xfrm>
              <a:off x="4724022" y="10965144"/>
              <a:ext cx="9679500" cy="2175300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000"/>
                <a:buFont typeface="Calibri"/>
                <a:buNone/>
              </a:pPr>
              <a:r>
                <a:rPr lang="en-US" sz="3000" b="1" i="0" u="sng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Inertial Measurement Unit (IMU)</a:t>
              </a:r>
              <a:r>
                <a:rPr lang="en-US" sz="30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 sz="3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Char char="•"/>
              </a:pPr>
              <a:r>
                <a:rPr lang="en-US" sz="3000" b="0" i="0" u="none" strike="noStrike" cap="none" dirty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Combination accelerometer, magnetometer, and gyroscope</a:t>
              </a:r>
              <a:endParaRPr sz="3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Char char="•"/>
              </a:pPr>
              <a:r>
                <a:rPr lang="en-US" sz="3000" b="0" i="0" u="none" strike="noStrike" cap="none" dirty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Accurately determines roll, pitch and yaw of robot with 9 degrees of freedom</a:t>
              </a:r>
              <a:endParaRPr sz="3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102;p13"/>
            <p:cNvSpPr/>
            <p:nvPr/>
          </p:nvSpPr>
          <p:spPr>
            <a:xfrm>
              <a:off x="4724027" y="14822711"/>
              <a:ext cx="9074100" cy="2231400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000"/>
                <a:buFont typeface="Calibri"/>
                <a:buNone/>
              </a:pPr>
              <a:r>
                <a:rPr lang="en-US" sz="3000" b="1" u="sng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Adafruit Ultimate </a:t>
              </a:r>
              <a:r>
                <a:rPr lang="en-US" sz="3000" b="1" i="0" u="sng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Global Positioning System (GPS)</a:t>
              </a:r>
              <a:endParaRPr sz="3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Char char="•"/>
              </a:pPr>
              <a:r>
                <a:rPr lang="en-US" sz="3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Uses up to 22 satellites to determine location.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Char char="•"/>
              </a:pPr>
              <a:r>
                <a:rPr lang="en-US" sz="3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Location is used to help tell bots where they are and to help them determine how to get to their next location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13"/>
            <p:cNvSpPr/>
            <p:nvPr/>
          </p:nvSpPr>
          <p:spPr>
            <a:xfrm>
              <a:off x="4724022" y="16944051"/>
              <a:ext cx="9074100" cy="2009100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000"/>
                <a:buFont typeface="Calibri"/>
                <a:buNone/>
              </a:pPr>
              <a:r>
                <a:rPr lang="en-US" sz="3000" b="1" i="0" u="sng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Arduino Mega Microcontroller</a:t>
              </a:r>
              <a:endParaRPr sz="3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Arial"/>
                <a:buChar char="•"/>
              </a:pPr>
              <a:r>
                <a:rPr lang="en-US" sz="30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Analog and digital input/output pins read sensor data and perform various tasks</a:t>
              </a:r>
              <a:endParaRPr sz="3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Arial"/>
                <a:buChar char="•"/>
              </a:pPr>
              <a:r>
                <a:rPr lang="en-US" sz="30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Sends sensor data to Raspberry Pi via serial communication for processing</a:t>
              </a:r>
              <a:endParaRPr sz="3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" name="Google Shape;104;p13"/>
            <p:cNvSpPr/>
            <p:nvPr/>
          </p:nvSpPr>
          <p:spPr>
            <a:xfrm>
              <a:off x="4847253" y="19253102"/>
              <a:ext cx="8441100" cy="2009100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000"/>
                <a:buFont typeface="Calibri"/>
                <a:buNone/>
              </a:pPr>
              <a:r>
                <a:rPr lang="en-US" sz="3000" b="1" i="0" u="sng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Raspberry Pi 3B Microprocessor</a:t>
              </a:r>
              <a:endParaRPr sz="3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Arial"/>
                <a:buChar char="•"/>
              </a:pPr>
              <a:r>
                <a:rPr lang="en-US" sz="30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Main microcontroller for the Swarm</a:t>
              </a:r>
              <a:endParaRPr sz="3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Arial"/>
                <a:buChar char="•"/>
              </a:pPr>
              <a:r>
                <a:rPr lang="en-US" sz="30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Uses sensor data and the PSO algorithm to select search points and plan path to destination</a:t>
              </a:r>
              <a:endParaRPr sz="3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13"/>
            <p:cNvSpPr/>
            <p:nvPr/>
          </p:nvSpPr>
          <p:spPr>
            <a:xfrm>
              <a:off x="4811173" y="13166926"/>
              <a:ext cx="8772300" cy="1532400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000"/>
                <a:buFont typeface="Calibri"/>
                <a:buNone/>
              </a:pPr>
              <a:r>
                <a:rPr lang="en-US" sz="3000" b="1" i="0" u="sng" strike="noStrike" cap="none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XBee</a:t>
              </a:r>
              <a:r>
                <a:rPr lang="en-US" sz="3000" b="1" i="0" u="sng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Wireless Transceiver</a:t>
              </a:r>
              <a:endParaRPr sz="3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Char char="•"/>
              </a:pPr>
              <a:r>
                <a:rPr lang="en-US" sz="3000" b="0" i="0" u="none" strike="noStrike" cap="none" dirty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2.4 GHz transmitter/receiver</a:t>
              </a:r>
              <a:r>
                <a:rPr lang="en-US" sz="30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used to wirelessly communicate data throughout the swarm</a:t>
              </a:r>
              <a:r>
                <a:rPr lang="en-US" sz="3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, allowing each bot to individually send and receive data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8" name="Google Shape;98;p13"/>
          <p:cNvSpPr/>
          <p:nvPr/>
        </p:nvSpPr>
        <p:spPr>
          <a:xfrm>
            <a:off x="3850227" y="18507111"/>
            <a:ext cx="8757900" cy="22494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r>
              <a:rPr lang="en-US" sz="30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L298N Motor Controller</a:t>
            </a:r>
            <a:endParaRPr sz="3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Uses pulse width modulation from Arduino to power motors. Acts as DC/DC converter.</a:t>
            </a:r>
            <a:endParaRPr sz="3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Each controller powers one side of the robot</a:t>
            </a:r>
            <a:endParaRPr sz="3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3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3"/>
          <p:cNvSpPr/>
          <p:nvPr/>
        </p:nvSpPr>
        <p:spPr>
          <a:xfrm>
            <a:off x="3850227" y="20780611"/>
            <a:ext cx="8757900" cy="22494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r>
              <a:rPr lang="en-US" sz="30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Atmospheric Sensor Breakout - BME280</a:t>
            </a:r>
            <a:endParaRPr sz="3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Obtains temperature, humidity, and pressure readings in order to obtain the altitude of the bot</a:t>
            </a:r>
            <a:endParaRPr sz="3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altitude readings are then used for the PSO</a:t>
            </a:r>
            <a:endParaRPr sz="3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3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0" name="Google Shape;120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906388" y="20834225"/>
            <a:ext cx="2239599" cy="2239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29515" y="18466642"/>
            <a:ext cx="2239603" cy="23301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02138" y="16057525"/>
            <a:ext cx="3648075" cy="237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3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68175" y="13979450"/>
            <a:ext cx="3162300" cy="2000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3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613950" y="11715306"/>
            <a:ext cx="2752725" cy="2315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3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820600" y="10063875"/>
            <a:ext cx="2257425" cy="183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3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 rot="1315800" flipH="1">
            <a:off x="193329" y="7006510"/>
            <a:ext cx="3665712" cy="3665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BD79CB-306C-4185-839D-52A0DF1387E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62628" y="5669053"/>
            <a:ext cx="2927094" cy="1883579"/>
          </a:xfrm>
          <a:prstGeom prst="rect">
            <a:avLst/>
          </a:prstGeom>
        </p:spPr>
      </p:pic>
      <p:pic>
        <p:nvPicPr>
          <p:cNvPr id="9" name="Picture 6" descr="https://lh3.googleusercontent.com/Zjjtd8P0f-rCDc4HnnNG63uxPAwBdSILC61dK4v3D2caWE4MuMR9Z5TUsXV591py_thnNHD7GQU271UcB-m43rOMfr47klC1viewCOmJcJMlMegJYm5YP_OM3_YWec3rOYmSmZ73rMuDcIBMQg">
            <a:extLst>
              <a:ext uri="{FF2B5EF4-FFF2-40B4-BE49-F238E27FC236}">
                <a16:creationId xmlns:a16="http://schemas.microsoft.com/office/drawing/2014/main" id="{2277D651-FF58-42FA-AAC7-6DBED59E41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4099" y="24287953"/>
            <a:ext cx="5253122" cy="395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lh5.googleusercontent.com/xUtqTPDU1S3WHzgxFA5LVVzmNdW5bSWcDZFKd6Fi_67v904oYH4p_osgmMj6Npe5juPn5PDC65pd6bY-0hPA9SKqPYxUID1_QYpR-Rje6hXmW7G-Rps7PnlTlbJQrK5rwWSwNvJ45kw">
            <a:extLst>
              <a:ext uri="{FF2B5EF4-FFF2-40B4-BE49-F238E27FC236}">
                <a16:creationId xmlns:a16="http://schemas.microsoft.com/office/drawing/2014/main" id="{3F7FA8CC-B200-4303-AFF8-AB748C3B6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5695" y="25367918"/>
            <a:ext cx="3695294" cy="525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lh5.googleusercontent.com/_5X3sYvQdUdsuhc5F06e3S-hFEfUrStDAjSvjV3Bb1-jONP3kBnDM7KNcj_Eq1eyy-b2A5p8MefD3qujBC1-868TFtZypw8mWbt4NPQ-IumQalhnlaAdTopi6qJB5EaS8INgyn8Vb5Q">
            <a:extLst>
              <a:ext uri="{FF2B5EF4-FFF2-40B4-BE49-F238E27FC236}">
                <a16:creationId xmlns:a16="http://schemas.microsoft.com/office/drawing/2014/main" id="{1E80B511-E3A0-4F35-A2B7-A830D5CD2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916" y="28079826"/>
            <a:ext cx="11927708" cy="3135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" name="Google Shape;114;p13"/>
          <p:cNvSpPr txBox="1"/>
          <p:nvPr/>
        </p:nvSpPr>
        <p:spPr>
          <a:xfrm>
            <a:off x="26183831" y="23328092"/>
            <a:ext cx="11444700" cy="9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latin typeface="Calibri"/>
                <a:ea typeface="Calibri"/>
                <a:cs typeface="Calibri"/>
                <a:sym typeface="Calibri"/>
              </a:rPr>
              <a:t>Rocker Bogie Suspension</a:t>
            </a:r>
            <a:endParaRPr sz="5400" b="1" dirty="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SzPts val="3600"/>
              <a:buFont typeface="Calibri"/>
              <a:buChar char="●"/>
            </a:pPr>
            <a:r>
              <a:rPr lang="en-US" sz="3600" dirty="0">
                <a:latin typeface="Calibri"/>
                <a:ea typeface="Calibri"/>
                <a:cs typeface="Calibri"/>
                <a:sym typeface="Calibri"/>
              </a:rPr>
              <a:t>This year’s chassis was inspired by NASA’s Rocker Bogie suspension system, which can be found on Mars rovers such as Opportunity and Curiosity.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SzPts val="3600"/>
              <a:buFont typeface="Calibri"/>
              <a:buChar char="●"/>
            </a:pPr>
            <a:r>
              <a:rPr lang="en-US" sz="3600" dirty="0">
                <a:latin typeface="Calibri"/>
                <a:ea typeface="Calibri"/>
                <a:cs typeface="Calibri"/>
                <a:sym typeface="Calibri"/>
              </a:rPr>
              <a:t>Uses a differential bar to relate motion between the rockers instead of differential gears.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SzPts val="3600"/>
              <a:buFont typeface="Calibri"/>
              <a:buChar char="●"/>
            </a:pPr>
            <a:r>
              <a:rPr lang="en-US" sz="3600" dirty="0">
                <a:latin typeface="Calibri"/>
                <a:ea typeface="Calibri"/>
                <a:cs typeface="Calibri"/>
                <a:sym typeface="Calibri"/>
              </a:rPr>
              <a:t>This system offers chassis stability, the ability to climb steep terrain, and ease of manufacturing.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SzPts val="3600"/>
              <a:buFont typeface="Calibri"/>
              <a:buChar char="●"/>
            </a:pPr>
            <a:r>
              <a:rPr lang="en-US" sz="3600" dirty="0">
                <a:latin typeface="Calibri"/>
                <a:ea typeface="Calibri"/>
                <a:cs typeface="Calibri"/>
                <a:sym typeface="Calibri"/>
              </a:rPr>
              <a:t>Eliminates the need for conventional springs and damper suspension systems.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SzPts val="3600"/>
              <a:buFont typeface="Calibri"/>
              <a:buChar char="●"/>
            </a:pPr>
            <a:r>
              <a:rPr lang="en-US" sz="3600" dirty="0">
                <a:latin typeface="Calibri"/>
                <a:ea typeface="Calibri"/>
                <a:cs typeface="Calibri"/>
                <a:sym typeface="Calibri"/>
              </a:rPr>
              <a:t>Reduces noise in sensors that is  generated by the DC motors by moving them outside of the chassis.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SzPts val="3600"/>
              <a:buFont typeface="Calibri"/>
              <a:buChar char="●"/>
            </a:pPr>
            <a:r>
              <a:rPr lang="en-US" sz="3600" dirty="0">
                <a:latin typeface="Calibri"/>
                <a:ea typeface="Calibri"/>
                <a:cs typeface="Calibri"/>
                <a:sym typeface="Calibri"/>
              </a:rPr>
              <a:t>Reduces the cost from nearly $1,000 per robot to roughly $450 per robot.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A76A8E-38F4-4B53-83A0-EAA130288790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7723653" y="27983843"/>
            <a:ext cx="5299247" cy="2431777"/>
          </a:xfrm>
          <a:prstGeom prst="rect">
            <a:avLst/>
          </a:prstGeom>
        </p:spPr>
      </p:pic>
      <p:pic>
        <p:nvPicPr>
          <p:cNvPr id="1030" name="Picture 6" descr="https://lh6.googleusercontent.com/5NAatp6-rna0-inIYk0_MIYew6c_VgzSFP8aElRkVbPF036iR3g7_Z8Wfsjzq2-tQ0WI0k0gMEW-JuDgnsFX2ZLoIw4WAbj1j9epsGpnMRIpubixQjcoIucoMnb9cVYJWkBne0gNm1k">
            <a:extLst>
              <a:ext uri="{FF2B5EF4-FFF2-40B4-BE49-F238E27FC236}">
                <a16:creationId xmlns:a16="http://schemas.microsoft.com/office/drawing/2014/main" id="{231ED15B-1E19-458F-9175-9636DA8B6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7530" y="23555316"/>
            <a:ext cx="5245370" cy="349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029615-556E-4AC5-BA47-C771D652068F}"/>
              </a:ext>
            </a:extLst>
          </p:cNvPr>
          <p:cNvSpPr txBox="1"/>
          <p:nvPr/>
        </p:nvSpPr>
        <p:spPr>
          <a:xfrm>
            <a:off x="26707825" y="32120300"/>
            <a:ext cx="19506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Acknowledgements for their assistance in this project: Jonathan Ells, Ryan Bergman, and the ET NavSwarm Organization</a:t>
            </a:r>
          </a:p>
        </p:txBody>
      </p:sp>
      <p:pic>
        <p:nvPicPr>
          <p:cNvPr id="113" name="Google Shape;113;p13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29899100" y="8839366"/>
            <a:ext cx="13123800" cy="24982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3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29899101" y="13719550"/>
            <a:ext cx="13123799" cy="314875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3"/>
          <p:cNvSpPr txBox="1"/>
          <p:nvPr/>
        </p:nvSpPr>
        <p:spPr>
          <a:xfrm>
            <a:off x="29498750" y="4503613"/>
            <a:ext cx="13924500" cy="1933273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spcFirstLastPara="1" wrap="square" lIns="114300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latin typeface="Calibri"/>
                <a:ea typeface="Calibri"/>
                <a:cs typeface="Calibri"/>
                <a:sym typeface="Calibri"/>
              </a:rPr>
              <a:t>Motor Control</a:t>
            </a:r>
            <a:endParaRPr sz="5400" b="1" dirty="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SzPts val="3600"/>
              <a:buFont typeface="Calibri"/>
              <a:buChar char="●"/>
            </a:pPr>
            <a:r>
              <a:rPr lang="en-US" sz="3600" dirty="0">
                <a:latin typeface="Calibri"/>
                <a:ea typeface="Calibri"/>
                <a:cs typeface="Calibri"/>
                <a:sym typeface="Calibri"/>
              </a:rPr>
              <a:t>Control direction and speed of motors in order to reach desired location obtained from PSO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SzPts val="3600"/>
              <a:buFont typeface="Calibri"/>
              <a:buChar char="●"/>
            </a:pPr>
            <a:r>
              <a:rPr lang="en-US" sz="3600" dirty="0">
                <a:latin typeface="Calibri"/>
                <a:ea typeface="Calibri"/>
                <a:cs typeface="Calibri"/>
                <a:sym typeface="Calibri"/>
              </a:rPr>
              <a:t>Heading and Position Control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914400" lvl="1" indent="-457200" algn="just" rtl="0">
              <a:spcBef>
                <a:spcPts val="0"/>
              </a:spcBef>
              <a:spcAft>
                <a:spcPts val="0"/>
              </a:spcAft>
              <a:buSzPts val="3600"/>
              <a:buFont typeface="Calibri"/>
              <a:buChar char="○"/>
            </a:pPr>
            <a:r>
              <a:rPr lang="en-US" sz="3600" dirty="0">
                <a:latin typeface="Calibri"/>
                <a:ea typeface="Calibri"/>
                <a:cs typeface="Calibri"/>
                <a:sym typeface="Calibri"/>
              </a:rPr>
              <a:t>IMU obtains current heading using the magnetometer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914400" lvl="1" indent="-457200" algn="just" rtl="0">
              <a:spcBef>
                <a:spcPts val="0"/>
              </a:spcBef>
              <a:spcAft>
                <a:spcPts val="0"/>
              </a:spcAft>
              <a:buSzPts val="3600"/>
              <a:buFont typeface="Calibri"/>
              <a:buChar char="○"/>
            </a:pPr>
            <a:r>
              <a:rPr lang="en-US" sz="3600" dirty="0">
                <a:latin typeface="Calibri"/>
                <a:ea typeface="Calibri"/>
                <a:cs typeface="Calibri"/>
                <a:sym typeface="Calibri"/>
              </a:rPr>
              <a:t>GPS obtains current position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914400" lvl="1" indent="-457200" algn="just" rtl="0">
              <a:spcBef>
                <a:spcPts val="0"/>
              </a:spcBef>
              <a:spcAft>
                <a:spcPts val="0"/>
              </a:spcAft>
              <a:buSzPts val="3600"/>
              <a:buFont typeface="Calibri"/>
              <a:buChar char="○"/>
            </a:pPr>
            <a:r>
              <a:rPr lang="en-US" sz="3600" dirty="0">
                <a:latin typeface="Calibri"/>
                <a:ea typeface="Calibri"/>
                <a:cs typeface="Calibri"/>
                <a:sym typeface="Calibri"/>
              </a:rPr>
              <a:t>Distance is determined using the following equation: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43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51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51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Where:   𝛽 = latitude 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(in radians)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   and   𝛾 = longitude (in radians)</a:t>
            </a:r>
            <a:endParaRPr sz="2400" dirty="0">
              <a:latin typeface="Calibri"/>
              <a:ea typeface="Calibri"/>
              <a:cs typeface="Calibri"/>
              <a:sym typeface="Calibri"/>
            </a:endParaRPr>
          </a:p>
          <a:p>
            <a:pPr marL="914400" lvl="1" indent="-457200" algn="just" rtl="0">
              <a:spcBef>
                <a:spcPts val="0"/>
              </a:spcBef>
              <a:spcAft>
                <a:spcPts val="0"/>
              </a:spcAft>
              <a:buSzPts val="3600"/>
              <a:buFont typeface="Calibri"/>
              <a:buChar char="○"/>
            </a:pPr>
            <a:r>
              <a:rPr lang="en-US" sz="3600" dirty="0">
                <a:latin typeface="Calibri"/>
                <a:ea typeface="Calibri"/>
                <a:cs typeface="Calibri"/>
                <a:sym typeface="Calibri"/>
              </a:rPr>
              <a:t>Based on our GPS module, this equation produces results that are accurate to within 2 meters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SzPts val="3600"/>
              <a:buFont typeface="Calibri"/>
              <a:buChar char="●"/>
            </a:pPr>
            <a:r>
              <a:rPr lang="en-US" sz="3600" dirty="0">
                <a:latin typeface="Calibri"/>
                <a:ea typeface="Calibri"/>
                <a:cs typeface="Calibri"/>
                <a:sym typeface="Calibri"/>
              </a:rPr>
              <a:t>Both Heading and Position control implement a PID control system: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190B93-2AB4-4337-9422-452EBB6B987F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1278059" y="17078067"/>
            <a:ext cx="10198583" cy="5544196"/>
          </a:xfrm>
          <a:prstGeom prst="rect">
            <a:avLst/>
          </a:prstGeom>
        </p:spPr>
      </p:pic>
      <p:sp>
        <p:nvSpPr>
          <p:cNvPr id="52" name="Google Shape;115;p13"/>
          <p:cNvSpPr/>
          <p:nvPr/>
        </p:nvSpPr>
        <p:spPr>
          <a:xfrm>
            <a:off x="240384" y="23093395"/>
            <a:ext cx="16666994" cy="953228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r>
              <a:rPr lang="en-US" sz="54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Particle Swarm Optimization</a:t>
            </a:r>
            <a:endParaRPr sz="5400" b="0" i="0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Obtains temperature, humidity, and pressure readings in order to obtain the altitude of the bot</a:t>
            </a:r>
            <a:endParaRPr sz="3000" b="0" i="0" u="none" strike="noStrike" cap="none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altitude readings are then used for the PSO</a:t>
            </a: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Robust optimization algorithm</a:t>
            </a:r>
          </a:p>
          <a:p>
            <a:pPr marL="457200" indent="-457200"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000" dirty="0">
                <a:latin typeface="Calibri"/>
                <a:ea typeface="Calibri"/>
                <a:cs typeface="Calibri"/>
                <a:sym typeface="Calibri"/>
              </a:rPr>
              <a:t>Used for unknown, nonlinear, multidimensional fitness functions</a:t>
            </a:r>
          </a:p>
          <a:p>
            <a:pPr marL="457200" indent="-457200"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000" dirty="0">
                <a:latin typeface="Calibri"/>
                <a:ea typeface="Calibri"/>
                <a:cs typeface="Calibri"/>
                <a:sym typeface="Calibri"/>
              </a:rPr>
              <a:t>Scalable, Efficient, Decentralized, and independent of a priori</a:t>
            </a:r>
          </a:p>
          <a:p>
            <a:pPr lvl="0" algn="just">
              <a:buClr>
                <a:schemeClr val="dk1"/>
              </a:buClr>
              <a:buSzPts val="7258"/>
            </a:pPr>
            <a:r>
              <a:rPr lang="en-US" sz="3000" dirty="0">
                <a:latin typeface="Calibri"/>
                <a:ea typeface="Calibri"/>
                <a:cs typeface="Calibri"/>
                <a:sym typeface="Calibri"/>
              </a:rPr>
              <a:t>Based on Swarm Theory (bees, school of fish, etc.)</a:t>
            </a:r>
          </a:p>
          <a:p>
            <a:pPr lvl="0" algn="just">
              <a:buClr>
                <a:schemeClr val="dk1"/>
              </a:buClr>
              <a:buSzPts val="7258"/>
            </a:pPr>
            <a:r>
              <a:rPr lang="en-US" sz="3000" dirty="0">
                <a:latin typeface="Calibri"/>
                <a:ea typeface="Calibri"/>
                <a:cs typeface="Calibri"/>
                <a:sym typeface="Calibri"/>
              </a:rPr>
              <a:t>Operates in discrete time (steps)</a:t>
            </a:r>
          </a:p>
          <a:p>
            <a:pPr marL="457200" indent="-457200"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000" dirty="0">
                <a:latin typeface="Calibri"/>
                <a:ea typeface="Calibri"/>
                <a:cs typeface="Calibri"/>
                <a:sym typeface="Calibri"/>
              </a:rPr>
              <a:t>Requires: Knowing location, sensor readings, inter-bot communication</a:t>
            </a:r>
            <a:r>
              <a:rPr lang="en-US" sz="3000" dirty="0" smtClean="0"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marL="457200" indent="-457200">
              <a:buClr>
                <a:schemeClr val="dk1"/>
              </a:buClr>
              <a:buSzPts val="2800"/>
              <a:buFont typeface="Arial"/>
              <a:buChar char="•"/>
            </a:pPr>
            <a:endParaRPr lang="en-US" sz="3000" dirty="0">
              <a:latin typeface="Calibri"/>
              <a:ea typeface="Calibri"/>
              <a:cs typeface="Calibri"/>
              <a:sym typeface="Calibri"/>
            </a:endParaRPr>
          </a:p>
          <a:p>
            <a:pPr marL="457200" indent="-457200">
              <a:buClr>
                <a:schemeClr val="dk1"/>
              </a:buClr>
              <a:buSzPts val="2800"/>
              <a:buFont typeface="Arial"/>
              <a:buChar char="•"/>
            </a:pPr>
            <a:endParaRPr lang="en-US" sz="3000" dirty="0" smtClean="0">
              <a:latin typeface="Calibri"/>
              <a:ea typeface="Calibri"/>
              <a:cs typeface="Calibri"/>
              <a:sym typeface="Calibri"/>
            </a:endParaRPr>
          </a:p>
          <a:p>
            <a:pPr marL="457200" indent="-457200">
              <a:buClr>
                <a:schemeClr val="dk1"/>
              </a:buClr>
              <a:buSzPts val="2800"/>
              <a:buFont typeface="Arial"/>
              <a:buChar char="•"/>
            </a:pPr>
            <a:endParaRPr lang="en-US" sz="3000" dirty="0" smtClean="0">
              <a:latin typeface="Calibri"/>
              <a:ea typeface="Calibri"/>
              <a:cs typeface="Calibri"/>
              <a:sym typeface="Calibri"/>
            </a:endParaRPr>
          </a:p>
          <a:p>
            <a:pPr marL="457200" indent="-457200">
              <a:buClr>
                <a:schemeClr val="dk1"/>
              </a:buClr>
              <a:buSzPts val="2800"/>
              <a:buFont typeface="Arial"/>
              <a:buChar char="•"/>
            </a:pPr>
            <a:endParaRPr lang="en-US" sz="3000" dirty="0" smtClean="0">
              <a:latin typeface="Calibri"/>
              <a:ea typeface="Calibri"/>
              <a:cs typeface="Calibri"/>
              <a:sym typeface="Calibri"/>
            </a:endParaRPr>
          </a:p>
          <a:p>
            <a:pPr marL="457200" indent="-457200">
              <a:buClr>
                <a:schemeClr val="dk1"/>
              </a:buClr>
              <a:buSzPts val="2800"/>
              <a:buFont typeface="Arial"/>
              <a:buChar char="•"/>
            </a:pPr>
            <a:endParaRPr lang="en-US" sz="3000" dirty="0">
              <a:latin typeface="Calibri"/>
              <a:ea typeface="Calibri"/>
              <a:cs typeface="Calibri"/>
              <a:sym typeface="Calibri"/>
            </a:endParaRPr>
          </a:p>
          <a:p>
            <a:pPr marL="457200" indent="-457200">
              <a:buClr>
                <a:schemeClr val="dk1"/>
              </a:buClr>
              <a:buSzPts val="2800"/>
              <a:buFont typeface="Arial"/>
              <a:buChar char="•"/>
            </a:pPr>
            <a:endParaRPr lang="en-US" sz="3000" dirty="0" smtClean="0">
              <a:latin typeface="Calibri"/>
              <a:ea typeface="Calibri"/>
              <a:cs typeface="Calibri"/>
              <a:sym typeface="Calibri"/>
            </a:endParaRPr>
          </a:p>
          <a:p>
            <a:pPr marL="457200" indent="-457200">
              <a:buClr>
                <a:schemeClr val="dk1"/>
              </a:buClr>
              <a:buSzPts val="2800"/>
              <a:buFont typeface="Arial"/>
              <a:buChar char="•"/>
            </a:pPr>
            <a:endParaRPr lang="en-US" sz="3000" dirty="0" smtClean="0">
              <a:latin typeface="Calibri"/>
              <a:ea typeface="Calibri"/>
              <a:cs typeface="Calibri"/>
              <a:sym typeface="Calibri"/>
            </a:endParaRPr>
          </a:p>
          <a:p>
            <a:r>
              <a:rPr lang="en-US" sz="3000" dirty="0">
                <a:latin typeface="Calibri"/>
                <a:ea typeface="Calibri"/>
                <a:cs typeface="Calibri"/>
                <a:sym typeface="Calibri"/>
              </a:rPr>
              <a:t>Where: k = time step; x = vector position of a particle; C’s = the weight for the respective term; </a:t>
            </a:r>
            <a:endParaRPr lang="en-US" sz="3000" dirty="0" smtClean="0">
              <a:latin typeface="Calibri"/>
              <a:ea typeface="Calibri"/>
              <a:cs typeface="Calibri"/>
              <a:sym typeface="Calibri"/>
            </a:endParaRPr>
          </a:p>
          <a:p>
            <a:r>
              <a:rPr lang="en-US" sz="3000" dirty="0" smtClean="0">
                <a:latin typeface="Calibri"/>
                <a:ea typeface="Calibri"/>
                <a:cs typeface="Calibri"/>
                <a:sym typeface="Calibri"/>
              </a:rPr>
              <a:t>r </a:t>
            </a:r>
            <a:r>
              <a:rPr lang="en-US" sz="3000" dirty="0">
                <a:latin typeface="Calibri"/>
                <a:ea typeface="Calibri"/>
                <a:cs typeface="Calibri"/>
                <a:sym typeface="Calibri"/>
              </a:rPr>
              <a:t>= random vector on interval (0,1), </a:t>
            </a:r>
            <a:r>
              <a:rPr lang="en-US" sz="3000" dirty="0" smtClean="0">
                <a:latin typeface="Calibri"/>
                <a:ea typeface="Calibri"/>
                <a:cs typeface="Calibri"/>
                <a:sym typeface="Calibri"/>
              </a:rPr>
              <a:t>L </a:t>
            </a:r>
            <a:r>
              <a:rPr lang="en-US" sz="3000" dirty="0">
                <a:latin typeface="Calibri"/>
                <a:ea typeface="Calibri"/>
                <a:cs typeface="Calibri"/>
                <a:sym typeface="Calibri"/>
              </a:rPr>
              <a:t>= Local (individual particle) best vector location; </a:t>
            </a:r>
            <a:endParaRPr lang="en-US" sz="3000" dirty="0" smtClean="0">
              <a:latin typeface="Calibri"/>
              <a:ea typeface="Calibri"/>
              <a:cs typeface="Calibri"/>
              <a:sym typeface="Calibri"/>
            </a:endParaRPr>
          </a:p>
          <a:p>
            <a:r>
              <a:rPr lang="en-US" sz="3000" dirty="0" smtClean="0">
                <a:latin typeface="Calibri"/>
                <a:ea typeface="Calibri"/>
                <a:cs typeface="Calibri"/>
                <a:sym typeface="Calibri"/>
              </a:rPr>
              <a:t>G </a:t>
            </a:r>
            <a:r>
              <a:rPr lang="en-US" sz="3000" dirty="0">
                <a:latin typeface="Calibri"/>
                <a:ea typeface="Calibri"/>
                <a:cs typeface="Calibri"/>
                <a:sym typeface="Calibri"/>
              </a:rPr>
              <a:t>= Global (whole swarm) best vector location. </a:t>
            </a:r>
          </a:p>
          <a:p>
            <a:endParaRPr lang="en-US" sz="3200" dirty="0"/>
          </a:p>
          <a:p>
            <a:pPr marL="457200" indent="-457200">
              <a:buClr>
                <a:schemeClr val="dk1"/>
              </a:buClr>
              <a:buSzPts val="2800"/>
              <a:buFont typeface="Arial"/>
              <a:buChar char="•"/>
            </a:pPr>
            <a:endParaRPr lang="en-US" sz="3000" dirty="0" smtClean="0">
              <a:latin typeface="Calibri"/>
              <a:ea typeface="Calibri"/>
              <a:cs typeface="Calibri"/>
              <a:sym typeface="Calibri"/>
            </a:endParaRPr>
          </a:p>
          <a:p>
            <a:pPr marL="457200" indent="-457200">
              <a:buClr>
                <a:schemeClr val="dk1"/>
              </a:buClr>
              <a:buSzPts val="2800"/>
              <a:buFont typeface="Arial"/>
              <a:buChar char="•"/>
            </a:pPr>
            <a:endParaRPr lang="en-US" sz="3000" dirty="0"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endParaRPr lang="en-US" sz="30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endParaRPr sz="3000" b="0" i="0" u="none" strike="noStrike" cap="none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3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3"/>
          <p:cNvSpPr/>
          <p:nvPr/>
        </p:nvSpPr>
        <p:spPr>
          <a:xfrm>
            <a:off x="2140132" y="4563941"/>
            <a:ext cx="7043616" cy="1143687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US" sz="5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Sensors and Electronics</a:t>
            </a:r>
            <a:endParaRPr sz="54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36" name="Picture 12" descr="https://lh6.googleusercontent.com/kDNi_5zBKtwJwO_YROZmRv6uE96rz2grFtGhGmXUu7lHKrYmm_csxVdzsHhynYIamN_W_uX3ufppDccZuwQOJr8iB09l3ECCLgE7S2I51moIeEboYO8Oo1QnP_hoQefgGZqhzrMaWlNmIvDaXQ">
            <a:extLst>
              <a:ext uri="{FF2B5EF4-FFF2-40B4-BE49-F238E27FC236}">
                <a16:creationId xmlns:a16="http://schemas.microsoft.com/office/drawing/2014/main" id="{E54B8AAB-4BF1-4D0C-99C5-937786417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4099" y="28596228"/>
            <a:ext cx="5346011" cy="300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19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5268</TotalTime>
  <Words>611</Words>
  <Application>Microsoft Office PowerPoint</Application>
  <PresentationFormat>Custom</PresentationFormat>
  <Paragraphs>76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Shaun Kerr</dc:creator>
  <cp:lastModifiedBy>Kerr, Shaun R</cp:lastModifiedBy>
  <cp:revision>34</cp:revision>
  <dcterms:modified xsi:type="dcterms:W3CDTF">2019-04-22T18:38:03Z</dcterms:modified>
</cp:coreProperties>
</file>