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  <p:sldId id="257" r:id="rId5"/>
  </p:sldIdLst>
  <p:sldSz cx="36576000" cy="29260800"/>
  <p:notesSz cx="9144000" cy="6858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800"/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419019-8B0F-384E-984E-7F2E40A92253}" v="241" dt="2019-04-20T03:44:09.0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33"/>
  </p:normalViewPr>
  <p:slideViewPr>
    <p:cSldViewPr snapToGrid="0">
      <p:cViewPr varScale="1">
        <p:scale>
          <a:sx n="28" d="100"/>
          <a:sy n="28" d="100"/>
        </p:scale>
        <p:origin x="954" y="180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spencerpope\Downloads\rstudio-export%20(1)\1and2StarReviews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C02-AD45-B7C8-3425C73310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C02-AD45-B7C8-3425C7331086}"/>
              </c:ext>
            </c:extLst>
          </c:dPt>
          <c:val>
            <c:numRef>
              <c:f>'1and2StarReviews'!$F$95:$F$96</c:f>
              <c:numCache>
                <c:formatCode>General</c:formatCode>
                <c:ptCount val="2"/>
                <c:pt idx="0">
                  <c:v>0.27609427609427611</c:v>
                </c:pt>
                <c:pt idx="1">
                  <c:v>0.72390572390572394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02-AD45-B7C8-3425C73310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58B652-46D8-45E0-946E-A10B05C13B20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22566FB0-FB44-479D-B84A-262430F8B77F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>
              <a:cs typeface="Calibri Light"/>
            </a:rPr>
            <a:t>Research Process</a:t>
          </a:r>
        </a:p>
      </dgm:t>
    </dgm:pt>
    <dgm:pt modelId="{5C822CFB-51B5-46A9-9C3D-B15469F78403}" type="parTrans" cxnId="{302F1992-1D6B-428B-B9DF-5E658FCF51FF}">
      <dgm:prSet/>
      <dgm:spPr/>
      <dgm:t>
        <a:bodyPr/>
        <a:lstStyle/>
        <a:p>
          <a:endParaRPr lang="en-US"/>
        </a:p>
      </dgm:t>
    </dgm:pt>
    <dgm:pt modelId="{C356CF02-FC4E-4134-BA5F-14608B47E858}" type="sibTrans" cxnId="{302F1992-1D6B-428B-B9DF-5E658FCF51FF}">
      <dgm:prSet/>
      <dgm:spPr/>
      <dgm:t>
        <a:bodyPr/>
        <a:lstStyle/>
        <a:p>
          <a:endParaRPr lang="en-US"/>
        </a:p>
      </dgm:t>
    </dgm:pt>
    <dgm:pt modelId="{0C64EA97-F527-4CB0-83B1-7929CB05579F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>
              <a:cs typeface="Calibri Light"/>
            </a:rPr>
            <a:t>Web Scrape Client Review Data</a:t>
          </a:r>
        </a:p>
      </dgm:t>
    </dgm:pt>
    <dgm:pt modelId="{53803B8E-8331-4502-ADC8-5C3734B5D4AB}" type="parTrans" cxnId="{4F326AD8-7A67-4FCA-8DC1-C60DAD4CD8A4}">
      <dgm:prSet/>
      <dgm:spPr/>
      <dgm:t>
        <a:bodyPr/>
        <a:lstStyle/>
        <a:p>
          <a:endParaRPr lang="en-US"/>
        </a:p>
      </dgm:t>
    </dgm:pt>
    <dgm:pt modelId="{B699959D-822D-445D-8E01-DC40DAB857B8}" type="sibTrans" cxnId="{4F326AD8-7A67-4FCA-8DC1-C60DAD4CD8A4}">
      <dgm:prSet/>
      <dgm:spPr/>
      <dgm:t>
        <a:bodyPr/>
        <a:lstStyle/>
        <a:p>
          <a:endParaRPr lang="en-US"/>
        </a:p>
      </dgm:t>
    </dgm:pt>
    <dgm:pt modelId="{42720B16-D8FD-46F2-B41D-A612543FE389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>
              <a:cs typeface="Calibri Light"/>
            </a:rPr>
            <a:t>Topic Analysis</a:t>
          </a:r>
        </a:p>
      </dgm:t>
    </dgm:pt>
    <dgm:pt modelId="{3F024F82-7870-4826-B0BF-119E4282F7A7}" type="parTrans" cxnId="{9A50509A-0745-432B-ABB8-200F3219ED57}">
      <dgm:prSet/>
      <dgm:spPr/>
      <dgm:t>
        <a:bodyPr/>
        <a:lstStyle/>
        <a:p>
          <a:endParaRPr lang="en-US"/>
        </a:p>
      </dgm:t>
    </dgm:pt>
    <dgm:pt modelId="{50F75210-97E8-4BC2-9C0A-3E1AE1781309}" type="sibTrans" cxnId="{9A50509A-0745-432B-ABB8-200F3219ED57}">
      <dgm:prSet/>
      <dgm:spPr/>
      <dgm:t>
        <a:bodyPr/>
        <a:lstStyle/>
        <a:p>
          <a:endParaRPr lang="en-US"/>
        </a:p>
      </dgm:t>
    </dgm:pt>
    <dgm:pt modelId="{AA032370-2969-4AC2-A28A-3ADF81B103A5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>
              <a:cs typeface="Calibri Light"/>
            </a:rPr>
            <a:t>Thesis Proposal</a:t>
          </a:r>
        </a:p>
      </dgm:t>
    </dgm:pt>
    <dgm:pt modelId="{F1F1A2C0-D3BF-448F-9613-A13B64309E45}" type="parTrans" cxnId="{AC73ED1A-867C-485E-BDA8-FF519486959C}">
      <dgm:prSet/>
      <dgm:spPr/>
      <dgm:t>
        <a:bodyPr/>
        <a:lstStyle/>
        <a:p>
          <a:endParaRPr lang="en-US"/>
        </a:p>
      </dgm:t>
    </dgm:pt>
    <dgm:pt modelId="{EC88C868-0813-43A1-BFD7-8A2EBCDAF664}" type="sibTrans" cxnId="{AC73ED1A-867C-485E-BDA8-FF519486959C}">
      <dgm:prSet/>
      <dgm:spPr/>
      <dgm:t>
        <a:bodyPr/>
        <a:lstStyle/>
        <a:p>
          <a:endParaRPr lang="en-US"/>
        </a:p>
      </dgm:t>
    </dgm:pt>
    <dgm:pt modelId="{8E15B9E9-86F1-BE46-86D6-61EAD70EE7B7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dirty="0">
              <a:cs typeface="Calibri Light"/>
            </a:rPr>
            <a:t>Data Cleaning</a:t>
          </a:r>
        </a:p>
      </dgm:t>
    </dgm:pt>
    <dgm:pt modelId="{38441B79-E799-534C-9612-2B8E818F985A}" type="parTrans" cxnId="{55E5B022-B852-464A-8848-24EC63EC1434}">
      <dgm:prSet/>
      <dgm:spPr/>
      <dgm:t>
        <a:bodyPr/>
        <a:lstStyle/>
        <a:p>
          <a:endParaRPr lang="en-US"/>
        </a:p>
      </dgm:t>
    </dgm:pt>
    <dgm:pt modelId="{37FF4DC5-6F3E-8C46-A28C-AEC878F80DEE}" type="sibTrans" cxnId="{55E5B022-B852-464A-8848-24EC63EC1434}">
      <dgm:prSet/>
      <dgm:spPr/>
      <dgm:t>
        <a:bodyPr/>
        <a:lstStyle/>
        <a:p>
          <a:endParaRPr lang="en-US"/>
        </a:p>
      </dgm:t>
    </dgm:pt>
    <dgm:pt modelId="{1591BEFD-BD9D-424F-8BC0-09158D442658}" type="pres">
      <dgm:prSet presAssocID="{C158B652-46D8-45E0-946E-A10B05C13B20}" presName="Name0" presStyleCnt="0">
        <dgm:presLayoutVars>
          <dgm:dir/>
          <dgm:animLvl val="lvl"/>
          <dgm:resizeHandles val="exact"/>
        </dgm:presLayoutVars>
      </dgm:prSet>
      <dgm:spPr/>
    </dgm:pt>
    <dgm:pt modelId="{FFB4CE1E-01C5-4E6A-8CE0-7FAB73FC33F9}" type="pres">
      <dgm:prSet presAssocID="{22566FB0-FB44-479D-B84A-262430F8B77F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D09A1A7-3E9D-4219-8A56-27BBB7AF9451}" type="pres">
      <dgm:prSet presAssocID="{C356CF02-FC4E-4134-BA5F-14608B47E858}" presName="parTxOnlySpace" presStyleCnt="0"/>
      <dgm:spPr/>
    </dgm:pt>
    <dgm:pt modelId="{86834C0E-54AB-4430-9A83-50FB9BDC68F9}" type="pres">
      <dgm:prSet presAssocID="{AA032370-2969-4AC2-A28A-3ADF81B103A5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C7F23AEA-CAFE-4A82-887A-4ABA5F9A6A43}" type="pres">
      <dgm:prSet presAssocID="{EC88C868-0813-43A1-BFD7-8A2EBCDAF664}" presName="parTxOnlySpace" presStyleCnt="0"/>
      <dgm:spPr/>
    </dgm:pt>
    <dgm:pt modelId="{6D8D1299-BAA7-4C5F-8068-7418BBED8EF1}" type="pres">
      <dgm:prSet presAssocID="{0C64EA97-F527-4CB0-83B1-7929CB05579F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2D570579-956E-4D5E-94ED-B8712B5A2EBF}" type="pres">
      <dgm:prSet presAssocID="{B699959D-822D-445D-8E01-DC40DAB857B8}" presName="parTxOnlySpace" presStyleCnt="0"/>
      <dgm:spPr/>
    </dgm:pt>
    <dgm:pt modelId="{8D58F545-20C7-1447-8B12-E37691810CE4}" type="pres">
      <dgm:prSet presAssocID="{8E15B9E9-86F1-BE46-86D6-61EAD70EE7B7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1DDBD3B4-2331-5840-8074-C479CA2EB435}" type="pres">
      <dgm:prSet presAssocID="{37FF4DC5-6F3E-8C46-A28C-AEC878F80DEE}" presName="parTxOnlySpace" presStyleCnt="0"/>
      <dgm:spPr/>
    </dgm:pt>
    <dgm:pt modelId="{41950FE8-D9AD-468E-B297-33D5F3478696}" type="pres">
      <dgm:prSet presAssocID="{42720B16-D8FD-46F2-B41D-A612543FE389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68BA0B0E-274C-5542-BB48-A2C5B17C638C}" type="presOf" srcId="{8E15B9E9-86F1-BE46-86D6-61EAD70EE7B7}" destId="{8D58F545-20C7-1447-8B12-E37691810CE4}" srcOrd="0" destOrd="0" presId="urn:microsoft.com/office/officeart/2005/8/layout/chevron1"/>
    <dgm:cxn modelId="{AC73ED1A-867C-485E-BDA8-FF519486959C}" srcId="{C158B652-46D8-45E0-946E-A10B05C13B20}" destId="{AA032370-2969-4AC2-A28A-3ADF81B103A5}" srcOrd="1" destOrd="0" parTransId="{F1F1A2C0-D3BF-448F-9613-A13B64309E45}" sibTransId="{EC88C868-0813-43A1-BFD7-8A2EBCDAF664}"/>
    <dgm:cxn modelId="{55E5B022-B852-464A-8848-24EC63EC1434}" srcId="{C158B652-46D8-45E0-946E-A10B05C13B20}" destId="{8E15B9E9-86F1-BE46-86D6-61EAD70EE7B7}" srcOrd="3" destOrd="0" parTransId="{38441B79-E799-534C-9612-2B8E818F985A}" sibTransId="{37FF4DC5-6F3E-8C46-A28C-AEC878F80DEE}"/>
    <dgm:cxn modelId="{ABE01068-F4A0-4E88-9639-371CB689229E}" type="presOf" srcId="{C158B652-46D8-45E0-946E-A10B05C13B20}" destId="{1591BEFD-BD9D-424F-8BC0-09158D442658}" srcOrd="0" destOrd="0" presId="urn:microsoft.com/office/officeart/2005/8/layout/chevron1"/>
    <dgm:cxn modelId="{E31DB388-39D9-4365-BD16-3BABD90480C1}" type="presOf" srcId="{22566FB0-FB44-479D-B84A-262430F8B77F}" destId="{FFB4CE1E-01C5-4E6A-8CE0-7FAB73FC33F9}" srcOrd="0" destOrd="0" presId="urn:microsoft.com/office/officeart/2005/8/layout/chevron1"/>
    <dgm:cxn modelId="{BF52B889-55D9-4967-923A-41D9D9805FAF}" type="presOf" srcId="{0C64EA97-F527-4CB0-83B1-7929CB05579F}" destId="{6D8D1299-BAA7-4C5F-8068-7418BBED8EF1}" srcOrd="0" destOrd="0" presId="urn:microsoft.com/office/officeart/2005/8/layout/chevron1"/>
    <dgm:cxn modelId="{302F1992-1D6B-428B-B9DF-5E658FCF51FF}" srcId="{C158B652-46D8-45E0-946E-A10B05C13B20}" destId="{22566FB0-FB44-479D-B84A-262430F8B77F}" srcOrd="0" destOrd="0" parTransId="{5C822CFB-51B5-46A9-9C3D-B15469F78403}" sibTransId="{C356CF02-FC4E-4134-BA5F-14608B47E858}"/>
    <dgm:cxn modelId="{C0B45B92-787A-4CE7-9A1F-D6028A2906CD}" type="presOf" srcId="{42720B16-D8FD-46F2-B41D-A612543FE389}" destId="{41950FE8-D9AD-468E-B297-33D5F3478696}" srcOrd="0" destOrd="0" presId="urn:microsoft.com/office/officeart/2005/8/layout/chevron1"/>
    <dgm:cxn modelId="{9A50509A-0745-432B-ABB8-200F3219ED57}" srcId="{C158B652-46D8-45E0-946E-A10B05C13B20}" destId="{42720B16-D8FD-46F2-B41D-A612543FE389}" srcOrd="4" destOrd="0" parTransId="{3F024F82-7870-4826-B0BF-119E4282F7A7}" sibTransId="{50F75210-97E8-4BC2-9C0A-3E1AE1781309}"/>
    <dgm:cxn modelId="{5F23AFA8-9D02-44A3-90A0-335DAA8DD63A}" type="presOf" srcId="{AA032370-2969-4AC2-A28A-3ADF81B103A5}" destId="{86834C0E-54AB-4430-9A83-50FB9BDC68F9}" srcOrd="0" destOrd="0" presId="urn:microsoft.com/office/officeart/2005/8/layout/chevron1"/>
    <dgm:cxn modelId="{4F326AD8-7A67-4FCA-8DC1-C60DAD4CD8A4}" srcId="{C158B652-46D8-45E0-946E-A10B05C13B20}" destId="{0C64EA97-F527-4CB0-83B1-7929CB05579F}" srcOrd="2" destOrd="0" parTransId="{53803B8E-8331-4502-ADC8-5C3734B5D4AB}" sibTransId="{B699959D-822D-445D-8E01-DC40DAB857B8}"/>
    <dgm:cxn modelId="{E2B13AEF-2479-406C-9EC4-964A1E5F12D1}" type="presParOf" srcId="{1591BEFD-BD9D-424F-8BC0-09158D442658}" destId="{FFB4CE1E-01C5-4E6A-8CE0-7FAB73FC33F9}" srcOrd="0" destOrd="0" presId="urn:microsoft.com/office/officeart/2005/8/layout/chevron1"/>
    <dgm:cxn modelId="{4ADD2DAF-D6E3-4F62-8D23-98F4F48291C6}" type="presParOf" srcId="{1591BEFD-BD9D-424F-8BC0-09158D442658}" destId="{7D09A1A7-3E9D-4219-8A56-27BBB7AF9451}" srcOrd="1" destOrd="0" presId="urn:microsoft.com/office/officeart/2005/8/layout/chevron1"/>
    <dgm:cxn modelId="{70F059B2-BBE5-4AFE-B38F-E835678355CA}" type="presParOf" srcId="{1591BEFD-BD9D-424F-8BC0-09158D442658}" destId="{86834C0E-54AB-4430-9A83-50FB9BDC68F9}" srcOrd="2" destOrd="0" presId="urn:microsoft.com/office/officeart/2005/8/layout/chevron1"/>
    <dgm:cxn modelId="{24D55A63-546A-4C7B-A208-374EF03B7C77}" type="presParOf" srcId="{1591BEFD-BD9D-424F-8BC0-09158D442658}" destId="{C7F23AEA-CAFE-4A82-887A-4ABA5F9A6A43}" srcOrd="3" destOrd="0" presId="urn:microsoft.com/office/officeart/2005/8/layout/chevron1"/>
    <dgm:cxn modelId="{24DBD8F5-1D39-4DA2-BC05-705C42B1A9FB}" type="presParOf" srcId="{1591BEFD-BD9D-424F-8BC0-09158D442658}" destId="{6D8D1299-BAA7-4C5F-8068-7418BBED8EF1}" srcOrd="4" destOrd="0" presId="urn:microsoft.com/office/officeart/2005/8/layout/chevron1"/>
    <dgm:cxn modelId="{3E78DCF3-2045-4C18-9478-04FBA6B97225}" type="presParOf" srcId="{1591BEFD-BD9D-424F-8BC0-09158D442658}" destId="{2D570579-956E-4D5E-94ED-B8712B5A2EBF}" srcOrd="5" destOrd="0" presId="urn:microsoft.com/office/officeart/2005/8/layout/chevron1"/>
    <dgm:cxn modelId="{F83518D4-8633-1D44-BC19-0651CCDE3469}" type="presParOf" srcId="{1591BEFD-BD9D-424F-8BC0-09158D442658}" destId="{8D58F545-20C7-1447-8B12-E37691810CE4}" srcOrd="6" destOrd="0" presId="urn:microsoft.com/office/officeart/2005/8/layout/chevron1"/>
    <dgm:cxn modelId="{1D241E69-BD04-B048-A78E-96E14355C1A7}" type="presParOf" srcId="{1591BEFD-BD9D-424F-8BC0-09158D442658}" destId="{1DDBD3B4-2331-5840-8074-C479CA2EB435}" srcOrd="7" destOrd="0" presId="urn:microsoft.com/office/officeart/2005/8/layout/chevron1"/>
    <dgm:cxn modelId="{505CC3A1-6BC3-405E-92A9-E770B3727E54}" type="presParOf" srcId="{1591BEFD-BD9D-424F-8BC0-09158D442658}" destId="{41950FE8-D9AD-468E-B297-33D5F3478696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B4CE1E-01C5-4E6A-8CE0-7FAB73FC33F9}">
      <dsp:nvSpPr>
        <dsp:cNvPr id="0" name=""/>
        <dsp:cNvSpPr/>
      </dsp:nvSpPr>
      <dsp:spPr>
        <a:xfrm>
          <a:off x="5405" y="282033"/>
          <a:ext cx="4811093" cy="1924437"/>
        </a:xfrm>
        <a:prstGeom prst="chevron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021" tIns="54674" rIns="54674" bIns="5467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>
              <a:cs typeface="Calibri Light"/>
            </a:rPr>
            <a:t>Research Process</a:t>
          </a:r>
        </a:p>
      </dsp:txBody>
      <dsp:txXfrm>
        <a:off x="967624" y="282033"/>
        <a:ext cx="2886656" cy="1924437"/>
      </dsp:txXfrm>
    </dsp:sp>
    <dsp:sp modelId="{86834C0E-54AB-4430-9A83-50FB9BDC68F9}">
      <dsp:nvSpPr>
        <dsp:cNvPr id="0" name=""/>
        <dsp:cNvSpPr/>
      </dsp:nvSpPr>
      <dsp:spPr>
        <a:xfrm>
          <a:off x="4335389" y="282033"/>
          <a:ext cx="4811093" cy="1924437"/>
        </a:xfrm>
        <a:prstGeom prst="chevron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021" tIns="54674" rIns="54674" bIns="5467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>
              <a:cs typeface="Calibri Light"/>
            </a:rPr>
            <a:t>Thesis Proposal</a:t>
          </a:r>
        </a:p>
      </dsp:txBody>
      <dsp:txXfrm>
        <a:off x="5297608" y="282033"/>
        <a:ext cx="2886656" cy="1924437"/>
      </dsp:txXfrm>
    </dsp:sp>
    <dsp:sp modelId="{6D8D1299-BAA7-4C5F-8068-7418BBED8EF1}">
      <dsp:nvSpPr>
        <dsp:cNvPr id="0" name=""/>
        <dsp:cNvSpPr/>
      </dsp:nvSpPr>
      <dsp:spPr>
        <a:xfrm>
          <a:off x="8665373" y="282033"/>
          <a:ext cx="4811093" cy="1924437"/>
        </a:xfrm>
        <a:prstGeom prst="chevron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021" tIns="54674" rIns="54674" bIns="5467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>
              <a:cs typeface="Calibri Light"/>
            </a:rPr>
            <a:t>Web Scrape Client Review Data</a:t>
          </a:r>
        </a:p>
      </dsp:txBody>
      <dsp:txXfrm>
        <a:off x="9627592" y="282033"/>
        <a:ext cx="2886656" cy="1924437"/>
      </dsp:txXfrm>
    </dsp:sp>
    <dsp:sp modelId="{8D58F545-20C7-1447-8B12-E37691810CE4}">
      <dsp:nvSpPr>
        <dsp:cNvPr id="0" name=""/>
        <dsp:cNvSpPr/>
      </dsp:nvSpPr>
      <dsp:spPr>
        <a:xfrm>
          <a:off x="12995357" y="282033"/>
          <a:ext cx="4811093" cy="1924437"/>
        </a:xfrm>
        <a:prstGeom prst="chevron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021" tIns="54674" rIns="54674" bIns="5467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>
              <a:cs typeface="Calibri Light"/>
            </a:rPr>
            <a:t>Data Cleaning</a:t>
          </a:r>
        </a:p>
      </dsp:txBody>
      <dsp:txXfrm>
        <a:off x="13957576" y="282033"/>
        <a:ext cx="2886656" cy="1924437"/>
      </dsp:txXfrm>
    </dsp:sp>
    <dsp:sp modelId="{41950FE8-D9AD-468E-B297-33D5F3478696}">
      <dsp:nvSpPr>
        <dsp:cNvPr id="0" name=""/>
        <dsp:cNvSpPr/>
      </dsp:nvSpPr>
      <dsp:spPr>
        <a:xfrm>
          <a:off x="17325341" y="282033"/>
          <a:ext cx="4811093" cy="1924437"/>
        </a:xfrm>
        <a:prstGeom prst="chevron">
          <a:avLst/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4021" tIns="54674" rIns="54674" bIns="5467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>
              <a:cs typeface="Calibri Light"/>
            </a:rPr>
            <a:t>Topic Analysis</a:t>
          </a:r>
        </a:p>
      </dsp:txBody>
      <dsp:txXfrm>
        <a:off x="18287560" y="282033"/>
        <a:ext cx="2886656" cy="19244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6"/>
            <a:ext cx="27432000" cy="7064584"/>
          </a:xfrm>
        </p:spPr>
        <p:txBody>
          <a:bodyPr/>
          <a:lstStyle>
            <a:lvl1pPr marL="0" indent="0" algn="ctr">
              <a:buNone/>
              <a:defRPr sz="10080"/>
            </a:lvl1pPr>
            <a:lvl2pPr marL="1920240" indent="0" algn="ctr">
              <a:buNone/>
              <a:defRPr sz="8400"/>
            </a:lvl2pPr>
            <a:lvl3pPr marL="3840480" indent="0" algn="ctr">
              <a:buNone/>
              <a:defRPr sz="7560"/>
            </a:lvl3pPr>
            <a:lvl4pPr marL="5760720" indent="0" algn="ctr">
              <a:buNone/>
              <a:defRPr sz="6720"/>
            </a:lvl4pPr>
            <a:lvl5pPr marL="7680960" indent="0" algn="ctr">
              <a:buNone/>
              <a:defRPr sz="6720"/>
            </a:lvl5pPr>
            <a:lvl6pPr marL="9601200" indent="0" algn="ctr">
              <a:buNone/>
              <a:defRPr sz="6720"/>
            </a:lvl6pPr>
            <a:lvl7pPr marL="11521440" indent="0" algn="ctr">
              <a:buNone/>
              <a:defRPr sz="6720"/>
            </a:lvl7pPr>
            <a:lvl8pPr marL="13441680" indent="0" algn="ctr">
              <a:buNone/>
              <a:defRPr sz="6720"/>
            </a:lvl8pPr>
            <a:lvl9pPr marL="15361920" indent="0" algn="ctr">
              <a:buNone/>
              <a:defRPr sz="672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9"/>
            <a:ext cx="31546800" cy="12171677"/>
          </a:xfrm>
        </p:spPr>
        <p:txBody>
          <a:bodyPr anchor="b"/>
          <a:lstStyle>
            <a:lvl1pPr>
              <a:defRPr sz="2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6"/>
            <a:ext cx="31546800" cy="6400797"/>
          </a:xfrm>
        </p:spPr>
        <p:txBody>
          <a:bodyPr/>
          <a:lstStyle>
            <a:lvl1pPr marL="0" indent="0">
              <a:buNone/>
              <a:defRPr sz="10080">
                <a:solidFill>
                  <a:schemeClr val="tx1"/>
                </a:solidFill>
              </a:defRPr>
            </a:lvl1pPr>
            <a:lvl2pPr marL="192024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38404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3pPr>
            <a:lvl4pPr marL="57607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76809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96012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15214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3441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3"/>
            <a:ext cx="15473360" cy="351535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3"/>
            <a:ext cx="15549564" cy="351535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3440"/>
            </a:lvl1pPr>
            <a:lvl2pPr>
              <a:defRPr sz="11760"/>
            </a:lvl2pPr>
            <a:lvl3pPr>
              <a:defRPr sz="1008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6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3440"/>
            </a:lvl1pPr>
            <a:lvl2pPr marL="1920240" indent="0">
              <a:buNone/>
              <a:defRPr sz="11760"/>
            </a:lvl2pPr>
            <a:lvl3pPr marL="3840480" indent="0">
              <a:buNone/>
              <a:defRPr sz="10080"/>
            </a:lvl3pPr>
            <a:lvl4pPr marL="5760720" indent="0">
              <a:buNone/>
              <a:defRPr sz="8400"/>
            </a:lvl4pPr>
            <a:lvl5pPr marL="7680960" indent="0">
              <a:buNone/>
              <a:defRPr sz="8400"/>
            </a:lvl5pPr>
            <a:lvl6pPr marL="9601200" indent="0">
              <a:buNone/>
              <a:defRPr sz="8400"/>
            </a:lvl6pPr>
            <a:lvl7pPr marL="11521440" indent="0">
              <a:buNone/>
              <a:defRPr sz="8400"/>
            </a:lvl7pPr>
            <a:lvl8pPr marL="13441680" indent="0">
              <a:buNone/>
              <a:defRPr sz="8400"/>
            </a:lvl8pPr>
            <a:lvl9pPr marL="15361920" indent="0">
              <a:buNone/>
              <a:defRPr sz="84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6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3840480" rtl="0" eaLnBrk="1" latinLnBrk="0" hangingPunct="1">
        <a:lnSpc>
          <a:spcPct val="90000"/>
        </a:lnSpc>
        <a:spcBef>
          <a:spcPct val="0"/>
        </a:spcBef>
        <a:buNone/>
        <a:defRPr sz="18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0120" indent="-960120" algn="l" defTabSz="3840480" rtl="0" eaLnBrk="1" latinLnBrk="0" hangingPunct="1">
        <a:lnSpc>
          <a:spcPct val="90000"/>
        </a:lnSpc>
        <a:spcBef>
          <a:spcPts val="4200"/>
        </a:spcBef>
        <a:buFont typeface="Arial" panose="020B0604020202020204" pitchFamily="34" charset="0"/>
        <a:buChar char="•"/>
        <a:defRPr sz="1176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8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1056132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24815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63220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9202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2pPr>
      <a:lvl3pPr marL="38404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68096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60120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15214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34416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53619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diagramLayout" Target="../diagrams/layout1.xml"/><Relationship Id="rId5" Type="http://schemas.openxmlformats.org/officeDocument/2006/relationships/image" Target="../media/image4.png"/><Relationship Id="rId15" Type="http://schemas.openxmlformats.org/officeDocument/2006/relationships/chart" Target="../charts/chart1.xml"/><Relationship Id="rId10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oo.gl/1E7TJ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67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997" y="464457"/>
            <a:ext cx="35868079" cy="3509232"/>
          </a:xfrm>
          <a:solidFill>
            <a:schemeClr val="accent1">
              <a:lumMod val="50000"/>
            </a:schemeClr>
          </a:solidFill>
          <a:ln w="1016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7200">
                <a:solidFill>
                  <a:schemeClr val="bg1"/>
                </a:solidFill>
                <a:latin typeface="Cambria"/>
                <a:cs typeface="Arial"/>
              </a:rPr>
              <a:t>Ascending and Descending the Value Ladder of a Subscription Service</a:t>
            </a:r>
            <a:br>
              <a:rPr lang="en-US" sz="7200"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4800">
                <a:solidFill>
                  <a:schemeClr val="bg1"/>
                </a:solidFill>
                <a:latin typeface="Cambria"/>
                <a:cs typeface="Arial"/>
              </a:rPr>
              <a:t>Spencer Pope</a:t>
            </a:r>
            <a:br>
              <a:rPr lang="en-US" sz="7200">
                <a:latin typeface="Cambria"/>
                <a:cs typeface="Arial"/>
              </a:rPr>
            </a:br>
            <a:r>
              <a:rPr lang="en-US" sz="4800" i="1">
                <a:solidFill>
                  <a:schemeClr val="bg1"/>
                </a:solidFill>
                <a:latin typeface="Cambria"/>
                <a:cs typeface="Arial"/>
              </a:rPr>
              <a:t>Paul College of Business and Economics, University of New Hampshire, Durham, NH 03824</a:t>
            </a:r>
            <a:br>
              <a:rPr lang="en-US" sz="9600"/>
            </a:br>
            <a:r>
              <a:rPr lang="en-US" sz="4800" i="1">
                <a:solidFill>
                  <a:schemeClr val="bg1"/>
                </a:solidFill>
                <a:latin typeface="Cambria"/>
                <a:cs typeface="Arial"/>
              </a:rPr>
              <a:t>Faculty Advisor: </a:t>
            </a:r>
            <a:r>
              <a:rPr lang="en-US" sz="4800" i="1" err="1">
                <a:solidFill>
                  <a:schemeClr val="bg1"/>
                </a:solidFill>
                <a:latin typeface="Cambria"/>
                <a:cs typeface="Arial"/>
              </a:rPr>
              <a:t>Inchan</a:t>
            </a:r>
            <a:r>
              <a:rPr lang="en-US" sz="4800" i="1">
                <a:solidFill>
                  <a:schemeClr val="bg1"/>
                </a:solidFill>
                <a:latin typeface="Cambria"/>
                <a:cs typeface="Arial"/>
              </a:rPr>
              <a:t> Kim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8714163" y="5623326"/>
            <a:ext cx="8237332" cy="479054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3200" dirty="0">
                <a:latin typeface="Cambria" panose="02040503050406030204" pitchFamily="18" charset="0"/>
              </a:rPr>
              <a:t>What is ascending a value ladder?</a:t>
            </a:r>
          </a:p>
          <a:p>
            <a:pPr algn="l">
              <a:lnSpc>
                <a:spcPct val="100000"/>
              </a:lnSpc>
            </a:pPr>
            <a:r>
              <a:rPr lang="en-US" sz="3200" dirty="0">
                <a:latin typeface="Cambria" panose="02040503050406030204" pitchFamily="18" charset="0"/>
              </a:rPr>
              <a:t>3 Ways to Grow your Business are to increase:</a:t>
            </a:r>
          </a:p>
          <a:p>
            <a:pPr marL="2377440" lvl="1" algn="l">
              <a:lnSpc>
                <a:spcPct val="100000"/>
              </a:lnSpc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Value of your Product/Service</a:t>
            </a:r>
          </a:p>
          <a:p>
            <a:pPr marL="2377440" lvl="1" algn="l">
              <a:lnSpc>
                <a:spcPct val="100000"/>
              </a:lnSpc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Number of Clients you sell to</a:t>
            </a:r>
          </a:p>
          <a:p>
            <a:pPr marL="2377440" lvl="1" algn="l">
              <a:lnSpc>
                <a:spcPct val="100000"/>
              </a:lnSpc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Frequency of Client Return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7077675" y="4378219"/>
            <a:ext cx="9095619" cy="8116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000">
                <a:solidFill>
                  <a:schemeClr val="bg1"/>
                </a:solidFill>
                <a:latin typeface="Cambria" panose="02040503050406030204" pitchFamily="18" charset="0"/>
              </a:rPr>
              <a:t>Research Questions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1226" y="11345150"/>
            <a:ext cx="22511883" cy="7660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>
                <a:solidFill>
                  <a:schemeClr val="bg1"/>
                </a:solidFill>
                <a:latin typeface="Cambria" panose="02040503050406030204" pitchFamily="18" charset="0"/>
              </a:rPr>
              <a:t>Methods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7064330" y="5406974"/>
            <a:ext cx="9097952" cy="527325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US" sz="3200" dirty="0">
                <a:latin typeface="Cambria"/>
                <a:cs typeface="Calibri"/>
              </a:rPr>
              <a:t>What makes clients ascend the value ladder of a business?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US" sz="3200" dirty="0">
                <a:latin typeface="Cambria"/>
              </a:rPr>
              <a:t>What factors into clients terminating their agreements?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US" sz="3200" dirty="0">
                <a:latin typeface="Cambria"/>
              </a:rPr>
              <a:t>What can we learn from </a:t>
            </a:r>
            <a:r>
              <a:rPr lang="en-US" sz="3200" dirty="0" err="1">
                <a:latin typeface="Cambria"/>
              </a:rPr>
              <a:t>StitchFix</a:t>
            </a:r>
            <a:r>
              <a:rPr lang="en-US" sz="3200" dirty="0">
                <a:latin typeface="Cambria"/>
              </a:rPr>
              <a:t> about the future of internet marketing?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997" y="4380109"/>
            <a:ext cx="15699069" cy="8116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>
                <a:solidFill>
                  <a:schemeClr val="bg1"/>
                </a:solidFill>
                <a:latin typeface="Cambria" panose="02040503050406030204" pitchFamily="18" charset="0"/>
              </a:rPr>
              <a:t>Literature Review of Internet Marketing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14041740" y="20297543"/>
            <a:ext cx="22141841" cy="78464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100" dirty="0">
                <a:solidFill>
                  <a:schemeClr val="bg1"/>
                </a:solidFill>
                <a:latin typeface="Cambria"/>
              </a:rPr>
              <a:t>Learnings</a:t>
            </a: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392419" y="20297543"/>
            <a:ext cx="13207763" cy="7660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>
                <a:solidFill>
                  <a:schemeClr val="bg1"/>
                </a:solidFill>
                <a:latin typeface="Cambria"/>
              </a:rPr>
              <a:t>Results</a:t>
            </a:r>
            <a:endParaRPr lang="en-US"/>
          </a:p>
        </p:txBody>
      </p:sp>
      <p:cxnSp>
        <p:nvCxnSpPr>
          <p:cNvPr id="75" name="Straight Connector 74"/>
          <p:cNvCxnSpPr>
            <a:cxnSpLocks/>
          </p:cNvCxnSpPr>
          <p:nvPr/>
        </p:nvCxnSpPr>
        <p:spPr>
          <a:xfrm>
            <a:off x="25583564" y="21706428"/>
            <a:ext cx="0" cy="682285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9" name="Subtitle 2"/>
          <p:cNvSpPr txBox="1">
            <a:spLocks/>
          </p:cNvSpPr>
          <p:nvPr/>
        </p:nvSpPr>
        <p:spPr>
          <a:xfrm>
            <a:off x="23240569" y="11382762"/>
            <a:ext cx="12928032" cy="74163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>
                <a:solidFill>
                  <a:schemeClr val="bg1"/>
                </a:solidFill>
                <a:latin typeface="Cambria"/>
              </a:rPr>
              <a:t>Topic Analysis</a:t>
            </a:r>
            <a:endParaRPr lang="en-US" sz="4400" dirty="0">
              <a:solidFill>
                <a:schemeClr val="bg1"/>
              </a:solidFill>
              <a:latin typeface="Cambria"/>
            </a:endParaRPr>
          </a:p>
        </p:txBody>
      </p:sp>
      <p:pic>
        <p:nvPicPr>
          <p:cNvPr id="11" name="Picture 13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2935055C-4AFE-4183-A7DD-7AFA6CB33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290" y="1419005"/>
            <a:ext cx="5213202" cy="1811765"/>
          </a:xfrm>
          <a:prstGeom prst="rect">
            <a:avLst/>
          </a:prstGeom>
        </p:spPr>
      </p:pic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5203C0F-F48A-4FCB-9AF5-CC6CB687D36D}"/>
              </a:ext>
            </a:extLst>
          </p:cNvPr>
          <p:cNvCxnSpPr>
            <a:cxnSpLocks/>
          </p:cNvCxnSpPr>
          <p:nvPr/>
        </p:nvCxnSpPr>
        <p:spPr>
          <a:xfrm>
            <a:off x="29893838" y="13029346"/>
            <a:ext cx="93154" cy="673281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1BE07A1-8D43-4D2F-80CD-E326148EAA99}"/>
              </a:ext>
            </a:extLst>
          </p:cNvPr>
          <p:cNvSpPr txBox="1"/>
          <p:nvPr/>
        </p:nvSpPr>
        <p:spPr>
          <a:xfrm>
            <a:off x="14041740" y="21642553"/>
            <a:ext cx="10738500" cy="28940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>
                <a:latin typeface="Cambria"/>
                <a:cs typeface="Segoe UI"/>
              </a:rPr>
              <a:t>Stitch Fix – An online personal styling service that combines the talents of stylists and data scientists to provide outfits shipped right to your door at your choice of frequency. </a:t>
            </a:r>
          </a:p>
        </p:txBody>
      </p:sp>
      <p:pic>
        <p:nvPicPr>
          <p:cNvPr id="3" name="Picture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876D2ED-CDD5-4C5B-AB73-B031C13DCC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8569" y="4389634"/>
            <a:ext cx="10000477" cy="6286087"/>
          </a:xfrm>
          <a:prstGeom prst="rect">
            <a:avLst/>
          </a:prstGeom>
        </p:spPr>
      </p:pic>
      <p:pic>
        <p:nvPicPr>
          <p:cNvPr id="20" name="Picture 20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053D046-FFE3-46E8-9D68-E4C943215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036" y="12701664"/>
            <a:ext cx="6183322" cy="3459158"/>
          </a:xfrm>
          <a:prstGeom prst="rect">
            <a:avLst/>
          </a:prstGeom>
        </p:spPr>
      </p:pic>
      <p:pic>
        <p:nvPicPr>
          <p:cNvPr id="24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7B60CA59-A085-4E14-BA2F-EB07A03B8E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9752" y="7505852"/>
            <a:ext cx="5708822" cy="3845422"/>
          </a:xfrm>
          <a:prstGeom prst="rect">
            <a:avLst/>
          </a:prstGeom>
        </p:spPr>
      </p:pic>
      <p:pic>
        <p:nvPicPr>
          <p:cNvPr id="21" name="Picture 21" descr="A close up of a logo&#10;&#10;Description generated with high confidence">
            <a:extLst>
              <a:ext uri="{FF2B5EF4-FFF2-40B4-BE49-F238E27FC236}">
                <a16:creationId xmlns:a16="http://schemas.microsoft.com/office/drawing/2014/main" id="{C17A608E-F899-4E79-ADD9-8DCCC29EEF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702" t="12122" r="17491" b="12112"/>
          <a:stretch/>
        </p:blipFill>
        <p:spPr>
          <a:xfrm>
            <a:off x="32740253" y="16922340"/>
            <a:ext cx="3422026" cy="3120982"/>
          </a:xfrm>
          <a:prstGeom prst="rect">
            <a:avLst/>
          </a:prstGeom>
        </p:spPr>
      </p:pic>
      <p:pic>
        <p:nvPicPr>
          <p:cNvPr id="23" name="Picture 24" descr="A close up of a logo&#10;&#10;Description generated with high confidence">
            <a:extLst>
              <a:ext uri="{FF2B5EF4-FFF2-40B4-BE49-F238E27FC236}">
                <a16:creationId xmlns:a16="http://schemas.microsoft.com/office/drawing/2014/main" id="{2A484C8B-AC68-43B4-8677-3122493F944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8437" t="12019" r="17121" b="8441"/>
          <a:stretch/>
        </p:blipFill>
        <p:spPr>
          <a:xfrm>
            <a:off x="23240569" y="16597095"/>
            <a:ext cx="3785942" cy="3480430"/>
          </a:xfrm>
          <a:prstGeom prst="rect">
            <a:avLst/>
          </a:prstGeom>
        </p:spPr>
      </p:pic>
      <p:pic>
        <p:nvPicPr>
          <p:cNvPr id="10" name="Picture 13" descr="A picture containing vector graphics&#10;&#10;Description generated with very high confidence">
            <a:extLst>
              <a:ext uri="{FF2B5EF4-FFF2-40B4-BE49-F238E27FC236}">
                <a16:creationId xmlns:a16="http://schemas.microsoft.com/office/drawing/2014/main" id="{A5898662-98A0-4FA0-A0E6-E8C5DE30E8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05464" y="12963379"/>
            <a:ext cx="3783644" cy="2758847"/>
          </a:xfrm>
          <a:prstGeom prst="rect">
            <a:avLst/>
          </a:prstGeom>
        </p:spPr>
      </p:pic>
      <p:pic>
        <p:nvPicPr>
          <p:cNvPr id="15" name="Picture 1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361E2527-B4E0-4D36-B1CD-B3EC9E7CCD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61837" y="8667740"/>
            <a:ext cx="7727750" cy="1640517"/>
          </a:xfrm>
          <a:prstGeom prst="rect">
            <a:avLst/>
          </a:prstGeom>
        </p:spPr>
      </p:pic>
      <p:sp>
        <p:nvSpPr>
          <p:cNvPr id="35" name="Subtitle 2">
            <a:extLst>
              <a:ext uri="{FF2B5EF4-FFF2-40B4-BE49-F238E27FC236}">
                <a16:creationId xmlns:a16="http://schemas.microsoft.com/office/drawing/2014/main" id="{F5051FA4-5A56-4041-85C8-E0105B7EC822}"/>
              </a:ext>
            </a:extLst>
          </p:cNvPr>
          <p:cNvSpPr txBox="1">
            <a:spLocks/>
          </p:cNvSpPr>
          <p:nvPr/>
        </p:nvSpPr>
        <p:spPr>
          <a:xfrm>
            <a:off x="476831" y="5544817"/>
            <a:ext cx="6655489" cy="513090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3200" dirty="0">
                <a:latin typeface="Cambria"/>
              </a:rPr>
              <a:t>What is Internet marketing?</a:t>
            </a:r>
          </a:p>
          <a:p>
            <a:pPr marL="457200" indent="-457200" algn="l">
              <a:lnSpc>
                <a:spcPct val="100000"/>
              </a:lnSpc>
              <a:buChar char="•"/>
            </a:pPr>
            <a:r>
              <a:rPr lang="en-US" sz="3200" dirty="0">
                <a:latin typeface="Cambria"/>
              </a:rPr>
              <a:t>The process of driving traffic to your business</a:t>
            </a:r>
          </a:p>
          <a:p>
            <a:pPr marL="457200" indent="-457200" algn="l">
              <a:lnSpc>
                <a:spcPct val="100000"/>
              </a:lnSpc>
              <a:buChar char="•"/>
            </a:pPr>
            <a:r>
              <a:rPr lang="en-US" sz="3200" dirty="0">
                <a:latin typeface="Cambria"/>
              </a:rPr>
              <a:t>Using the traffic you own to create more business for yourself</a:t>
            </a:r>
          </a:p>
          <a:p>
            <a:pPr marL="457200" indent="-457200" algn="l">
              <a:lnSpc>
                <a:spcPct val="100000"/>
              </a:lnSpc>
              <a:buChar char="•"/>
            </a:pPr>
            <a:r>
              <a:rPr lang="en-US" sz="3200" dirty="0">
                <a:latin typeface="Cambria"/>
              </a:rPr>
              <a:t>Creating email strings, </a:t>
            </a:r>
            <a:r>
              <a:rPr lang="en-US" sz="3200" dirty="0" err="1">
                <a:latin typeface="Cambria"/>
              </a:rPr>
              <a:t>facebook</a:t>
            </a:r>
            <a:r>
              <a:rPr lang="en-US" sz="3200" dirty="0">
                <a:latin typeface="Cambria"/>
              </a:rPr>
              <a:t> ads, and sales funnels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A31EA6C1-5084-464C-A68A-1DF318FF5D84}"/>
              </a:ext>
            </a:extLst>
          </p:cNvPr>
          <p:cNvSpPr txBox="1">
            <a:spLocks/>
          </p:cNvSpPr>
          <p:nvPr/>
        </p:nvSpPr>
        <p:spPr>
          <a:xfrm>
            <a:off x="25684822" y="12381171"/>
            <a:ext cx="1968447" cy="61971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latin typeface="Cambria"/>
              </a:rPr>
              <a:t>Positive:</a:t>
            </a:r>
            <a:endParaRPr lang="en-US" sz="3200" b="1" dirty="0">
              <a:latin typeface="Cambria" panose="02040503050406030204" pitchFamily="18" charset="0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id="{AF2A0BF1-F473-4E23-8962-9A626E431C86}"/>
              </a:ext>
            </a:extLst>
          </p:cNvPr>
          <p:cNvSpPr txBox="1">
            <a:spLocks/>
          </p:cNvSpPr>
          <p:nvPr/>
        </p:nvSpPr>
        <p:spPr>
          <a:xfrm>
            <a:off x="33408007" y="13277566"/>
            <a:ext cx="2754275" cy="377762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numCol="1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latin typeface="Cambria" panose="02040503050406030204" pitchFamily="18" charset="0"/>
              </a:rPr>
              <a:t>Poor Quality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“send”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”quality”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“received”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“clothing”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“back”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B1C3BFB0-3B3D-4396-948D-F03FD5904982}"/>
              </a:ext>
            </a:extLst>
          </p:cNvPr>
          <p:cNvSpPr txBox="1">
            <a:spLocks/>
          </p:cNvSpPr>
          <p:nvPr/>
        </p:nvSpPr>
        <p:spPr>
          <a:xfrm>
            <a:off x="31990749" y="12431900"/>
            <a:ext cx="1968447" cy="61971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latin typeface="Cambria"/>
              </a:rPr>
              <a:t>Negative:</a:t>
            </a:r>
            <a:endParaRPr lang="en-US" dirty="0"/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9C1A17CF-A2AF-4D33-8DF8-52FF76B53971}"/>
              </a:ext>
            </a:extLst>
          </p:cNvPr>
          <p:cNvSpPr txBox="1">
            <a:spLocks/>
          </p:cNvSpPr>
          <p:nvPr/>
        </p:nvSpPr>
        <p:spPr>
          <a:xfrm>
            <a:off x="26783192" y="13280553"/>
            <a:ext cx="2996500" cy="64816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200" b="1" dirty="0">
                <a:latin typeface="Cambria" panose="02040503050406030204" pitchFamily="18" charset="0"/>
              </a:rPr>
              <a:t>Alternative</a:t>
            </a:r>
          </a:p>
          <a:p>
            <a:pPr>
              <a:spcBef>
                <a:spcPts val="0"/>
              </a:spcBef>
            </a:pPr>
            <a:endParaRPr lang="en-US" sz="3200" b="1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“getting”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”keep”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“shopping”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“company”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“clothes”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“better”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“service”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“will”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“together”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”wear”</a:t>
            </a:r>
          </a:p>
        </p:txBody>
      </p:sp>
      <p:graphicFrame>
        <p:nvGraphicFramePr>
          <p:cNvPr id="370" name="Diagram 370">
            <a:extLst>
              <a:ext uri="{FF2B5EF4-FFF2-40B4-BE49-F238E27FC236}">
                <a16:creationId xmlns:a16="http://schemas.microsoft.com/office/drawing/2014/main" id="{28865BBF-9239-466E-A09E-D49B49270A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719308"/>
              </p:ext>
            </p:extLst>
          </p:nvPr>
        </p:nvGraphicFramePr>
        <p:xfrm>
          <a:off x="302713" y="16576109"/>
          <a:ext cx="22141841" cy="2488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31" name="Chart 30">
            <a:extLst>
              <a:ext uri="{FF2B5EF4-FFF2-40B4-BE49-F238E27FC236}">
                <a16:creationId xmlns:a16="http://schemas.microsoft.com/office/drawing/2014/main" id="{61DFF94F-5A2A-5645-B5DE-124BEC6E66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5348533"/>
              </p:ext>
            </p:extLst>
          </p:nvPr>
        </p:nvGraphicFramePr>
        <p:xfrm>
          <a:off x="9995269" y="25224005"/>
          <a:ext cx="312379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9031E55-B39F-2D4A-B6F0-13897ECC938D}"/>
              </a:ext>
            </a:extLst>
          </p:cNvPr>
          <p:cNvSpPr txBox="1"/>
          <p:nvPr/>
        </p:nvSpPr>
        <p:spPr>
          <a:xfrm>
            <a:off x="10159858" y="28011513"/>
            <a:ext cx="2794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ambria" panose="02040503050406030204" pitchFamily="18" charset="0"/>
              </a:rPr>
              <a:t>72% Positive</a:t>
            </a:r>
          </a:p>
          <a:p>
            <a:r>
              <a:rPr lang="en-US" sz="3200" dirty="0">
                <a:latin typeface="Cambria" panose="02040503050406030204" pitchFamily="18" charset="0"/>
              </a:rPr>
              <a:t>28% Negative</a:t>
            </a:r>
          </a:p>
          <a:p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796E0E62-043F-4B40-9001-001EFCDDD22B}"/>
              </a:ext>
            </a:extLst>
          </p:cNvPr>
          <p:cNvSpPr txBox="1">
            <a:spLocks/>
          </p:cNvSpPr>
          <p:nvPr/>
        </p:nvSpPr>
        <p:spPr>
          <a:xfrm>
            <a:off x="23786475" y="13277566"/>
            <a:ext cx="2996500" cy="337958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200" b="1" dirty="0">
                <a:latin typeface="Cambria" panose="02040503050406030204" pitchFamily="18" charset="0"/>
              </a:rPr>
              <a:t>Consistent</a:t>
            </a:r>
          </a:p>
          <a:p>
            <a:pPr>
              <a:spcBef>
                <a:spcPts val="0"/>
              </a:spcBef>
            </a:pPr>
            <a:endParaRPr lang="en-US" sz="3200" b="1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“service”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”every”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“shopping”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“always”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“time”</a:t>
            </a: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A5DD52F3-C250-BA4D-924A-9064020CA313}"/>
              </a:ext>
            </a:extLst>
          </p:cNvPr>
          <p:cNvSpPr txBox="1">
            <a:spLocks/>
          </p:cNvSpPr>
          <p:nvPr/>
        </p:nvSpPr>
        <p:spPr>
          <a:xfrm>
            <a:off x="29986992" y="13277566"/>
            <a:ext cx="2996499" cy="558896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200" b="1" dirty="0">
                <a:latin typeface="Cambria" panose="02040503050406030204" pitchFamily="18" charset="0"/>
              </a:rPr>
              <a:t>Mislead</a:t>
            </a:r>
          </a:p>
          <a:p>
            <a:pPr>
              <a:spcBef>
                <a:spcPts val="0"/>
              </a:spcBef>
            </a:pPr>
            <a:endParaRPr lang="en-US" sz="3200" b="1" dirty="0">
              <a:latin typeface="Cambria" panose="02040503050406030204" pitchFamily="18" charset="0"/>
            </a:endParaRP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“disappointed”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”item”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“try”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“expensive”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“pieces”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“three”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“fee”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“clothes”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“service”</a:t>
            </a:r>
          </a:p>
          <a:p>
            <a:pPr>
              <a:spcBef>
                <a:spcPts val="0"/>
              </a:spcBef>
            </a:pPr>
            <a:r>
              <a:rPr lang="en-US" sz="3200" dirty="0">
                <a:latin typeface="Cambria" panose="02040503050406030204" pitchFamily="18" charset="0"/>
              </a:rPr>
              <a:t>”pants”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E2700B-DFB3-434C-960C-698685DDC58B}"/>
              </a:ext>
            </a:extLst>
          </p:cNvPr>
          <p:cNvSpPr txBox="1"/>
          <p:nvPr/>
        </p:nvSpPr>
        <p:spPr>
          <a:xfrm flipH="1">
            <a:off x="682021" y="21706428"/>
            <a:ext cx="12437021" cy="732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297 reviews scraped from the internet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Cleaned data using R studio cloud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5x5 and 10x10 topic analyses ran using two different R packages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Further analysis done using topic mapping to the raw data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Word clouds created with all topic analysis results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Positive reviews highlighted convenience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Negative reviews indicated distrust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04747F0-1D09-E04B-8C4B-7719DE855FBF}"/>
              </a:ext>
            </a:extLst>
          </p:cNvPr>
          <p:cNvSpPr txBox="1"/>
          <p:nvPr/>
        </p:nvSpPr>
        <p:spPr>
          <a:xfrm>
            <a:off x="14041740" y="25273349"/>
            <a:ext cx="11316045" cy="39551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2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>
                <a:latin typeface="Cambria"/>
                <a:cs typeface="Segoe UI"/>
              </a:rPr>
              <a:t>Internet Marketing Tactics:</a:t>
            </a:r>
          </a:p>
          <a:p>
            <a:pPr marL="457200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Email strings</a:t>
            </a:r>
          </a:p>
          <a:p>
            <a:pPr marL="457200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Pop-up ads</a:t>
            </a:r>
          </a:p>
          <a:p>
            <a:pPr algn="just">
              <a:lnSpc>
                <a:spcPct val="200000"/>
              </a:lnSpc>
            </a:pPr>
            <a:endParaRPr lang="en-US" sz="3200" dirty="0">
              <a:latin typeface="Cambria"/>
              <a:cs typeface="Segoe UI"/>
            </a:endParaRP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Cambria"/>
                <a:cs typeface="Segoe UI"/>
              </a:rPr>
              <a:t>Value Ladder:</a:t>
            </a:r>
          </a:p>
          <a:p>
            <a:pPr marL="457200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Style profile</a:t>
            </a:r>
          </a:p>
          <a:p>
            <a:pPr marL="457200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Price range/Order frequency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D56D25D-71C4-6D42-AAD9-D5690E4BA398}"/>
              </a:ext>
            </a:extLst>
          </p:cNvPr>
          <p:cNvSpPr/>
          <p:nvPr/>
        </p:nvSpPr>
        <p:spPr>
          <a:xfrm>
            <a:off x="25755014" y="28950695"/>
            <a:ext cx="10820986" cy="317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</a:rPr>
              <a:t>Brunson, R. (2015). Dotcom secrets: The underground playbook for growing your company online New York: Morgan James Publishing.</a:t>
            </a:r>
            <a:endParaRPr lang="en-US" sz="1400" b="0" i="0" dirty="0">
              <a:effectLst/>
              <a:latin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D3FD722-40BE-E845-8020-49EF0E1D8D82}"/>
              </a:ext>
            </a:extLst>
          </p:cNvPr>
          <p:cNvSpPr txBox="1"/>
          <p:nvPr/>
        </p:nvSpPr>
        <p:spPr>
          <a:xfrm>
            <a:off x="26161108" y="21646380"/>
            <a:ext cx="10001169" cy="72430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Client trust can be lost very easily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Quality not as expected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Price/style not aligned with profile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Customer service short comings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Stitch Fix should be marketing the convenience factor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For those who hate shopping 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Or don’t have time</a:t>
            </a:r>
          </a:p>
          <a:p>
            <a:pPr marL="230063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Keep it black and white</a:t>
            </a:r>
          </a:p>
          <a:p>
            <a:pPr marL="457200" indent="-457200" algn="just">
              <a:spcBef>
                <a:spcPts val="20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/>
                <a:cs typeface="Segoe UI"/>
              </a:rPr>
              <a:t>Future studies should experiment with sales funnels based around honesty and convenience</a:t>
            </a: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973179" y="3272587"/>
            <a:ext cx="32918400" cy="21945600"/>
            <a:chOff x="3038168" y="2271251"/>
            <a:chExt cx="26871561" cy="17255613"/>
          </a:xfrm>
        </p:grpSpPr>
        <p:sp>
          <p:nvSpPr>
            <p:cNvPr id="11" name="Rectangle 10"/>
            <p:cNvSpPr/>
            <p:nvPr/>
          </p:nvSpPr>
          <p:spPr>
            <a:xfrm>
              <a:off x="3038168" y="2271251"/>
              <a:ext cx="26871561" cy="172556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5020" y="3923072"/>
              <a:ext cx="23095974" cy="8463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80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880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540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880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8800">
                <a:solidFill>
                  <a:schemeClr val="accent5">
                    <a:lumMod val="75000"/>
                  </a:schemeClr>
                </a:solidFill>
              </a:endParaRPr>
            </a:p>
            <a:p>
              <a:pPr algn="ctr"/>
              <a:endParaRPr lang="en-US" sz="9600">
                <a:solidFill>
                  <a:schemeClr val="accent5">
                    <a:lumMod val="75000"/>
                  </a:schemeClr>
                </a:solidFill>
              </a:endParaRPr>
            </a:p>
            <a:p>
              <a:pPr algn="ctr"/>
              <a:r>
                <a:rPr lang="en-US" sz="9600">
                  <a:solidFill>
                    <a:schemeClr val="accent5">
                      <a:lumMod val="75000"/>
                    </a:schemeClr>
                  </a:solidFill>
                </a:rPr>
                <a:t>Trust us to make your poster look </a:t>
              </a:r>
              <a:r>
                <a:rPr lang="en-US" sz="9600" b="1">
                  <a:solidFill>
                    <a:schemeClr val="accent5">
                      <a:lumMod val="75000"/>
                    </a:schemeClr>
                  </a:solidFill>
                </a:rPr>
                <a:t>GREAT!</a:t>
              </a:r>
            </a:p>
            <a:p>
              <a:pPr algn="ctr"/>
              <a:endParaRPr lang="en-US" sz="880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0718" y="16043312"/>
              <a:ext cx="2478029" cy="298399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9797132" y="10713360"/>
              <a:ext cx="18199510" cy="403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800" b="1">
                  <a:solidFill>
                    <a:schemeClr val="accent5">
                      <a:lumMod val="75000"/>
                    </a:schemeClr>
                  </a:solidFill>
                </a:rPr>
                <a:t>Website: </a:t>
              </a:r>
              <a:r>
                <a:rPr lang="en-US" sz="880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880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8800" b="1">
                  <a:solidFill>
                    <a:schemeClr val="accent5">
                      <a:lumMod val="75000"/>
                    </a:schemeClr>
                  </a:solidFill>
                </a:rPr>
                <a:t>Poster Guide: </a:t>
              </a:r>
              <a:r>
                <a:rPr lang="en-US" sz="880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880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80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402548" y="16663082"/>
              <a:ext cx="19953377" cy="12342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600">
                  <a:solidFill>
                    <a:schemeClr val="bg2">
                      <a:lumMod val="50000"/>
                    </a:schemeClr>
                  </a:solidFill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7236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463</Words>
  <Application>Microsoft Office PowerPoint</Application>
  <PresentationFormat>Custom</PresentationFormat>
  <Paragraphs>99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Ascending and Descending the Value Ladder of a Subscription Service Spencer Pope Paul College of Business and Economics, University of New Hampshire, Durham, NH 03824 Faculty Advisor: Inchan Kim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iatkin</cp:lastModifiedBy>
  <cp:revision>306</cp:revision>
  <dcterms:created xsi:type="dcterms:W3CDTF">2016-03-05T16:55:12Z</dcterms:created>
  <dcterms:modified xsi:type="dcterms:W3CDTF">2019-04-22T13:46:09Z</dcterms:modified>
</cp:coreProperties>
</file>