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4" d="100"/>
          <a:sy n="14" d="100"/>
        </p:scale>
        <p:origin x="1284" y="6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589B8F-0194-460B-8F86-208BB2153344}"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393767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589B8F-0194-460B-8F86-208BB2153344}"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4097750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589B8F-0194-460B-8F86-208BB2153344}"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2165962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589B8F-0194-460B-8F86-208BB2153344}"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1030198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589B8F-0194-460B-8F86-208BB2153344}" type="datetimeFigureOut">
              <a:rPr lang="en-US" smtClean="0"/>
              <a:t>4/22/2019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356929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589B8F-0194-460B-8F86-208BB2153344}" type="datetimeFigureOut">
              <a:rPr lang="en-US" smtClean="0"/>
              <a:t>4/22/2019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2456989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589B8F-0194-460B-8F86-208BB2153344}" type="datetimeFigureOut">
              <a:rPr lang="en-US" smtClean="0"/>
              <a:t>4/22/2019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1536328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2D589B8F-0194-460B-8F86-208BB2153344}"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3748401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2D589B8F-0194-460B-8F86-208BB2153344}"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1875652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589B8F-0194-460B-8F86-208BB2153344}"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1899423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589B8F-0194-460B-8F86-208BB2153344}"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5BAA2C-B703-43AD-8407-167363BE3BAD}" type="slidenum">
              <a:rPr lang="en-US" smtClean="0"/>
              <a:t>‹#›</a:t>
            </a:fld>
            <a:endParaRPr lang="en-US"/>
          </a:p>
        </p:txBody>
      </p:sp>
    </p:spTree>
    <p:extLst>
      <p:ext uri="{BB962C8B-B14F-4D97-AF65-F5344CB8AC3E}">
        <p14:creationId xmlns:p14="http://schemas.microsoft.com/office/powerpoint/2010/main" val="3899139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2D589B8F-0194-460B-8F86-208BB2153344}" type="datetimeFigureOut">
              <a:rPr lang="en-US" smtClean="0"/>
              <a:t>4/22/2019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A45BAA2C-B703-43AD-8407-167363BE3BAD}" type="slidenum">
              <a:rPr lang="en-US" smtClean="0"/>
              <a:t>‹#›</a:t>
            </a:fld>
            <a:endParaRPr lang="en-US"/>
          </a:p>
        </p:txBody>
      </p:sp>
    </p:spTree>
    <p:extLst>
      <p:ext uri="{BB962C8B-B14F-4D97-AF65-F5344CB8AC3E}">
        <p14:creationId xmlns:p14="http://schemas.microsoft.com/office/powerpoint/2010/main" val="1970664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4E1E5D1-9BBC-456A-90E4-472BAF63CAF1}"/>
              </a:ext>
            </a:extLst>
          </p:cNvPr>
          <p:cNvSpPr txBox="1"/>
          <p:nvPr/>
        </p:nvSpPr>
        <p:spPr>
          <a:xfrm>
            <a:off x="-1" y="-136644"/>
            <a:ext cx="43891200" cy="4647426"/>
          </a:xfrm>
          <a:prstGeom prst="rect">
            <a:avLst/>
          </a:prstGeom>
          <a:solidFill>
            <a:srgbClr val="0070C0"/>
          </a:solidFill>
        </p:spPr>
        <p:txBody>
          <a:bodyPr wrap="square" rtlCol="0">
            <a:spAutoFit/>
          </a:bodyPr>
          <a:lstStyle/>
          <a:p>
            <a:pPr algn="ctr"/>
            <a:r>
              <a:rPr lang="en-US" sz="8000" dirty="0">
                <a:solidFill>
                  <a:schemeClr val="bg1"/>
                </a:solidFill>
                <a:latin typeface="Times New Roman" panose="02020603050405020304" pitchFamily="18" charset="0"/>
                <a:cs typeface="Times New Roman" panose="02020603050405020304" pitchFamily="18" charset="0"/>
              </a:rPr>
              <a:t>UNH’s Recycling Crisis: </a:t>
            </a:r>
          </a:p>
          <a:p>
            <a:pPr algn="ctr"/>
            <a:r>
              <a:rPr lang="en-US" sz="7200" dirty="0">
                <a:solidFill>
                  <a:schemeClr val="bg1"/>
                </a:solidFill>
                <a:latin typeface="Times New Roman" panose="02020603050405020304" pitchFamily="18" charset="0"/>
                <a:cs typeface="Times New Roman" panose="02020603050405020304" pitchFamily="18" charset="0"/>
              </a:rPr>
              <a:t>An Assessment of Recycling Knowledge in Relation to Behaviors </a:t>
            </a:r>
          </a:p>
          <a:p>
            <a:pPr algn="ctr"/>
            <a:r>
              <a:rPr lang="en-US" sz="4800" dirty="0">
                <a:solidFill>
                  <a:schemeClr val="bg1"/>
                </a:solidFill>
                <a:latin typeface="Times New Roman" panose="02020603050405020304" pitchFamily="18" charset="0"/>
                <a:cs typeface="Times New Roman" panose="02020603050405020304" pitchFamily="18" charset="0"/>
              </a:rPr>
              <a:t>Emily Bean, Jodi Bezanson, Timothy Readdean, Casey Shea, Daniel Sheldon</a:t>
            </a:r>
          </a:p>
          <a:p>
            <a:pPr algn="ctr"/>
            <a:r>
              <a:rPr lang="en-US" sz="4800" dirty="0">
                <a:solidFill>
                  <a:schemeClr val="bg1"/>
                </a:solidFill>
                <a:latin typeface="Times New Roman" panose="02020603050405020304" pitchFamily="18" charset="0"/>
                <a:cs typeface="Times New Roman" panose="02020603050405020304" pitchFamily="18" charset="0"/>
              </a:rPr>
              <a:t>Advisors: Jennifer Andrews and Colleen Flaherty</a:t>
            </a:r>
          </a:p>
          <a:p>
            <a:pPr algn="ctr"/>
            <a:r>
              <a:rPr lang="en-US" sz="4800" dirty="0">
                <a:solidFill>
                  <a:schemeClr val="bg1"/>
                </a:solidFill>
                <a:latin typeface="Times New Roman" panose="02020603050405020304" pitchFamily="18" charset="0"/>
                <a:cs typeface="Times New Roman" panose="02020603050405020304" pitchFamily="18" charset="0"/>
              </a:rPr>
              <a:t>Sustainability Dual Major Project Spring 2019</a:t>
            </a:r>
          </a:p>
        </p:txBody>
      </p:sp>
      <p:pic>
        <p:nvPicPr>
          <p:cNvPr id="6" name="Picture 5">
            <a:extLst>
              <a:ext uri="{FF2B5EF4-FFF2-40B4-BE49-F238E27FC236}">
                <a16:creationId xmlns:a16="http://schemas.microsoft.com/office/drawing/2014/main" id="{55992872-DAC7-49E4-92BE-8D34920C9CEF}"/>
              </a:ext>
            </a:extLst>
          </p:cNvPr>
          <p:cNvPicPr>
            <a:picLocks noChangeAspect="1"/>
          </p:cNvPicPr>
          <p:nvPr/>
        </p:nvPicPr>
        <p:blipFill rotWithShape="1">
          <a:blip r:embed="rId2">
            <a:extLst>
              <a:ext uri="{28A0092B-C50C-407E-A947-70E740481C1C}">
                <a14:useLocalDpi xmlns:a14="http://schemas.microsoft.com/office/drawing/2010/main" val="0"/>
              </a:ext>
            </a:extLst>
          </a:blip>
          <a:srcRect b="28491"/>
          <a:stretch/>
        </p:blipFill>
        <p:spPr>
          <a:xfrm>
            <a:off x="911556" y="412112"/>
            <a:ext cx="5554980" cy="3826912"/>
          </a:xfrm>
          <a:prstGeom prst="rect">
            <a:avLst/>
          </a:prstGeom>
        </p:spPr>
      </p:pic>
      <p:sp>
        <p:nvSpPr>
          <p:cNvPr id="13" name="TextBox 12">
            <a:extLst>
              <a:ext uri="{FF2B5EF4-FFF2-40B4-BE49-F238E27FC236}">
                <a16:creationId xmlns:a16="http://schemas.microsoft.com/office/drawing/2014/main" id="{765079C8-FA9A-41D3-8D7A-C1DDD2EBF222}"/>
              </a:ext>
            </a:extLst>
          </p:cNvPr>
          <p:cNvSpPr txBox="1"/>
          <p:nvPr/>
        </p:nvSpPr>
        <p:spPr>
          <a:xfrm>
            <a:off x="1551548" y="5326643"/>
            <a:ext cx="11100389" cy="830997"/>
          </a:xfrm>
          <a:prstGeom prst="rect">
            <a:avLst/>
          </a:prstGeom>
          <a:solidFill>
            <a:srgbClr val="0070C0"/>
          </a:solidFill>
          <a:ln>
            <a:solidFill>
              <a:schemeClr val="accent1"/>
            </a:solidFill>
          </a:ln>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Introduction</a:t>
            </a:r>
          </a:p>
        </p:txBody>
      </p:sp>
      <p:sp>
        <p:nvSpPr>
          <p:cNvPr id="14" name="TextBox 13">
            <a:extLst>
              <a:ext uri="{FF2B5EF4-FFF2-40B4-BE49-F238E27FC236}">
                <a16:creationId xmlns:a16="http://schemas.microsoft.com/office/drawing/2014/main" id="{00E5FF40-52A2-4804-8778-F303C166894D}"/>
              </a:ext>
            </a:extLst>
          </p:cNvPr>
          <p:cNvSpPr txBox="1"/>
          <p:nvPr/>
        </p:nvSpPr>
        <p:spPr>
          <a:xfrm>
            <a:off x="911556" y="14753995"/>
            <a:ext cx="12755489" cy="5016758"/>
          </a:xfrm>
          <a:prstGeom prst="rect">
            <a:avLst/>
          </a:prstGeom>
          <a:noFill/>
          <a:ln>
            <a:noFill/>
          </a:ln>
        </p:spPr>
        <p:txBody>
          <a:bodyPr wrap="square" rtlCol="0">
            <a:spAutoFit/>
          </a:bodyPr>
          <a:lstStyle/>
          <a:p>
            <a:pPr marL="342900" indent="-34290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What is the general base of knowledge on recycling between students, faculty and staff? </a:t>
            </a:r>
          </a:p>
          <a:p>
            <a:pPr marL="342900" indent="-34290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What are the most prevalent types of contaminated waste are in recycling at UNH and how much of the total recycling mass does this account for? </a:t>
            </a:r>
          </a:p>
          <a:p>
            <a:pPr marL="342900" indent="-34290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Does knowledge on recycling affect the amount of contaminated waste in our recycling on campus? </a:t>
            </a:r>
          </a:p>
        </p:txBody>
      </p:sp>
      <p:sp>
        <p:nvSpPr>
          <p:cNvPr id="15" name="TextBox 14">
            <a:extLst>
              <a:ext uri="{FF2B5EF4-FFF2-40B4-BE49-F238E27FC236}">
                <a16:creationId xmlns:a16="http://schemas.microsoft.com/office/drawing/2014/main" id="{E0496E1C-5BF2-42B4-AA66-204291F5EA1B}"/>
              </a:ext>
            </a:extLst>
          </p:cNvPr>
          <p:cNvSpPr txBox="1"/>
          <p:nvPr/>
        </p:nvSpPr>
        <p:spPr>
          <a:xfrm>
            <a:off x="910521" y="27979106"/>
            <a:ext cx="12755489" cy="4401205"/>
          </a:xfrm>
          <a:prstGeom prst="rect">
            <a:avLst/>
          </a:prstGeom>
          <a:noFill/>
          <a:ln>
            <a:noFill/>
          </a:ln>
        </p:spPr>
        <p:txBody>
          <a:bodyPr wrap="square" rtlCol="0">
            <a:spAutoFit/>
          </a:bodyPr>
          <a:lstStyle/>
          <a:p>
            <a:pPr marL="342900" indent="-342900" fontAlgn="base">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Two recycling waste audits were performed in academic buildings Paul College and Hamilton Smith Hall</a:t>
            </a:r>
          </a:p>
          <a:p>
            <a:pPr marL="342900" indent="-342900" fontAlgn="base">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Sorted waste into 11 categories, and the weight of each category was recorded in kilograms</a:t>
            </a:r>
          </a:p>
          <a:p>
            <a:pPr marL="342900" indent="-342900" fontAlgn="base">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Performed intercept surveys, in both buildings, composing of 7 questions</a:t>
            </a:r>
          </a:p>
        </p:txBody>
      </p:sp>
      <p:sp>
        <p:nvSpPr>
          <p:cNvPr id="16" name="TextBox 15">
            <a:extLst>
              <a:ext uri="{FF2B5EF4-FFF2-40B4-BE49-F238E27FC236}">
                <a16:creationId xmlns:a16="http://schemas.microsoft.com/office/drawing/2014/main" id="{A6110FDD-C176-4D82-A163-6EBAA3CD6FCC}"/>
              </a:ext>
            </a:extLst>
          </p:cNvPr>
          <p:cNvSpPr txBox="1"/>
          <p:nvPr/>
        </p:nvSpPr>
        <p:spPr>
          <a:xfrm>
            <a:off x="1551548" y="19953865"/>
            <a:ext cx="11100389" cy="830997"/>
          </a:xfrm>
          <a:prstGeom prst="rect">
            <a:avLst/>
          </a:prstGeom>
          <a:solidFill>
            <a:srgbClr val="0070C0"/>
          </a:solidFill>
          <a:ln>
            <a:solidFill>
              <a:schemeClr val="accent1"/>
            </a:solidFill>
          </a:ln>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Methods</a:t>
            </a:r>
          </a:p>
        </p:txBody>
      </p:sp>
      <p:sp>
        <p:nvSpPr>
          <p:cNvPr id="17" name="TextBox 16">
            <a:extLst>
              <a:ext uri="{FF2B5EF4-FFF2-40B4-BE49-F238E27FC236}">
                <a16:creationId xmlns:a16="http://schemas.microsoft.com/office/drawing/2014/main" id="{9982B4ED-852B-4F3F-9167-2D1874F54AFF}"/>
              </a:ext>
            </a:extLst>
          </p:cNvPr>
          <p:cNvSpPr txBox="1"/>
          <p:nvPr/>
        </p:nvSpPr>
        <p:spPr>
          <a:xfrm>
            <a:off x="31746488" y="20931001"/>
            <a:ext cx="11100389" cy="830997"/>
          </a:xfrm>
          <a:prstGeom prst="rect">
            <a:avLst/>
          </a:prstGeom>
          <a:solidFill>
            <a:srgbClr val="0070C0"/>
          </a:solidFill>
          <a:ln>
            <a:solidFill>
              <a:schemeClr val="accent1"/>
            </a:solidFill>
          </a:ln>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Next Steps</a:t>
            </a:r>
          </a:p>
        </p:txBody>
      </p:sp>
      <p:sp>
        <p:nvSpPr>
          <p:cNvPr id="18" name="TextBox 17">
            <a:extLst>
              <a:ext uri="{FF2B5EF4-FFF2-40B4-BE49-F238E27FC236}">
                <a16:creationId xmlns:a16="http://schemas.microsoft.com/office/drawing/2014/main" id="{1B988CD3-6B48-4451-B889-1797046C54CF}"/>
              </a:ext>
            </a:extLst>
          </p:cNvPr>
          <p:cNvSpPr txBox="1"/>
          <p:nvPr/>
        </p:nvSpPr>
        <p:spPr>
          <a:xfrm>
            <a:off x="31767781" y="27742113"/>
            <a:ext cx="11100389" cy="830997"/>
          </a:xfrm>
          <a:prstGeom prst="rect">
            <a:avLst/>
          </a:prstGeom>
          <a:solidFill>
            <a:srgbClr val="0070C0"/>
          </a:solidFill>
          <a:ln>
            <a:solidFill>
              <a:schemeClr val="accent1"/>
            </a:solidFill>
          </a:ln>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References</a:t>
            </a:r>
          </a:p>
        </p:txBody>
      </p:sp>
      <p:sp>
        <p:nvSpPr>
          <p:cNvPr id="19" name="TextBox 18">
            <a:extLst>
              <a:ext uri="{FF2B5EF4-FFF2-40B4-BE49-F238E27FC236}">
                <a16:creationId xmlns:a16="http://schemas.microsoft.com/office/drawing/2014/main" id="{F11AF59C-B54D-442B-8759-CD1E87DED71E}"/>
              </a:ext>
            </a:extLst>
          </p:cNvPr>
          <p:cNvSpPr txBox="1"/>
          <p:nvPr/>
        </p:nvSpPr>
        <p:spPr>
          <a:xfrm>
            <a:off x="31767782" y="5326644"/>
            <a:ext cx="11100389" cy="830997"/>
          </a:xfrm>
          <a:prstGeom prst="rect">
            <a:avLst/>
          </a:prstGeom>
          <a:solidFill>
            <a:srgbClr val="0070C0"/>
          </a:solidFill>
          <a:ln>
            <a:solidFill>
              <a:schemeClr val="accent1"/>
            </a:solidFill>
          </a:ln>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Results</a:t>
            </a:r>
          </a:p>
        </p:txBody>
      </p:sp>
      <p:sp>
        <p:nvSpPr>
          <p:cNvPr id="20" name="TextBox 19">
            <a:extLst>
              <a:ext uri="{FF2B5EF4-FFF2-40B4-BE49-F238E27FC236}">
                <a16:creationId xmlns:a16="http://schemas.microsoft.com/office/drawing/2014/main" id="{0C9CCA18-FEC5-4BD4-B317-3DF64211FB8B}"/>
              </a:ext>
            </a:extLst>
          </p:cNvPr>
          <p:cNvSpPr txBox="1"/>
          <p:nvPr/>
        </p:nvSpPr>
        <p:spPr>
          <a:xfrm>
            <a:off x="16395403" y="5326643"/>
            <a:ext cx="11100389" cy="830997"/>
          </a:xfrm>
          <a:prstGeom prst="rect">
            <a:avLst/>
          </a:prstGeom>
          <a:solidFill>
            <a:srgbClr val="0070C0"/>
          </a:solidFill>
          <a:ln>
            <a:solidFill>
              <a:schemeClr val="accent1"/>
            </a:solidFill>
          </a:ln>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Results</a:t>
            </a:r>
          </a:p>
        </p:txBody>
      </p:sp>
      <p:sp>
        <p:nvSpPr>
          <p:cNvPr id="21" name="TextBox 20">
            <a:extLst>
              <a:ext uri="{FF2B5EF4-FFF2-40B4-BE49-F238E27FC236}">
                <a16:creationId xmlns:a16="http://schemas.microsoft.com/office/drawing/2014/main" id="{EB3CC2FF-8689-4E10-919E-E9389B145F62}"/>
              </a:ext>
            </a:extLst>
          </p:cNvPr>
          <p:cNvSpPr txBox="1"/>
          <p:nvPr/>
        </p:nvSpPr>
        <p:spPr>
          <a:xfrm>
            <a:off x="1551549" y="13684207"/>
            <a:ext cx="11100389" cy="830997"/>
          </a:xfrm>
          <a:prstGeom prst="rect">
            <a:avLst/>
          </a:prstGeom>
          <a:solidFill>
            <a:srgbClr val="0070C0"/>
          </a:solidFill>
          <a:ln>
            <a:solidFill>
              <a:schemeClr val="accent1"/>
            </a:solidFill>
          </a:ln>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Research Questions</a:t>
            </a:r>
          </a:p>
        </p:txBody>
      </p:sp>
      <p:pic>
        <p:nvPicPr>
          <p:cNvPr id="28" name="Picture 27">
            <a:extLst>
              <a:ext uri="{FF2B5EF4-FFF2-40B4-BE49-F238E27FC236}">
                <a16:creationId xmlns:a16="http://schemas.microsoft.com/office/drawing/2014/main" id="{31897A26-387A-4C40-B8D4-3850E8F0E5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7512" y="21227569"/>
            <a:ext cx="5372100" cy="6648984"/>
          </a:xfrm>
          <a:prstGeom prst="rect">
            <a:avLst/>
          </a:prstGeom>
        </p:spPr>
      </p:pic>
      <p:pic>
        <p:nvPicPr>
          <p:cNvPr id="30" name="Picture 29">
            <a:extLst>
              <a:ext uri="{FF2B5EF4-FFF2-40B4-BE49-F238E27FC236}">
                <a16:creationId xmlns:a16="http://schemas.microsoft.com/office/drawing/2014/main" id="{48062579-2081-4925-A154-5F78AD6AA1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1548" y="21199064"/>
            <a:ext cx="4914988" cy="6553317"/>
          </a:xfrm>
          <a:prstGeom prst="rect">
            <a:avLst/>
          </a:prstGeom>
        </p:spPr>
      </p:pic>
      <p:sp>
        <p:nvSpPr>
          <p:cNvPr id="31" name="TextBox 30">
            <a:extLst>
              <a:ext uri="{FF2B5EF4-FFF2-40B4-BE49-F238E27FC236}">
                <a16:creationId xmlns:a16="http://schemas.microsoft.com/office/drawing/2014/main" id="{F0FAE953-C884-4A4B-BCBB-74696A13C07F}"/>
              </a:ext>
            </a:extLst>
          </p:cNvPr>
          <p:cNvSpPr txBox="1"/>
          <p:nvPr/>
        </p:nvSpPr>
        <p:spPr>
          <a:xfrm>
            <a:off x="31746488" y="21994632"/>
            <a:ext cx="11092970" cy="6063198"/>
          </a:xfrm>
          <a:prstGeom prst="rect">
            <a:avLst/>
          </a:prstGeom>
          <a:noFill/>
        </p:spPr>
        <p:txBody>
          <a:bodyPr wrap="square" rtlCol="0">
            <a:spAutoFit/>
          </a:bodyPr>
          <a:lstStyle/>
          <a:p>
            <a:pPr>
              <a:spcBef>
                <a:spcPts val="1200"/>
              </a:spcBef>
              <a:spcAft>
                <a:spcPts val="1200"/>
              </a:spcAft>
            </a:pPr>
            <a:r>
              <a:rPr lang="en-US" sz="4000" dirty="0">
                <a:latin typeface="Times New Roman" panose="02020603050405020304" pitchFamily="18" charset="0"/>
                <a:cs typeface="Times New Roman" panose="02020603050405020304" pitchFamily="18" charset="0"/>
              </a:rPr>
              <a:t>With the data collected, it is clear that UNH students, faculty, and staff need to be further educated on how to properly recycle in order to create less contamination within recycling</a:t>
            </a:r>
            <a:r>
              <a:rPr lang="en-US" sz="4000" baseline="30000" dirty="0">
                <a:latin typeface="Times New Roman" panose="02020603050405020304" pitchFamily="18" charset="0"/>
                <a:ea typeface="Tahoma" panose="020B0604030504040204" pitchFamily="34" charset="0"/>
                <a:cs typeface="Times New Roman" panose="02020603050405020304" pitchFamily="18" charset="0"/>
              </a:rPr>
              <a:t>2</a:t>
            </a:r>
            <a:r>
              <a:rPr lang="en-US" sz="4000" dirty="0">
                <a:latin typeface="Times New Roman" panose="02020603050405020304" pitchFamily="18" charset="0"/>
                <a:cs typeface="Times New Roman" panose="02020603050405020304" pitchFamily="18" charset="0"/>
              </a:rPr>
              <a:t>. Some methods might include formal training, consistent bins, and more understandable signage. Once UNH is adequately trained on recycling methods, the movement towards zero waste and a sustainable future can continue.</a:t>
            </a:r>
          </a:p>
          <a:p>
            <a:endParaRPr lang="en-US" dirty="0"/>
          </a:p>
        </p:txBody>
      </p:sp>
      <p:sp>
        <p:nvSpPr>
          <p:cNvPr id="33" name="TextBox 32">
            <a:extLst>
              <a:ext uri="{FF2B5EF4-FFF2-40B4-BE49-F238E27FC236}">
                <a16:creationId xmlns:a16="http://schemas.microsoft.com/office/drawing/2014/main" id="{03DF4827-4364-4A64-96BB-48FBE16F2D10}"/>
              </a:ext>
            </a:extLst>
          </p:cNvPr>
          <p:cNvSpPr txBox="1"/>
          <p:nvPr/>
        </p:nvSpPr>
        <p:spPr>
          <a:xfrm>
            <a:off x="31422783" y="12924077"/>
            <a:ext cx="11740380" cy="8217634"/>
          </a:xfrm>
          <a:prstGeom prst="rect">
            <a:avLst/>
          </a:prstGeom>
          <a:noFill/>
        </p:spPr>
        <p:txBody>
          <a:bodyPr wrap="square" rtlCol="0">
            <a:spAutoFit/>
          </a:bodyPr>
          <a:lstStyle/>
          <a:p>
            <a:pPr marL="342900" indent="-34290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The most prevalent material extracted from each bin was food contaminated waste</a:t>
            </a:r>
          </a:p>
          <a:p>
            <a:pPr marL="342900" indent="-34290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There is a collective ambiguity as to what can be recycled – especially when it comes to food and liquid contamination</a:t>
            </a:r>
          </a:p>
          <a:p>
            <a:pPr marL="342900" indent="-34290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There is no single source or place wherein students and faculty feel they can receive information about recycling</a:t>
            </a:r>
          </a:p>
          <a:p>
            <a:pPr marL="342900" indent="-34290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The public believes the most effective way of communicating about recycling is through the use of signs around campus</a:t>
            </a:r>
          </a:p>
          <a:p>
            <a:endParaRPr lang="en-US" dirty="0"/>
          </a:p>
        </p:txBody>
      </p:sp>
      <p:sp>
        <p:nvSpPr>
          <p:cNvPr id="44" name="TextBox 43">
            <a:extLst>
              <a:ext uri="{FF2B5EF4-FFF2-40B4-BE49-F238E27FC236}">
                <a16:creationId xmlns:a16="http://schemas.microsoft.com/office/drawing/2014/main" id="{46B394BB-E56F-406C-BBD5-EB7E74A6E9BD}"/>
              </a:ext>
            </a:extLst>
          </p:cNvPr>
          <p:cNvSpPr txBox="1"/>
          <p:nvPr/>
        </p:nvSpPr>
        <p:spPr>
          <a:xfrm>
            <a:off x="13714282" y="13372070"/>
            <a:ext cx="1741075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Figure 1. Composition of waste by category. Weight measured in kilograms. Compilation of data from both Hamilton Smith and Paul college </a:t>
            </a:r>
          </a:p>
        </p:txBody>
      </p:sp>
      <p:sp>
        <p:nvSpPr>
          <p:cNvPr id="46" name="TextBox 45">
            <a:extLst>
              <a:ext uri="{FF2B5EF4-FFF2-40B4-BE49-F238E27FC236}">
                <a16:creationId xmlns:a16="http://schemas.microsoft.com/office/drawing/2014/main" id="{091D76A9-A6B5-4497-8273-B4FBC6D3C02F}"/>
              </a:ext>
            </a:extLst>
          </p:cNvPr>
          <p:cNvSpPr txBox="1"/>
          <p:nvPr/>
        </p:nvSpPr>
        <p:spPr>
          <a:xfrm>
            <a:off x="15156601" y="22318105"/>
            <a:ext cx="1453162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Figure 2. Percent of people surveyed who answered each type of waste material for the question “Which of the following can be recycled?”, combining the data from both buildings.</a:t>
            </a:r>
          </a:p>
        </p:txBody>
      </p:sp>
      <p:sp>
        <p:nvSpPr>
          <p:cNvPr id="47" name="TextBox 46">
            <a:extLst>
              <a:ext uri="{FF2B5EF4-FFF2-40B4-BE49-F238E27FC236}">
                <a16:creationId xmlns:a16="http://schemas.microsoft.com/office/drawing/2014/main" id="{80ACF905-6F19-4A50-94C7-78CFBA34A697}"/>
              </a:ext>
            </a:extLst>
          </p:cNvPr>
          <p:cNvSpPr txBox="1"/>
          <p:nvPr/>
        </p:nvSpPr>
        <p:spPr>
          <a:xfrm>
            <a:off x="15585239" y="31774944"/>
            <a:ext cx="13759440"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Figure 3. Survey responses for the question “What suggestions do you have to improve recycling at UNH?”, compared between the two buildings surveyed on campus.</a:t>
            </a:r>
          </a:p>
        </p:txBody>
      </p:sp>
      <p:sp>
        <p:nvSpPr>
          <p:cNvPr id="48" name="TextBox 47">
            <a:extLst>
              <a:ext uri="{FF2B5EF4-FFF2-40B4-BE49-F238E27FC236}">
                <a16:creationId xmlns:a16="http://schemas.microsoft.com/office/drawing/2014/main" id="{CE6F7B99-7E20-4D4D-AF32-150B924979B7}"/>
              </a:ext>
            </a:extLst>
          </p:cNvPr>
          <p:cNvSpPr txBox="1"/>
          <p:nvPr/>
        </p:nvSpPr>
        <p:spPr>
          <a:xfrm>
            <a:off x="31447786" y="6469887"/>
            <a:ext cx="11740380" cy="5447645"/>
          </a:xfrm>
          <a:prstGeom prst="rect">
            <a:avLst/>
          </a:prstGeom>
          <a:noFill/>
        </p:spPr>
        <p:txBody>
          <a:bodyPr wrap="square" rtlCol="0">
            <a:spAutoFit/>
          </a:bodyPr>
          <a:lstStyle/>
          <a:p>
            <a:pPr marL="285750" indent="-28575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57.6% of all recycling collected was contaminated with food waste</a:t>
            </a:r>
          </a:p>
          <a:p>
            <a:pPr marL="285750" indent="-28575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80.7% of people surveyed learned about recycling through information posted around campus</a:t>
            </a:r>
          </a:p>
          <a:p>
            <a:pPr marL="285750" indent="-285750">
              <a:spcBef>
                <a:spcPts val="1200"/>
              </a:spcBef>
              <a:spcAft>
                <a:spcPts val="1200"/>
              </a:spcAf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When asked if “any food contamination would make an item unrecyclable”, 55.9% of people correctly answered “true”, and 44.1% incorrectly said “false”</a:t>
            </a:r>
          </a:p>
          <a:p>
            <a:pPr marL="285750" indent="-285750">
              <a:buFont typeface="Arial" panose="020B0604020202020204" pitchFamily="34" charset="0"/>
              <a:buChar char="•"/>
            </a:pPr>
            <a:endParaRPr lang="en-US" dirty="0"/>
          </a:p>
        </p:txBody>
      </p:sp>
      <p:sp>
        <p:nvSpPr>
          <p:cNvPr id="50" name="TextBox 49">
            <a:extLst>
              <a:ext uri="{FF2B5EF4-FFF2-40B4-BE49-F238E27FC236}">
                <a16:creationId xmlns:a16="http://schemas.microsoft.com/office/drawing/2014/main" id="{1C196251-F039-485F-AAC3-8FF3EBC6DF39}"/>
              </a:ext>
            </a:extLst>
          </p:cNvPr>
          <p:cNvSpPr txBox="1"/>
          <p:nvPr/>
        </p:nvSpPr>
        <p:spPr>
          <a:xfrm>
            <a:off x="31141584" y="28824894"/>
            <a:ext cx="12984414" cy="1200329"/>
          </a:xfrm>
          <a:prstGeom prst="rect">
            <a:avLst/>
          </a:prstGeom>
          <a:noFill/>
        </p:spPr>
        <p:txBody>
          <a:bodyPr wrap="square" rtlCol="0">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Sameerow. “Recycling Bin Contamination.” Planet Blue, University of Michigan , 12 Jan. 2014, sustainability.umich.edu/environ211/recycling-bin-contamination.</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Andrews, Ashley, Mary Gregoire, Heather Rasmussen, Gretchen </a:t>
            </a:r>
            <a:r>
              <a:rPr lang="en-US" dirty="0" err="1">
                <a:latin typeface="Times New Roman" panose="02020603050405020304" pitchFamily="18" charset="0"/>
                <a:cs typeface="Times New Roman" panose="02020603050405020304" pitchFamily="18" charset="0"/>
              </a:rPr>
              <a:t>Witowich</a:t>
            </a:r>
            <a:r>
              <a:rPr lang="en-US" dirty="0">
                <a:latin typeface="Times New Roman" panose="02020603050405020304" pitchFamily="18" charset="0"/>
                <a:cs typeface="Times New Roman" panose="02020603050405020304" pitchFamily="18" charset="0"/>
              </a:rPr>
              <a:t>, Comparison of recycling outcomes in three types of recycling collection </a:t>
            </a:r>
            <a:r>
              <a:rPr lang="en-US" dirty="0" err="1">
                <a:latin typeface="Times New Roman" panose="02020603050405020304" pitchFamily="18" charset="0"/>
                <a:cs typeface="Times New Roman" panose="02020603050405020304" pitchFamily="18" charset="0"/>
              </a:rPr>
              <a:t>units,Waste</a:t>
            </a:r>
            <a:r>
              <a:rPr lang="en-US" dirty="0">
                <a:latin typeface="Times New Roman" panose="02020603050405020304" pitchFamily="18" charset="0"/>
                <a:cs typeface="Times New Roman" panose="02020603050405020304" pitchFamily="18" charset="0"/>
              </a:rPr>
              <a:t> Management, Volume 33, Issue 3, 2013, Pages 530-535. </a:t>
            </a:r>
            <a:endParaRPr lang="en-US" dirty="0">
              <a:effectLst/>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79EB1CA7-37FA-45DC-BDF8-AE9F83B32E75}"/>
              </a:ext>
            </a:extLst>
          </p:cNvPr>
          <p:cNvSpPr txBox="1"/>
          <p:nvPr/>
        </p:nvSpPr>
        <p:spPr>
          <a:xfrm>
            <a:off x="31746488" y="11768113"/>
            <a:ext cx="11100389" cy="923330"/>
          </a:xfrm>
          <a:prstGeom prst="rect">
            <a:avLst/>
          </a:prstGeom>
          <a:solidFill>
            <a:srgbClr val="0070C0"/>
          </a:solidFill>
          <a:ln>
            <a:solidFill>
              <a:schemeClr val="accent1"/>
            </a:solidFill>
          </a:ln>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Discussion</a:t>
            </a:r>
          </a:p>
        </p:txBody>
      </p:sp>
      <p:pic>
        <p:nvPicPr>
          <p:cNvPr id="5" name="Picture 4">
            <a:extLst>
              <a:ext uri="{FF2B5EF4-FFF2-40B4-BE49-F238E27FC236}">
                <a16:creationId xmlns:a16="http://schemas.microsoft.com/office/drawing/2014/main" id="{900C5FCE-F370-4C0C-B6BC-28ABDA970E7C}"/>
              </a:ext>
            </a:extLst>
          </p:cNvPr>
          <p:cNvPicPr>
            <a:picLocks noChangeAspect="1"/>
          </p:cNvPicPr>
          <p:nvPr/>
        </p:nvPicPr>
        <p:blipFill rotWithShape="1">
          <a:blip r:embed="rId5"/>
          <a:srcRect l="4970" t="25219" r="1229"/>
          <a:stretch/>
        </p:blipFill>
        <p:spPr>
          <a:xfrm>
            <a:off x="13867237" y="6489775"/>
            <a:ext cx="16960059" cy="6822074"/>
          </a:xfrm>
          <a:prstGeom prst="rect">
            <a:avLst/>
          </a:prstGeom>
        </p:spPr>
      </p:pic>
      <p:pic>
        <p:nvPicPr>
          <p:cNvPr id="9" name="Picture 8">
            <a:extLst>
              <a:ext uri="{FF2B5EF4-FFF2-40B4-BE49-F238E27FC236}">
                <a16:creationId xmlns:a16="http://schemas.microsoft.com/office/drawing/2014/main" id="{352D153C-FE9C-4D6E-BBEA-55309E8B5763}"/>
              </a:ext>
            </a:extLst>
          </p:cNvPr>
          <p:cNvPicPr>
            <a:picLocks noChangeAspect="1"/>
          </p:cNvPicPr>
          <p:nvPr/>
        </p:nvPicPr>
        <p:blipFill>
          <a:blip r:embed="rId6"/>
          <a:stretch>
            <a:fillRect/>
          </a:stretch>
        </p:blipFill>
        <p:spPr>
          <a:xfrm>
            <a:off x="15436478" y="13896901"/>
            <a:ext cx="13018241" cy="8344140"/>
          </a:xfrm>
          <a:prstGeom prst="rect">
            <a:avLst/>
          </a:prstGeom>
        </p:spPr>
      </p:pic>
      <p:pic>
        <p:nvPicPr>
          <p:cNvPr id="11" name="Picture 10">
            <a:extLst>
              <a:ext uri="{FF2B5EF4-FFF2-40B4-BE49-F238E27FC236}">
                <a16:creationId xmlns:a16="http://schemas.microsoft.com/office/drawing/2014/main" id="{8503FBEA-C7BE-49C1-8AB2-C47AD15DB9F9}"/>
              </a:ext>
            </a:extLst>
          </p:cNvPr>
          <p:cNvPicPr>
            <a:picLocks noChangeAspect="1"/>
          </p:cNvPicPr>
          <p:nvPr/>
        </p:nvPicPr>
        <p:blipFill>
          <a:blip r:embed="rId7"/>
          <a:stretch>
            <a:fillRect/>
          </a:stretch>
        </p:blipFill>
        <p:spPr>
          <a:xfrm>
            <a:off x="15065878" y="23352980"/>
            <a:ext cx="13759440" cy="8270303"/>
          </a:xfrm>
          <a:prstGeom prst="rect">
            <a:avLst/>
          </a:prstGeom>
        </p:spPr>
      </p:pic>
      <p:sp>
        <p:nvSpPr>
          <p:cNvPr id="23" name="TextBox 22">
            <a:extLst>
              <a:ext uri="{FF2B5EF4-FFF2-40B4-BE49-F238E27FC236}">
                <a16:creationId xmlns:a16="http://schemas.microsoft.com/office/drawing/2014/main" id="{65890EB5-B6B4-421D-B2DD-D4A185986D12}"/>
              </a:ext>
            </a:extLst>
          </p:cNvPr>
          <p:cNvSpPr txBox="1"/>
          <p:nvPr/>
        </p:nvSpPr>
        <p:spPr>
          <a:xfrm>
            <a:off x="1356165" y="6489963"/>
            <a:ext cx="11740380" cy="7294305"/>
          </a:xfrm>
          <a:prstGeom prst="rect">
            <a:avLst/>
          </a:prstGeom>
          <a:noFill/>
        </p:spPr>
        <p:txBody>
          <a:bodyPr wrap="square" rtlCol="0">
            <a:spAutoFit/>
          </a:bodyPr>
          <a:lstStyle/>
          <a:p>
            <a:pPr>
              <a:spcBef>
                <a:spcPts val="1200"/>
              </a:spcBef>
              <a:spcAft>
                <a:spcPts val="1200"/>
              </a:spcAft>
            </a:pPr>
            <a:r>
              <a:rPr lang="en-US" sz="4000" dirty="0">
                <a:latin typeface="Times New Roman" panose="02020603050405020304" pitchFamily="18" charset="0"/>
                <a:cs typeface="Times New Roman" panose="02020603050405020304" pitchFamily="18" charset="0"/>
              </a:rPr>
              <a:t>Waste has a negative impact on both the natural and social environments. When it is not recycled it is sent to a landfill or incinerated; both methods contribute to air, groundwater, and soil pollution. Recycling is one well-known way to divert materials from the landfill. One large issue within the recycling system is contamination, which occurs when non-recyclable materials or food waste are placed in recycling bins. If any percentage of recycling is contaminated, the bin is deemed non-recyclable and is managed as waste. Contamination can undermine successful recycling habits. </a:t>
            </a:r>
            <a:r>
              <a:rPr lang="en-US" sz="4000" baseline="30000" dirty="0">
                <a:latin typeface="Times New Roman" panose="02020603050405020304" pitchFamily="18" charset="0"/>
                <a:cs typeface="Times New Roman" panose="02020603050405020304" pitchFamily="18" charset="0"/>
              </a:rPr>
              <a:t>1</a:t>
            </a:r>
            <a:endParaRPr lang="en-US" sz="4000" dirty="0">
              <a:latin typeface="Times New Roman" panose="02020603050405020304" pitchFamily="18" charset="0"/>
              <a:cs typeface="Times New Roman" panose="02020603050405020304" pitchFamily="18" charset="0"/>
            </a:endParaRPr>
          </a:p>
          <a:p>
            <a:endParaRPr lang="en-US" dirty="0"/>
          </a:p>
        </p:txBody>
      </p:sp>
      <p:pic>
        <p:nvPicPr>
          <p:cNvPr id="3" name="Picture 2">
            <a:extLst>
              <a:ext uri="{FF2B5EF4-FFF2-40B4-BE49-F238E27FC236}">
                <a16:creationId xmlns:a16="http://schemas.microsoft.com/office/drawing/2014/main" id="{245F048A-A575-4655-BA12-02EC5090DAB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042145" y="30471753"/>
            <a:ext cx="11709507" cy="2061915"/>
          </a:xfrm>
          <a:prstGeom prst="rect">
            <a:avLst/>
          </a:prstGeom>
        </p:spPr>
      </p:pic>
    </p:spTree>
    <p:extLst>
      <p:ext uri="{BB962C8B-B14F-4D97-AF65-F5344CB8AC3E}">
        <p14:creationId xmlns:p14="http://schemas.microsoft.com/office/powerpoint/2010/main" val="33490051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7935</TotalTime>
  <Words>552</Words>
  <Application>Microsoft Office PowerPoint</Application>
  <PresentationFormat>Custom</PresentationFormat>
  <Paragraphs>33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Tahoma</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Readdean</dc:creator>
  <cp:lastModifiedBy>Tim Readdean</cp:lastModifiedBy>
  <cp:revision>70</cp:revision>
  <dcterms:created xsi:type="dcterms:W3CDTF">2019-04-17T23:26:53Z</dcterms:created>
  <dcterms:modified xsi:type="dcterms:W3CDTF">2019-04-23T21:37:14Z</dcterms:modified>
</cp:coreProperties>
</file>