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236075"/>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30" d="100"/>
          <a:sy n="30" d="100"/>
        </p:scale>
        <p:origin x="-72" y="-72"/>
      </p:cViewPr>
      <p:guideLst>
        <p:guide orient="horz" pos="10368"/>
        <p:guide pos="13824"/>
      </p:guideLst>
    </p:cSldViewPr>
  </p:slideViewPr>
  <p:notesTextViewPr>
    <p:cViewPr>
      <p:scale>
        <a:sx n="100" d="100"/>
        <a:sy n="100" d="100"/>
      </p:scale>
      <p:origin x="0" y="0"/>
    </p:cViewPr>
  </p:notesTextViewPr>
  <p:sorterViewPr>
    <p:cViewPr>
      <p:scale>
        <a:sx n="100" d="100"/>
        <a:sy n="100" d="100"/>
      </p:scale>
      <p:origin x="0" y="-192"/>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4/21/2019</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99000">
              <a:schemeClr val="accent4"/>
            </a:gs>
          </a:gsLst>
          <a:lin ang="5400000" scaled="1"/>
        </a:gradFill>
        <a:effectLst/>
      </p:bgPr>
    </p:bg>
    <p:spTree>
      <p:nvGrpSpPr>
        <p:cNvPr id="1" name=""/>
        <p:cNvGrpSpPr/>
        <p:nvPr/>
      </p:nvGrpSpPr>
      <p:grpSpPr>
        <a:xfrm>
          <a:off x="0" y="0"/>
          <a:ext cx="0" cy="0"/>
          <a:chOff x="0" y="0"/>
          <a:chExt cx="0" cy="0"/>
        </a:xfrm>
      </p:grpSpPr>
      <p:sp>
        <p:nvSpPr>
          <p:cNvPr id="9" name="Rounded Rectangle 8"/>
          <p:cNvSpPr/>
          <p:nvPr/>
        </p:nvSpPr>
        <p:spPr>
          <a:xfrm>
            <a:off x="14416328" y="4953916"/>
            <a:ext cx="14543584" cy="18134724"/>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29275656" y="4799072"/>
            <a:ext cx="13701145" cy="27662128"/>
          </a:xfrm>
          <a:prstGeom prst="roundRect">
            <a:avLst/>
          </a:prstGeom>
          <a:solidFill>
            <a:schemeClr val="bg1"/>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ed Rectangle 2"/>
          <p:cNvSpPr/>
          <p:nvPr/>
        </p:nvSpPr>
        <p:spPr>
          <a:xfrm>
            <a:off x="772768" y="23528132"/>
            <a:ext cx="28187144" cy="8933068"/>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ounded Rectangle 1"/>
          <p:cNvSpPr/>
          <p:nvPr/>
        </p:nvSpPr>
        <p:spPr>
          <a:xfrm>
            <a:off x="745964" y="4953916"/>
            <a:ext cx="13427236" cy="18134723"/>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52997" y="851118"/>
            <a:ext cx="32627865" cy="1815882"/>
          </a:xfrm>
          <a:prstGeom prst="rect">
            <a:avLst/>
          </a:prstGeom>
          <a:noFill/>
        </p:spPr>
        <p:txBody>
          <a:bodyPr wrap="square" rtlCol="0">
            <a:spAutoFit/>
          </a:bodyPr>
          <a:lstStyle/>
          <a:p>
            <a:pPr algn="ctr"/>
            <a:r>
              <a:rPr lang="en-US" sz="5600" b="1" dirty="0">
                <a:cs typeface="Times New Roman" panose="02020603050405020304" pitchFamily="18" charset="0"/>
              </a:rPr>
              <a:t>Synthesis of Model Oxepin Substrate 2,3-Benzoxepin for Benzene Metabolic Mechanistic Studies with </a:t>
            </a:r>
            <a:r>
              <a:rPr lang="en-US" sz="5600" b="1" i="1" dirty="0">
                <a:cs typeface="Times New Roman" panose="02020603050405020304" pitchFamily="18" charset="0"/>
              </a:rPr>
              <a:t>m</a:t>
            </a:r>
            <a:r>
              <a:rPr lang="en-US" sz="5600" b="1" dirty="0">
                <a:cs typeface="Times New Roman" panose="02020603050405020304" pitchFamily="18" charset="0"/>
              </a:rPr>
              <a:t>-</a:t>
            </a:r>
            <a:r>
              <a:rPr lang="en-US" sz="5600" b="1" dirty="0" err="1">
                <a:cs typeface="Times New Roman" panose="02020603050405020304" pitchFamily="18" charset="0"/>
              </a:rPr>
              <a:t>Chloroperbenzoic</a:t>
            </a:r>
            <a:r>
              <a:rPr lang="en-US" sz="5600" b="1" dirty="0">
                <a:cs typeface="Times New Roman" panose="02020603050405020304" pitchFamily="18" charset="0"/>
              </a:rPr>
              <a:t> Acid, Cerium (IV) Ammonium Nitrate, and Cytochrome P450</a:t>
            </a:r>
          </a:p>
        </p:txBody>
      </p:sp>
      <p:sp>
        <p:nvSpPr>
          <p:cNvPr id="6" name="TextBox 5"/>
          <p:cNvSpPr txBox="1"/>
          <p:nvPr/>
        </p:nvSpPr>
        <p:spPr>
          <a:xfrm>
            <a:off x="1295400" y="5105400"/>
            <a:ext cx="12360442" cy="19615626"/>
          </a:xfrm>
          <a:prstGeom prst="rect">
            <a:avLst/>
          </a:prstGeom>
          <a:noFill/>
        </p:spPr>
        <p:txBody>
          <a:bodyPr wrap="square" rtlCol="0">
            <a:spAutoFit/>
          </a:bodyPr>
          <a:lstStyle/>
          <a:p>
            <a:endParaRPr lang="en-US" sz="3800" dirty="0"/>
          </a:p>
          <a:p>
            <a:endParaRPr lang="en-US" sz="3800" dirty="0"/>
          </a:p>
          <a:p>
            <a:pPr defTabSz="914400"/>
            <a:r>
              <a:rPr lang="en-US" sz="4000" dirty="0"/>
              <a:t>	</a:t>
            </a:r>
            <a:r>
              <a:rPr lang="en-US" sz="3800" dirty="0"/>
              <a:t>Benzene is a known carcinogen and dangerous chemical used in industry. Modeling the mechanistic pathways of the cancer-causing metabolites in the liver is an important step to both prevent future illnesses as well as assist those currently ill. The Greenberg group at UNH focuses on synthesizing model substrates of benzene oxide’s valence tautomer, oxepin, to aid in elucidating ring-opening metabolic pathways. </a:t>
            </a:r>
          </a:p>
          <a:p>
            <a:pPr defTabSz="914400"/>
            <a:r>
              <a:rPr lang="en-US" sz="3800" b="1" dirty="0"/>
              <a:t>	</a:t>
            </a:r>
            <a:r>
              <a:rPr lang="en-US" sz="3800" dirty="0"/>
              <a:t>This project focuses on the synthesis of the second model substrate 2,3-benzoxepin. Compared to other model substrates, 2,3-benzoxepin could potentially exemplify competition for epoxidation of the ring when performing enzymatic as well as potential competitive consecutive one-electron oxidation.</a:t>
            </a:r>
          </a:p>
          <a:p>
            <a:pPr defTabSz="914400"/>
            <a:endParaRPr lang="en-US" sz="3800" dirty="0"/>
          </a:p>
          <a:p>
            <a:pPr defTabSz="914400"/>
            <a:endParaRPr lang="en-US" sz="3800" dirty="0"/>
          </a:p>
          <a:p>
            <a:pPr defTabSz="914400"/>
            <a:endParaRPr lang="en-US" sz="3800" dirty="0"/>
          </a:p>
          <a:p>
            <a:pPr defTabSz="914400"/>
            <a:endParaRPr lang="en-US" sz="3800" b="1" dirty="0"/>
          </a:p>
          <a:p>
            <a:pPr defTabSz="914400"/>
            <a:endParaRPr lang="en-US" sz="3200" b="1" dirty="0"/>
          </a:p>
          <a:p>
            <a:endParaRPr lang="en-US" sz="3800" b="1"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aseline="30000" dirty="0"/>
          </a:p>
          <a:p>
            <a:endParaRPr lang="en-US" sz="3800" b="1" dirty="0"/>
          </a:p>
          <a:p>
            <a:pPr algn="ctr" defTabSz="914400"/>
            <a:r>
              <a:rPr lang="en-US" sz="3800" b="1" dirty="0"/>
              <a:t>Scheme 1. </a:t>
            </a:r>
            <a:r>
              <a:rPr lang="en-US" sz="3800" dirty="0"/>
              <a:t>Metabolic routes of benzene in vivo.</a:t>
            </a:r>
            <a:r>
              <a:rPr lang="en-US" sz="3800" baseline="30000" dirty="0"/>
              <a:t>1,2,3</a:t>
            </a:r>
            <a:r>
              <a:rPr lang="en-US" sz="3800" dirty="0"/>
              <a:t>	</a:t>
            </a:r>
          </a:p>
          <a:p>
            <a:endParaRPr lang="en-US" sz="4000" dirty="0"/>
          </a:p>
          <a:p>
            <a:endParaRPr lang="en-US" sz="4000" dirty="0"/>
          </a:p>
          <a:p>
            <a:endParaRPr lang="en-US" sz="4000" dirty="0"/>
          </a:p>
          <a:p>
            <a:endParaRPr lang="en-US" sz="3800" b="1" dirty="0"/>
          </a:p>
        </p:txBody>
      </p:sp>
      <p:sp>
        <p:nvSpPr>
          <p:cNvPr id="12" name="TextBox 11"/>
          <p:cNvSpPr txBox="1"/>
          <p:nvPr/>
        </p:nvSpPr>
        <p:spPr>
          <a:xfrm>
            <a:off x="29641800" y="5357500"/>
            <a:ext cx="13411201" cy="15850493"/>
          </a:xfrm>
          <a:prstGeom prst="rect">
            <a:avLst/>
          </a:prstGeom>
          <a:noFill/>
          <a:ln>
            <a:noFill/>
          </a:ln>
          <a:effectLst/>
        </p:spPr>
        <p:txBody>
          <a:bodyPr wrap="square" rtlCol="0">
            <a:spAutoFit/>
          </a:bodyPr>
          <a:lstStyle/>
          <a:p>
            <a:endParaRPr lang="en-US" sz="3800" dirty="0">
              <a:cs typeface="Times New Roman" panose="02020603050405020304" pitchFamily="18" charset="0"/>
            </a:endParaRPr>
          </a:p>
          <a:p>
            <a:endParaRPr lang="en-US" sz="3800" dirty="0">
              <a:cs typeface="Times New Roman" panose="02020603050405020304" pitchFamily="18" charset="0"/>
            </a:endParaRPr>
          </a:p>
          <a:p>
            <a:pPr defTabSz="914400"/>
            <a:r>
              <a:rPr lang="en-US" sz="3600" dirty="0">
                <a:cs typeface="Times New Roman" panose="02020603050405020304" pitchFamily="18" charset="0"/>
              </a:rPr>
              <a:t>	To perform the separation of products and final </a:t>
            </a:r>
            <a:r>
              <a:rPr lang="en-US" sz="3600" dirty="0" smtClean="0">
                <a:cs typeface="Times New Roman" panose="02020603050405020304" pitchFamily="18" charset="0"/>
              </a:rPr>
              <a:t>characterization of </a:t>
            </a:r>
            <a:r>
              <a:rPr lang="en-US" sz="3600" dirty="0">
                <a:cs typeface="Times New Roman" panose="02020603050405020304" pitchFamily="18" charset="0"/>
              </a:rPr>
              <a:t>both the CAN as well as </a:t>
            </a:r>
            <a:r>
              <a:rPr lang="en-US" sz="3600" i="1" dirty="0" err="1">
                <a:cs typeface="Times New Roman" panose="02020603050405020304" pitchFamily="18" charset="0"/>
              </a:rPr>
              <a:t>m</a:t>
            </a:r>
            <a:r>
              <a:rPr lang="en-US" sz="3600" dirty="0" err="1">
                <a:cs typeface="Times New Roman" panose="02020603050405020304" pitchFamily="18" charset="0"/>
              </a:rPr>
              <a:t>CBPA</a:t>
            </a:r>
            <a:r>
              <a:rPr lang="en-US" sz="3600" dirty="0">
                <a:cs typeface="Times New Roman" panose="02020603050405020304" pitchFamily="18" charset="0"/>
              </a:rPr>
              <a:t> reactions. Further purification is necessary as </a:t>
            </a:r>
            <a:r>
              <a:rPr lang="en-US" sz="3600" dirty="0" err="1">
                <a:cs typeface="Times New Roman" panose="02020603050405020304" pitchFamily="18" charset="0"/>
              </a:rPr>
              <a:t>tautomers</a:t>
            </a:r>
            <a:r>
              <a:rPr lang="en-US" sz="3600" dirty="0">
                <a:cs typeface="Times New Roman" panose="02020603050405020304" pitchFamily="18" charset="0"/>
              </a:rPr>
              <a:t> appear to be present.  The analysis of the enzymatic assays needs to be completed to finalize the comparative study. Continue to synthesize a dibenzo dimer derivative for the 4,5-benzoxepin project.</a:t>
            </a: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a:cs typeface="Times New Roman" panose="02020603050405020304" pitchFamily="18" charset="0"/>
            </a:endParaRPr>
          </a:p>
          <a:p>
            <a:endParaRPr lang="en-US" sz="3600" dirty="0">
              <a:cs typeface="Times New Roman" panose="02020603050405020304" pitchFamily="18" charset="0"/>
            </a:endParaRPr>
          </a:p>
          <a:p>
            <a:endParaRPr lang="en-US" sz="3600" b="1" dirty="0">
              <a:cs typeface="Times New Roman" panose="02020603050405020304" pitchFamily="18" charset="0"/>
            </a:endParaRPr>
          </a:p>
          <a:p>
            <a:pPr defTabSz="914400">
              <a:tabLst>
                <a:tab pos="914400" algn="l"/>
              </a:tabLst>
            </a:pPr>
            <a:r>
              <a:rPr lang="en-US" sz="3800" dirty="0">
                <a:cs typeface="Times New Roman" panose="02020603050405020304" pitchFamily="18" charset="0"/>
              </a:rPr>
              <a:t>	The original multistep synthesis of 2,3-benzoxepin was abandoned for a direct route using an n-oxide. Reactions with </a:t>
            </a:r>
            <a:r>
              <a:rPr lang="en-US" sz="3800" i="1" dirty="0" err="1">
                <a:cs typeface="Times New Roman" panose="02020603050405020304" pitchFamily="18" charset="0"/>
              </a:rPr>
              <a:t>m</a:t>
            </a:r>
            <a:r>
              <a:rPr lang="en-US" sz="3800" dirty="0" err="1">
                <a:cs typeface="Times New Roman" panose="02020603050405020304" pitchFamily="18" charset="0"/>
              </a:rPr>
              <a:t>CPBA</a:t>
            </a:r>
            <a:r>
              <a:rPr lang="en-US" sz="3800" dirty="0">
                <a:cs typeface="Times New Roman" panose="02020603050405020304" pitchFamily="18" charset="0"/>
              </a:rPr>
              <a:t> and cerium (IV) ammonium nitrate have been completed and are currently in the characterization process. Enzymatic assays have also been completed but have yet to be analyzed.</a:t>
            </a:r>
            <a:endParaRPr lang="en-US" sz="3600" b="1" dirty="0">
              <a:cs typeface="Times New Roman" panose="02020603050405020304" pitchFamily="18" charset="0"/>
            </a:endParaRPr>
          </a:p>
          <a:p>
            <a:pPr defTabSz="914400"/>
            <a:r>
              <a:rPr lang="en-US" sz="3600" dirty="0">
                <a:solidFill>
                  <a:prstClr val="black"/>
                </a:solidFill>
                <a:cs typeface="Times New Roman" panose="02020603050405020304" pitchFamily="18" charset="0"/>
              </a:rPr>
              <a:t>	</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995431" y="5097748"/>
            <a:ext cx="13487400" cy="26253341"/>
          </a:xfrm>
          <a:prstGeom prst="rect">
            <a:avLst/>
          </a:prstGeom>
          <a:noFill/>
        </p:spPr>
        <p:txBody>
          <a:bodyPr wrap="square" rtlCol="0">
            <a:spAutoFit/>
          </a:bodyPr>
          <a:lstStyle/>
          <a:p>
            <a:pPr defTabSz="914400"/>
            <a:r>
              <a:rPr lang="en-US" sz="3600" dirty="0"/>
              <a:t>	</a:t>
            </a:r>
            <a:endParaRPr lang="en-US" sz="3600" b="1" dirty="0"/>
          </a:p>
          <a:p>
            <a:endParaRPr lang="en-US" sz="3600" b="1" dirty="0"/>
          </a:p>
          <a:p>
            <a:endParaRPr lang="en-US" sz="3600" b="1" dirty="0"/>
          </a:p>
          <a:p>
            <a:endParaRPr lang="en-US" sz="3600" b="1"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pPr defTabSz="914400"/>
            <a:r>
              <a:rPr lang="en-US" sz="3800" dirty="0"/>
              <a:t>	</a:t>
            </a:r>
            <a:endParaRPr lang="en-US" sz="3800" b="1" dirty="0"/>
          </a:p>
          <a:p>
            <a:pPr defTabSz="914400"/>
            <a:endParaRPr lang="en-US" sz="3800" dirty="0"/>
          </a:p>
          <a:p>
            <a:pPr defTabSz="914400"/>
            <a:endParaRPr lang="en-US" sz="3800" dirty="0"/>
          </a:p>
          <a:p>
            <a:pPr defTabSz="914400"/>
            <a:r>
              <a:rPr lang="en-US" sz="3800" dirty="0"/>
              <a:t>	</a:t>
            </a:r>
          </a:p>
          <a:p>
            <a:pPr defTabSz="914400"/>
            <a:endParaRPr lang="en-US" sz="3800" dirty="0"/>
          </a:p>
          <a:p>
            <a:pPr defTabSz="914400"/>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dirty="0"/>
          </a:p>
          <a:p>
            <a:endParaRPr lang="en-US" sz="3800" b="1" dirty="0"/>
          </a:p>
          <a:p>
            <a:r>
              <a:rPr lang="en-US" sz="3600" dirty="0"/>
              <a:t>	</a:t>
            </a:r>
          </a:p>
        </p:txBody>
      </p:sp>
      <p:sp>
        <p:nvSpPr>
          <p:cNvPr id="11" name="Rectangle 10"/>
          <p:cNvSpPr/>
          <p:nvPr/>
        </p:nvSpPr>
        <p:spPr>
          <a:xfrm>
            <a:off x="29808965" y="5401270"/>
            <a:ext cx="4481035"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endParaRPr lang="en-US" sz="5400" b="1" cap="none" spc="0" dirty="0">
              <a:ln w="22225">
                <a:solidFill>
                  <a:schemeClr val="accent2"/>
                </a:solidFill>
                <a:prstDash val="solid"/>
              </a:ln>
              <a:effectLst/>
            </a:endParaRPr>
          </a:p>
        </p:txBody>
      </p:sp>
      <p:sp>
        <p:nvSpPr>
          <p:cNvPr id="13" name="Rectangle 12"/>
          <p:cNvSpPr/>
          <p:nvPr/>
        </p:nvSpPr>
        <p:spPr>
          <a:xfrm>
            <a:off x="29719518" y="15849600"/>
            <a:ext cx="4570482"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641800" y="2049780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endParaRPr lang="en-US" sz="5400" b="1" cap="none" spc="0" dirty="0">
              <a:ln w="22225">
                <a:solidFill>
                  <a:schemeClr val="accent2"/>
                </a:solidFill>
                <a:prstDash val="solid"/>
              </a:ln>
              <a:effectLst/>
            </a:endParaRPr>
          </a:p>
        </p:txBody>
      </p:sp>
      <p:sp>
        <p:nvSpPr>
          <p:cNvPr id="16" name="Rectangle 15"/>
          <p:cNvSpPr/>
          <p:nvPr/>
        </p:nvSpPr>
        <p:spPr>
          <a:xfrm>
            <a:off x="29641800" y="24832270"/>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endParaRPr lang="en-US" sz="5400" b="1" cap="none" spc="0" dirty="0">
              <a:ln w="22225">
                <a:solidFill>
                  <a:schemeClr val="accent2"/>
                </a:solidFill>
                <a:prstDash val="solid"/>
              </a:ln>
              <a:effectLst/>
            </a:endParaRPr>
          </a:p>
        </p:txBody>
      </p:sp>
      <p:sp>
        <p:nvSpPr>
          <p:cNvPr id="20" name="Rectangle 19"/>
          <p:cNvSpPr/>
          <p:nvPr/>
        </p:nvSpPr>
        <p:spPr>
          <a:xfrm>
            <a:off x="1676400" y="5325070"/>
            <a:ext cx="445506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Introduction:</a:t>
            </a:r>
          </a:p>
        </p:txBody>
      </p:sp>
      <p:sp>
        <p:nvSpPr>
          <p:cNvPr id="21" name="Rectangle 20"/>
          <p:cNvSpPr/>
          <p:nvPr/>
        </p:nvSpPr>
        <p:spPr>
          <a:xfrm>
            <a:off x="1665455" y="23613070"/>
            <a:ext cx="667394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Experimental Work:</a:t>
            </a:r>
          </a:p>
        </p:txBody>
      </p:sp>
      <p:pic>
        <p:nvPicPr>
          <p:cNvPr id="10" name="Picture 9"/>
          <p:cNvPicPr>
            <a:picLocks noChangeAspect="1"/>
          </p:cNvPicPr>
          <p:nvPr/>
        </p:nvPicPr>
        <p:blipFill>
          <a:blip r:embed="rId2"/>
          <a:stretch>
            <a:fillRect/>
          </a:stretch>
        </p:blipFill>
        <p:spPr>
          <a:xfrm>
            <a:off x="1782186" y="1143000"/>
            <a:ext cx="2942003" cy="3162221"/>
          </a:xfrm>
          <a:prstGeom prst="rect">
            <a:avLst/>
          </a:prstGeom>
        </p:spPr>
      </p:pic>
      <p:sp>
        <p:nvSpPr>
          <p:cNvPr id="225" name="TextBox 224"/>
          <p:cNvSpPr txBox="1"/>
          <p:nvPr/>
        </p:nvSpPr>
        <p:spPr>
          <a:xfrm>
            <a:off x="14345447" y="14349234"/>
            <a:ext cx="14787368" cy="8648521"/>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bodyPr>
          <a:lstStyle/>
          <a:p>
            <a:pPr algn="ctr"/>
            <a:r>
              <a:rPr lang="en-US" sz="3800" b="1" dirty="0"/>
              <a:t>Figure 1. </a:t>
            </a:r>
            <a:r>
              <a:rPr lang="en-US" sz="3800" baseline="30000" dirty="0"/>
              <a:t>1</a:t>
            </a:r>
            <a:r>
              <a:rPr lang="en-US" sz="3800" dirty="0"/>
              <a:t>H NMR (400MHz, CDCl</a:t>
            </a:r>
            <a:r>
              <a:rPr lang="en-US" sz="3800" baseline="-25000" dirty="0"/>
              <a:t>3</a:t>
            </a:r>
            <a:r>
              <a:rPr lang="en-US" sz="3800" dirty="0"/>
              <a:t>) of 2,3-benzoxepin. </a:t>
            </a:r>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endParaRPr lang="en-US" sz="3400" b="1" dirty="0"/>
          </a:p>
          <a:p>
            <a:pPr algn="ctr"/>
            <a:r>
              <a:rPr lang="en-US" sz="3800" b="1" dirty="0"/>
              <a:t>Figure 2.</a:t>
            </a:r>
            <a:r>
              <a:rPr lang="en-US" sz="3800" dirty="0"/>
              <a:t> </a:t>
            </a:r>
            <a:r>
              <a:rPr lang="en-US" sz="3800" dirty="0" smtClean="0"/>
              <a:t>Computational studies </a:t>
            </a:r>
            <a:r>
              <a:rPr lang="en-US" sz="3800" dirty="0"/>
              <a:t>of competitive epoxidation </a:t>
            </a:r>
          </a:p>
          <a:p>
            <a:pPr algn="ctr"/>
            <a:r>
              <a:rPr lang="en-US" sz="3800" dirty="0"/>
              <a:t>of oxepin using B3LYP/6-31G*.</a:t>
            </a:r>
          </a:p>
        </p:txBody>
      </p:sp>
      <p:sp>
        <p:nvSpPr>
          <p:cNvPr id="23" name="TextBox 22"/>
          <p:cNvSpPr txBox="1"/>
          <p:nvPr/>
        </p:nvSpPr>
        <p:spPr>
          <a:xfrm>
            <a:off x="9396684" y="3200400"/>
            <a:ext cx="24716831" cy="2123658"/>
          </a:xfrm>
          <a:prstGeom prst="rect">
            <a:avLst/>
          </a:prstGeom>
          <a:noFill/>
        </p:spPr>
        <p:txBody>
          <a:bodyPr wrap="none" rtlCol="0">
            <a:spAutoFit/>
          </a:bodyPr>
          <a:lstStyle/>
          <a:p>
            <a:pPr lvl="0" algn="ctr"/>
            <a:r>
              <a:rPr lang="en-US" sz="4400" i="1" u="sng" dirty="0">
                <a:solidFill>
                  <a:prstClr val="black"/>
                </a:solidFill>
                <a:latin typeface="Arial" panose="020B0604020202020204" pitchFamily="34" charset="0"/>
                <a:cs typeface="Arial" panose="020B0604020202020204" pitchFamily="34" charset="0"/>
              </a:rPr>
              <a:t>Noah A. Cote</a:t>
            </a:r>
            <a:r>
              <a:rPr lang="en-US" sz="4400" i="1" baseline="30000" dirty="0">
                <a:solidFill>
                  <a:prstClr val="black"/>
                </a:solidFill>
                <a:latin typeface="Arial" panose="020B0604020202020204" pitchFamily="34" charset="0"/>
                <a:cs typeface="Arial" panose="020B0604020202020204" pitchFamily="34" charset="0"/>
              </a:rPr>
              <a:t>2a</a:t>
            </a:r>
            <a:r>
              <a:rPr lang="en-US" sz="4400" i="1" dirty="0">
                <a:solidFill>
                  <a:prstClr val="black"/>
                </a:solidFill>
                <a:latin typeface="Arial" panose="020B0604020202020204" pitchFamily="34" charset="0"/>
                <a:cs typeface="Arial" panose="020B0604020202020204" pitchFamily="34" charset="0"/>
              </a:rPr>
              <a:t>, Ryan W. Fitzgerald</a:t>
            </a:r>
            <a:r>
              <a:rPr lang="en-US" sz="4400" i="1" baseline="30000" dirty="0">
                <a:solidFill>
                  <a:prstClr val="black"/>
                </a:solidFill>
                <a:latin typeface="Arial" panose="020B0604020202020204" pitchFamily="34" charset="0"/>
                <a:cs typeface="Arial" panose="020B0604020202020204" pitchFamily="34" charset="0"/>
              </a:rPr>
              <a:t>1</a:t>
            </a:r>
            <a:r>
              <a:rPr lang="en-US" sz="4400" i="1" dirty="0">
                <a:solidFill>
                  <a:prstClr val="black"/>
                </a:solidFill>
                <a:latin typeface="Arial" panose="020B0604020202020204" pitchFamily="34" charset="0"/>
                <a:cs typeface="Arial" panose="020B0604020202020204" pitchFamily="34" charset="0"/>
              </a:rPr>
              <a:t>, Tristan J. Hart-Bonville</a:t>
            </a:r>
            <a:r>
              <a:rPr lang="en-US" sz="4400" i="1" baseline="30000" dirty="0">
                <a:solidFill>
                  <a:prstClr val="black"/>
                </a:solidFill>
                <a:latin typeface="Arial" panose="020B0604020202020204" pitchFamily="34" charset="0"/>
                <a:cs typeface="Arial" panose="020B0604020202020204" pitchFamily="34" charset="0"/>
              </a:rPr>
              <a:t>2b</a:t>
            </a:r>
            <a:r>
              <a:rPr lang="en-US" sz="4400" i="1" dirty="0">
                <a:solidFill>
                  <a:prstClr val="black"/>
                </a:solidFill>
                <a:latin typeface="Arial" panose="020B0604020202020204" pitchFamily="34" charset="0"/>
                <a:cs typeface="Arial" panose="020B0604020202020204" pitchFamily="34" charset="0"/>
              </a:rPr>
              <a:t>, Arthur Greenberg</a:t>
            </a:r>
            <a:r>
              <a:rPr lang="en-US" sz="4400" i="1" baseline="30000" dirty="0">
                <a:solidFill>
                  <a:prstClr val="black"/>
                </a:solidFill>
                <a:latin typeface="Arial" panose="020B0604020202020204" pitchFamily="34" charset="0"/>
                <a:cs typeface="Arial" panose="020B0604020202020204" pitchFamily="34" charset="0"/>
              </a:rPr>
              <a:t>3</a:t>
            </a:r>
            <a:r>
              <a:rPr lang="en-US" sz="4600" i="1" baseline="30000" dirty="0">
                <a:solidFill>
                  <a:prstClr val="black"/>
                </a:solidFill>
                <a:latin typeface="Arial" panose="020B0604020202020204" pitchFamily="34" charset="0"/>
                <a:cs typeface="Arial" panose="020B0604020202020204" pitchFamily="34" charset="0"/>
              </a:rPr>
              <a:t>*</a:t>
            </a:r>
          </a:p>
          <a:p>
            <a:pPr algn="ctr"/>
            <a:r>
              <a:rPr lang="en-US" sz="4400" i="1" dirty="0">
                <a:latin typeface="Arial" panose="020B0604020202020204" pitchFamily="34" charset="0"/>
                <a:cs typeface="Arial" panose="020B0604020202020204" pitchFamily="34" charset="0"/>
              </a:rPr>
              <a:t>nac1009@wildcats.unh.edu, Department of Chemistry, University of New Hampshire, Durham, NH</a:t>
            </a:r>
          </a:p>
          <a:p>
            <a:pPr algn="ctr"/>
            <a:endParaRPr lang="en-US" sz="4400" i="1"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3"/>
          <a:stretch>
            <a:fillRect/>
          </a:stretch>
        </p:blipFill>
        <p:spPr>
          <a:xfrm>
            <a:off x="1600200" y="14935200"/>
            <a:ext cx="11353801" cy="6170157"/>
          </a:xfrm>
          <a:prstGeom prst="rect">
            <a:avLst/>
          </a:prstGeom>
        </p:spPr>
      </p:pic>
      <p:sp>
        <p:nvSpPr>
          <p:cNvPr id="17" name="Rectangle 16"/>
          <p:cNvSpPr/>
          <p:nvPr/>
        </p:nvSpPr>
        <p:spPr>
          <a:xfrm>
            <a:off x="15168071" y="5486405"/>
            <a:ext cx="822532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rPr>
              <a:t>Results and Discussion:</a:t>
            </a:r>
          </a:p>
        </p:txBody>
      </p:sp>
      <p:sp>
        <p:nvSpPr>
          <p:cNvPr id="22" name="TextBox 21"/>
          <p:cNvSpPr txBox="1"/>
          <p:nvPr/>
        </p:nvSpPr>
        <p:spPr>
          <a:xfrm>
            <a:off x="29736767" y="25701531"/>
            <a:ext cx="13240034" cy="5938998"/>
          </a:xfrm>
          <a:prstGeom prst="rect">
            <a:avLst/>
          </a:prstGeom>
          <a:noFill/>
        </p:spPr>
        <p:txBody>
          <a:bodyPr wrap="square" rtlCol="0">
            <a:spAutoFit/>
          </a:bodyPr>
          <a:lstStyle/>
          <a:p>
            <a:pPr marL="342900" lvl="0" indent="-342900">
              <a:lnSpc>
                <a:spcPct val="107000"/>
              </a:lnSpc>
              <a:spcAft>
                <a:spcPts val="800"/>
              </a:spcAft>
              <a:buFont typeface="+mj-lt"/>
              <a:buAutoNum type="arabicParenBoth"/>
              <a:tabLst>
                <a:tab pos="457200" algn="l"/>
              </a:tabLst>
            </a:pP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Vogel, E., Gunther, H., </a:t>
            </a:r>
            <a:r>
              <a:rPr lang="en-US" sz="3200" i="1" dirty="0" err="1">
                <a:solidFill>
                  <a:prstClr val="black"/>
                </a:solidFill>
                <a:latin typeface="Arial" panose="020B0604020202020204" pitchFamily="34" charset="0"/>
                <a:ea typeface="Calibri" panose="020F0502020204030204" pitchFamily="34" charset="0"/>
                <a:cs typeface="Times New Roman" panose="02020603050405020304" pitchFamily="18" charset="0"/>
              </a:rPr>
              <a:t>Angew</a:t>
            </a:r>
            <a:r>
              <a:rPr lang="en-US" sz="3200" i="1" dirty="0">
                <a:solidFill>
                  <a:prstClr val="black"/>
                </a:solidFill>
                <a:latin typeface="Arial" panose="020B0604020202020204" pitchFamily="34" charset="0"/>
                <a:ea typeface="Calibri" panose="020F0502020204030204" pitchFamily="34" charset="0"/>
                <a:cs typeface="Times New Roman" panose="02020603050405020304" pitchFamily="18" charset="0"/>
              </a:rPr>
              <a:t>. Chem. Int. Ed</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r>
              <a:rPr lang="en-US" sz="3200" b="1" dirty="0">
                <a:solidFill>
                  <a:prstClr val="black"/>
                </a:solidFill>
                <a:latin typeface="Arial" panose="020B0604020202020204" pitchFamily="34" charset="0"/>
                <a:ea typeface="Calibri" panose="020F0502020204030204" pitchFamily="34" charset="0"/>
                <a:cs typeface="Times New Roman" panose="02020603050405020304" pitchFamily="18" charset="0"/>
              </a:rPr>
              <a:t>1967</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r>
              <a:rPr lang="en-US" sz="3200" i="1" dirty="0">
                <a:solidFill>
                  <a:prstClr val="black"/>
                </a:solidFill>
                <a:latin typeface="Arial" panose="020B0604020202020204" pitchFamily="34" charset="0"/>
                <a:ea typeface="Calibri" panose="020F0502020204030204" pitchFamily="34" charset="0"/>
                <a:cs typeface="Times New Roman" panose="02020603050405020304" pitchFamily="18" charset="0"/>
              </a:rPr>
              <a:t>6</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385-476</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Davies, S. G., </a:t>
            </a:r>
            <a:r>
              <a:rPr lang="en-US" sz="3200" dirty="0" err="1">
                <a:solidFill>
                  <a:prstClr val="black"/>
                </a:solidFill>
                <a:ea typeface="Calibri" panose="020F0502020204030204" pitchFamily="34" charset="0"/>
                <a:cs typeface="Times New Roman" panose="02020603050405020304" pitchFamily="18" charset="0"/>
              </a:rPr>
              <a:t>Whitham</a:t>
            </a:r>
            <a:r>
              <a:rPr lang="en-US" sz="3200" dirty="0">
                <a:solidFill>
                  <a:prstClr val="black"/>
                </a:solidFill>
                <a:ea typeface="Calibri" panose="020F0502020204030204" pitchFamily="34" charset="0"/>
                <a:cs typeface="Times New Roman" panose="02020603050405020304" pitchFamily="18" charset="0"/>
              </a:rPr>
              <a:t>, G. H., </a:t>
            </a:r>
            <a:r>
              <a:rPr lang="en-US" sz="3200" i="1" dirty="0">
                <a:solidFill>
                  <a:prstClr val="black"/>
                </a:solidFill>
                <a:ea typeface="Calibri" panose="020F0502020204030204" pitchFamily="34" charset="0"/>
                <a:cs typeface="Times New Roman" panose="02020603050405020304" pitchFamily="18" charset="0"/>
              </a:rPr>
              <a:t>J. Chem. Soc. Perkin Trans. I</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1977</a:t>
            </a:r>
            <a:r>
              <a:rPr lang="en-US" sz="3200" dirty="0">
                <a:solidFill>
                  <a:prstClr val="black"/>
                </a:solidFill>
                <a:ea typeface="Calibri" panose="020F0502020204030204" pitchFamily="34" charset="0"/>
                <a:cs typeface="Times New Roman" panose="02020603050405020304" pitchFamily="18" charset="0"/>
              </a:rPr>
              <a:t>, 1346-1347</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Morgan, J., Greenberg, A., </a:t>
            </a:r>
            <a:r>
              <a:rPr lang="en-US" sz="3200" i="1" dirty="0">
                <a:solidFill>
                  <a:prstClr val="black"/>
                </a:solidFill>
                <a:ea typeface="Calibri" panose="020F0502020204030204" pitchFamily="34" charset="0"/>
                <a:cs typeface="Times New Roman" panose="02020603050405020304" pitchFamily="18" charset="0"/>
              </a:rPr>
              <a:t>J. Org.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2010</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75</a:t>
            </a:r>
            <a:r>
              <a:rPr lang="en-US" sz="3200" dirty="0">
                <a:solidFill>
                  <a:prstClr val="black"/>
                </a:solidFill>
                <a:ea typeface="Calibri" panose="020F0502020204030204" pitchFamily="34" charset="0"/>
                <a:cs typeface="Times New Roman" panose="02020603050405020304" pitchFamily="18" charset="0"/>
              </a:rPr>
              <a:t>, 4761-4768</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Greenberg, A., et. al., </a:t>
            </a:r>
            <a:r>
              <a:rPr lang="en-US" sz="3200" i="1" dirty="0">
                <a:solidFill>
                  <a:prstClr val="black"/>
                </a:solidFill>
                <a:ea typeface="Calibri" panose="020F0502020204030204" pitchFamily="34" charset="0"/>
                <a:cs typeface="Times New Roman" panose="02020603050405020304" pitchFamily="18" charset="0"/>
              </a:rPr>
              <a:t>Structural Chemistry</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1998</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9(3)</a:t>
            </a:r>
            <a:r>
              <a:rPr lang="en-US" sz="3200" dirty="0">
                <a:solidFill>
                  <a:prstClr val="black"/>
                </a:solidFill>
                <a:ea typeface="Calibri" panose="020F0502020204030204" pitchFamily="34" charset="0"/>
                <a:cs typeface="Times New Roman" panose="02020603050405020304" pitchFamily="18" charset="0"/>
              </a:rPr>
              <a:t>, 223-236</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a:t>
            </a:r>
            <a:r>
              <a:rPr lang="en-US" sz="3200" dirty="0" err="1">
                <a:solidFill>
                  <a:prstClr val="black"/>
                </a:solidFill>
                <a:ea typeface="Calibri" panose="020F0502020204030204" pitchFamily="34" charset="0"/>
                <a:cs typeface="Times New Roman" panose="02020603050405020304" pitchFamily="18" charset="0"/>
              </a:rPr>
              <a:t>Nauduri</a:t>
            </a:r>
            <a:r>
              <a:rPr lang="en-US" sz="3200" dirty="0">
                <a:solidFill>
                  <a:prstClr val="black"/>
                </a:solidFill>
                <a:ea typeface="Calibri" panose="020F0502020204030204" pitchFamily="34" charset="0"/>
                <a:cs typeface="Times New Roman" panose="02020603050405020304" pitchFamily="18" charset="0"/>
              </a:rPr>
              <a:t>, D., Greenberg, A., </a:t>
            </a:r>
            <a:r>
              <a:rPr lang="en-US" sz="3200" i="1" dirty="0">
                <a:solidFill>
                  <a:prstClr val="black"/>
                </a:solidFill>
                <a:ea typeface="Calibri" panose="020F0502020204030204" pitchFamily="34" charset="0"/>
                <a:cs typeface="Times New Roman" panose="02020603050405020304" pitchFamily="18" charset="0"/>
              </a:rPr>
              <a:t>Tetrahedron Letters</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2004</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45</a:t>
            </a:r>
            <a:r>
              <a:rPr lang="en-US" sz="3200" dirty="0">
                <a:solidFill>
                  <a:prstClr val="black"/>
                </a:solidFill>
                <a:ea typeface="Calibri" panose="020F0502020204030204" pitchFamily="34" charset="0"/>
                <a:cs typeface="Times New Roman" panose="02020603050405020304" pitchFamily="18" charset="0"/>
              </a:rPr>
              <a:t>, 4789-4793</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Paquette, L. A., Barrett, J. H.,  </a:t>
            </a:r>
            <a:r>
              <a:rPr lang="en-US" sz="3200" i="1" dirty="0">
                <a:solidFill>
                  <a:prstClr val="black"/>
                </a:solidFill>
                <a:ea typeface="Calibri" panose="020F0502020204030204" pitchFamily="34" charset="0"/>
                <a:cs typeface="Times New Roman" panose="02020603050405020304" pitchFamily="18" charset="0"/>
              </a:rPr>
              <a:t>Org. Synth</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1969</a:t>
            </a:r>
            <a:r>
              <a:rPr lang="en-US" sz="3200" dirty="0">
                <a:solidFill>
                  <a:prstClr val="black"/>
                </a:solidFill>
                <a:ea typeface="Calibri" panose="020F0502020204030204" pitchFamily="34" charset="0"/>
                <a:cs typeface="Times New Roman" panose="02020603050405020304" pitchFamily="18" charset="0"/>
              </a:rPr>
              <a:t>,</a:t>
            </a:r>
            <a:r>
              <a:rPr lang="en-US" sz="3200" i="1" dirty="0">
                <a:solidFill>
                  <a:prstClr val="black"/>
                </a:solidFill>
                <a:ea typeface="Calibri" panose="020F0502020204030204" pitchFamily="34" charset="0"/>
                <a:cs typeface="Times New Roman" panose="02020603050405020304" pitchFamily="18" charset="0"/>
              </a:rPr>
              <a:t> 49</a:t>
            </a:r>
            <a:r>
              <a:rPr lang="en-US" sz="3200" dirty="0">
                <a:solidFill>
                  <a:prstClr val="black"/>
                </a:solidFill>
                <a:ea typeface="Calibri" panose="020F0502020204030204" pitchFamily="34" charset="0"/>
                <a:cs typeface="Times New Roman" panose="02020603050405020304" pitchFamily="18" charset="0"/>
              </a:rPr>
              <a:t>, 62.  </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a:t>
            </a:r>
            <a:r>
              <a:rPr lang="en-US" sz="3200" dirty="0" err="1">
                <a:solidFill>
                  <a:prstClr val="black"/>
                </a:solidFill>
                <a:ea typeface="Calibri" panose="020F0502020204030204" pitchFamily="34" charset="0"/>
                <a:cs typeface="Times New Roman" panose="02020603050405020304" pitchFamily="18" charset="0"/>
              </a:rPr>
              <a:t>Rabideau</a:t>
            </a:r>
            <a:r>
              <a:rPr lang="en-US" sz="3200" dirty="0">
                <a:solidFill>
                  <a:prstClr val="black"/>
                </a:solidFill>
                <a:ea typeface="Calibri" panose="020F0502020204030204" pitchFamily="34" charset="0"/>
                <a:cs typeface="Times New Roman" panose="02020603050405020304" pitchFamily="18" charset="0"/>
              </a:rPr>
              <a:t>, Peter W., Burkholder, E.,  </a:t>
            </a:r>
            <a:r>
              <a:rPr lang="en-US" sz="3200" i="1" dirty="0">
                <a:solidFill>
                  <a:prstClr val="black"/>
                </a:solidFill>
                <a:ea typeface="Calibri" panose="020F0502020204030204" pitchFamily="34" charset="0"/>
                <a:cs typeface="Times New Roman" panose="02020603050405020304" pitchFamily="18" charset="0"/>
              </a:rPr>
              <a:t>J. Org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1978</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43</a:t>
            </a:r>
            <a:r>
              <a:rPr lang="en-US" sz="3200" dirty="0">
                <a:solidFill>
                  <a:prstClr val="black"/>
                </a:solidFill>
                <a:ea typeface="Calibri" panose="020F0502020204030204" pitchFamily="34" charset="0"/>
                <a:cs typeface="Times New Roman" panose="02020603050405020304" pitchFamily="18" charset="0"/>
              </a:rPr>
              <a:t>, 4283-4288</a:t>
            </a:r>
          </a:p>
        </p:txBody>
      </p:sp>
      <p:sp>
        <p:nvSpPr>
          <p:cNvPr id="25" name="TextBox 24"/>
          <p:cNvSpPr txBox="1"/>
          <p:nvPr/>
        </p:nvSpPr>
        <p:spPr>
          <a:xfrm>
            <a:off x="29719518" y="21501080"/>
            <a:ext cx="12748298" cy="3416320"/>
          </a:xfrm>
          <a:prstGeom prst="rect">
            <a:avLst/>
          </a:prstGeom>
          <a:noFill/>
        </p:spPr>
        <p:txBody>
          <a:bodyPr wrap="square" rtlCol="0">
            <a:spAutoFit/>
          </a:bodyPr>
          <a:lstStyle/>
          <a:p>
            <a:pPr lvl="0" defTabSz="914400"/>
            <a:r>
              <a:rPr lang="en-US" sz="3600" dirty="0">
                <a:solidFill>
                  <a:prstClr val="black"/>
                </a:solidFill>
                <a:cs typeface="Times New Roman" panose="02020603050405020304" pitchFamily="18" charset="0"/>
              </a:rPr>
              <a:t>	The </a:t>
            </a:r>
            <a:r>
              <a:rPr lang="en-US" sz="3600" dirty="0" err="1">
                <a:solidFill>
                  <a:prstClr val="black"/>
                </a:solidFill>
                <a:cs typeface="Times New Roman" panose="02020603050405020304" pitchFamily="18" charset="0"/>
              </a:rPr>
              <a:t>Elsawa</a:t>
            </a:r>
            <a:r>
              <a:rPr lang="en-US" sz="3600" dirty="0">
                <a:solidFill>
                  <a:prstClr val="black"/>
                </a:solidFill>
                <a:cs typeface="Times New Roman" panose="02020603050405020304" pitchFamily="18" charset="0"/>
              </a:rPr>
              <a:t> group must be gratefully acknowledged for the use of lab space and equipment when performing the enzymatic studies. My mentor Ryan, other undergraduate research assistant Tristan, and the rest of the chemistry department are acknowledged for their constant support within and outside of this synthesis. </a:t>
            </a:r>
          </a:p>
        </p:txBody>
      </p:sp>
      <p:pic>
        <p:nvPicPr>
          <p:cNvPr id="228" name="Picture 227">
            <a:extLst>
              <a:ext uri="{FF2B5EF4-FFF2-40B4-BE49-F238E27FC236}">
                <a16:creationId xmlns="" xmlns:a16="http://schemas.microsoft.com/office/drawing/2014/main" id="{D270FD1E-6807-4FC3-8A6B-0C8240958FE5}"/>
              </a:ext>
            </a:extLst>
          </p:cNvPr>
          <p:cNvPicPr>
            <a:picLocks noChangeAspect="1"/>
          </p:cNvPicPr>
          <p:nvPr/>
        </p:nvPicPr>
        <p:blipFill>
          <a:blip r:embed="rId4"/>
          <a:stretch>
            <a:fillRect/>
          </a:stretch>
        </p:blipFill>
        <p:spPr>
          <a:xfrm>
            <a:off x="3121579" y="24827745"/>
            <a:ext cx="10244389" cy="2726644"/>
          </a:xfrm>
          <a:prstGeom prst="rect">
            <a:avLst/>
          </a:prstGeom>
          <a:ln>
            <a:solidFill>
              <a:schemeClr val="tx1">
                <a:alpha val="10000"/>
              </a:schemeClr>
            </a:solidFill>
          </a:ln>
        </p:spPr>
      </p:pic>
      <p:pic>
        <p:nvPicPr>
          <p:cNvPr id="229" name="Picture 228">
            <a:extLst>
              <a:ext uri="{FF2B5EF4-FFF2-40B4-BE49-F238E27FC236}">
                <a16:creationId xmlns="" xmlns:a16="http://schemas.microsoft.com/office/drawing/2014/main" id="{B2D28164-C6D6-482E-B3ED-3E99FB5C1A0D}"/>
              </a:ext>
            </a:extLst>
          </p:cNvPr>
          <p:cNvPicPr>
            <a:picLocks noChangeAspect="1"/>
          </p:cNvPicPr>
          <p:nvPr/>
        </p:nvPicPr>
        <p:blipFill>
          <a:blip r:embed="rId5"/>
          <a:stretch>
            <a:fillRect/>
          </a:stretch>
        </p:blipFill>
        <p:spPr>
          <a:xfrm>
            <a:off x="1782186" y="28134357"/>
            <a:ext cx="12559088" cy="2726643"/>
          </a:xfrm>
          <a:prstGeom prst="rect">
            <a:avLst/>
          </a:prstGeom>
          <a:ln>
            <a:solidFill>
              <a:schemeClr val="tx1">
                <a:alpha val="10000"/>
              </a:schemeClr>
            </a:solidFill>
          </a:ln>
        </p:spPr>
      </p:pic>
      <p:pic>
        <p:nvPicPr>
          <p:cNvPr id="230" name="Picture 229">
            <a:extLst>
              <a:ext uri="{FF2B5EF4-FFF2-40B4-BE49-F238E27FC236}">
                <a16:creationId xmlns="" xmlns:a16="http://schemas.microsoft.com/office/drawing/2014/main" id="{02E8D902-BD52-4BC6-A5A8-9DCD4CE6C96F}"/>
              </a:ext>
            </a:extLst>
          </p:cNvPr>
          <p:cNvPicPr>
            <a:picLocks noChangeAspect="1"/>
          </p:cNvPicPr>
          <p:nvPr/>
        </p:nvPicPr>
        <p:blipFill>
          <a:blip r:embed="rId6"/>
          <a:stretch>
            <a:fillRect/>
          </a:stretch>
        </p:blipFill>
        <p:spPr>
          <a:xfrm>
            <a:off x="16330080" y="23927805"/>
            <a:ext cx="9466174" cy="3268320"/>
          </a:xfrm>
          <a:prstGeom prst="rect">
            <a:avLst/>
          </a:prstGeom>
          <a:ln>
            <a:solidFill>
              <a:schemeClr val="tx1">
                <a:alpha val="10000"/>
              </a:schemeClr>
            </a:solidFill>
          </a:ln>
        </p:spPr>
      </p:pic>
      <p:pic>
        <p:nvPicPr>
          <p:cNvPr id="232" name="Picture 231">
            <a:extLst>
              <a:ext uri="{FF2B5EF4-FFF2-40B4-BE49-F238E27FC236}">
                <a16:creationId xmlns="" xmlns:a16="http://schemas.microsoft.com/office/drawing/2014/main" id="{A4D69C62-F482-46C5-BE91-AEEE401FCBE4}"/>
              </a:ext>
            </a:extLst>
          </p:cNvPr>
          <p:cNvPicPr>
            <a:picLocks noChangeAspect="1"/>
          </p:cNvPicPr>
          <p:nvPr/>
        </p:nvPicPr>
        <p:blipFill>
          <a:blip r:embed="rId7"/>
          <a:stretch>
            <a:fillRect/>
          </a:stretch>
        </p:blipFill>
        <p:spPr>
          <a:xfrm>
            <a:off x="16687800" y="6725416"/>
            <a:ext cx="10286314" cy="7184325"/>
          </a:xfrm>
          <a:prstGeom prst="rect">
            <a:avLst/>
          </a:prstGeom>
        </p:spPr>
      </p:pic>
      <p:sp>
        <p:nvSpPr>
          <p:cNvPr id="233" name="TextBox 232">
            <a:extLst>
              <a:ext uri="{FF2B5EF4-FFF2-40B4-BE49-F238E27FC236}">
                <a16:creationId xmlns="" xmlns:a16="http://schemas.microsoft.com/office/drawing/2014/main" id="{A029AC4E-FA2B-4715-B0EC-FC59DA6E0A41}"/>
              </a:ext>
            </a:extLst>
          </p:cNvPr>
          <p:cNvSpPr txBox="1"/>
          <p:nvPr/>
        </p:nvSpPr>
        <p:spPr>
          <a:xfrm>
            <a:off x="1773685" y="31403092"/>
            <a:ext cx="12940179" cy="677108"/>
          </a:xfrm>
          <a:prstGeom prst="rect">
            <a:avLst/>
          </a:prstGeom>
          <a:noFill/>
        </p:spPr>
        <p:txBody>
          <a:bodyPr wrap="square" rtlCol="0">
            <a:spAutoFit/>
          </a:bodyPr>
          <a:lstStyle/>
          <a:p>
            <a:r>
              <a:rPr lang="en-US" sz="3800" b="1" dirty="0"/>
              <a:t>Scheme 2</a:t>
            </a:r>
            <a:r>
              <a:rPr lang="en-US" sz="3800" dirty="0"/>
              <a:t>: Original multistep synthesis of 2,3-benzoxepin.</a:t>
            </a:r>
          </a:p>
        </p:txBody>
      </p:sp>
      <p:sp>
        <p:nvSpPr>
          <p:cNvPr id="234" name="TextBox 233">
            <a:extLst>
              <a:ext uri="{FF2B5EF4-FFF2-40B4-BE49-F238E27FC236}">
                <a16:creationId xmlns="" xmlns:a16="http://schemas.microsoft.com/office/drawing/2014/main" id="{68E2F801-11A5-452B-A229-6FD8CC36A2F9}"/>
              </a:ext>
            </a:extLst>
          </p:cNvPr>
          <p:cNvSpPr txBox="1"/>
          <p:nvPr/>
        </p:nvSpPr>
        <p:spPr>
          <a:xfrm>
            <a:off x="16069422" y="31046916"/>
            <a:ext cx="11454452" cy="1261884"/>
          </a:xfrm>
          <a:prstGeom prst="rect">
            <a:avLst/>
          </a:prstGeom>
          <a:noFill/>
        </p:spPr>
        <p:txBody>
          <a:bodyPr wrap="square" rtlCol="0">
            <a:spAutoFit/>
          </a:bodyPr>
          <a:lstStyle/>
          <a:p>
            <a:r>
              <a:rPr lang="en-US" sz="3800" b="1" dirty="0"/>
              <a:t>Scheme 3</a:t>
            </a:r>
            <a:r>
              <a:rPr lang="en-US" sz="3800" dirty="0"/>
              <a:t>: Direct route to 2,3-benzoxepin with further reactions with CAN, </a:t>
            </a:r>
            <a:r>
              <a:rPr lang="en-US" sz="3800" i="1" dirty="0" err="1"/>
              <a:t>m</a:t>
            </a:r>
            <a:r>
              <a:rPr lang="en-US" sz="3800" dirty="0" err="1"/>
              <a:t>CPBA</a:t>
            </a:r>
            <a:r>
              <a:rPr lang="en-US" sz="3800" dirty="0"/>
              <a:t>, and CYP1A2.</a:t>
            </a:r>
          </a:p>
        </p:txBody>
      </p:sp>
      <p:pic>
        <p:nvPicPr>
          <p:cNvPr id="14" name="Picture 13">
            <a:extLst>
              <a:ext uri="{FF2B5EF4-FFF2-40B4-BE49-F238E27FC236}">
                <a16:creationId xmlns="" xmlns:a16="http://schemas.microsoft.com/office/drawing/2014/main" id="{CE9E85FE-777C-4FD8-93EB-0C7EAA910006}"/>
              </a:ext>
            </a:extLst>
          </p:cNvPr>
          <p:cNvPicPr>
            <a:picLocks noChangeAspect="1"/>
          </p:cNvPicPr>
          <p:nvPr/>
        </p:nvPicPr>
        <p:blipFill>
          <a:blip r:embed="rId8"/>
          <a:stretch>
            <a:fillRect/>
          </a:stretch>
        </p:blipFill>
        <p:spPr>
          <a:xfrm>
            <a:off x="16523903" y="27635617"/>
            <a:ext cx="9078528" cy="3011627"/>
          </a:xfrm>
          <a:prstGeom prst="rect">
            <a:avLst/>
          </a:prstGeom>
          <a:ln>
            <a:solidFill>
              <a:schemeClr val="bg1">
                <a:lumMod val="85000"/>
              </a:schemeClr>
            </a:solidFill>
          </a:ln>
        </p:spPr>
      </p:pic>
      <p:pic>
        <p:nvPicPr>
          <p:cNvPr id="18" name="Picture 17">
            <a:extLst>
              <a:ext uri="{FF2B5EF4-FFF2-40B4-BE49-F238E27FC236}">
                <a16:creationId xmlns="" xmlns:a16="http://schemas.microsoft.com/office/drawing/2014/main" id="{18626173-61AF-47AF-BFE1-75D7B8B18E46}"/>
              </a:ext>
            </a:extLst>
          </p:cNvPr>
          <p:cNvPicPr>
            <a:picLocks noChangeAspect="1"/>
          </p:cNvPicPr>
          <p:nvPr/>
        </p:nvPicPr>
        <p:blipFill>
          <a:blip r:embed="rId9"/>
          <a:stretch>
            <a:fillRect/>
          </a:stretch>
        </p:blipFill>
        <p:spPr>
          <a:xfrm>
            <a:off x="18113396" y="15544800"/>
            <a:ext cx="7251470" cy="5739393"/>
          </a:xfrm>
          <a:prstGeom prst="rect">
            <a:avLst/>
          </a:prstGeom>
          <a:ln>
            <a:solidFill>
              <a:schemeClr val="bg1">
                <a:lumMod val="85000"/>
              </a:schemeClr>
            </a:solidFill>
          </a:ln>
        </p:spPr>
      </p:pic>
      <p:pic>
        <p:nvPicPr>
          <p:cNvPr id="19" name="Picture 18">
            <a:extLst>
              <a:ext uri="{FF2B5EF4-FFF2-40B4-BE49-F238E27FC236}">
                <a16:creationId xmlns="" xmlns:a16="http://schemas.microsoft.com/office/drawing/2014/main" id="{D2D3098C-B88D-4677-B5A9-2229EC8A6A8A}"/>
              </a:ext>
            </a:extLst>
          </p:cNvPr>
          <p:cNvPicPr>
            <a:picLocks noChangeAspect="1"/>
          </p:cNvPicPr>
          <p:nvPr/>
        </p:nvPicPr>
        <p:blipFill>
          <a:blip r:embed="rId10"/>
          <a:stretch>
            <a:fillRect/>
          </a:stretch>
        </p:blipFill>
        <p:spPr>
          <a:xfrm>
            <a:off x="32136974" y="10334930"/>
            <a:ext cx="7978508" cy="5286070"/>
          </a:xfrm>
          <a:prstGeom prst="rect">
            <a:avLst/>
          </a:prstGeom>
          <a:ln>
            <a:solidFill>
              <a:schemeClr val="bg1">
                <a:lumMod val="85000"/>
              </a:schemeClr>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2489</TotalTime>
  <Words>244</Words>
  <Application>Microsoft Office PowerPoint</Application>
  <PresentationFormat>Custom</PresentationFormat>
  <Paragraphs>119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Jessica</cp:lastModifiedBy>
  <cp:revision>266</cp:revision>
  <cp:lastPrinted>2019-03-28T14:18:08Z</cp:lastPrinted>
  <dcterms:created xsi:type="dcterms:W3CDTF">2012-04-23T20:12:21Z</dcterms:created>
  <dcterms:modified xsi:type="dcterms:W3CDTF">2019-04-21T16:00:53Z</dcterms:modified>
</cp:coreProperties>
</file>