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 userDrawn="1">
          <p15:clr>
            <a:srgbClr val="A4A3A4"/>
          </p15:clr>
        </p15:guide>
        <p15:guide id="2" pos="1382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195"/>
    <p:restoredTop sz="96208"/>
  </p:normalViewPr>
  <p:slideViewPr>
    <p:cSldViewPr snapToGrid="0" snapToObjects="1">
      <p:cViewPr>
        <p:scale>
          <a:sx n="36" d="100"/>
          <a:sy n="36" d="100"/>
        </p:scale>
        <p:origin x="288" y="-1664"/>
      </p:cViewPr>
      <p:guideLst>
        <p:guide orient="horz" pos="10368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776CA4-20B2-6A49-A972-0718E202CDDC}" type="datetimeFigureOut">
              <a:rPr lang="en-US" smtClean="0"/>
              <a:t>4/17/19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EBCB1E-7295-2A48-A0D2-2CC0A049B2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23181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389120" rtl="0" eaLnBrk="1" latinLnBrk="0" hangingPunct="1">
      <a:defRPr sz="576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4389120" rtl="0" eaLnBrk="1" latinLnBrk="0" hangingPunct="1">
      <a:defRPr sz="576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4389120" rtl="0" eaLnBrk="1" latinLnBrk="0" hangingPunct="1">
      <a:defRPr sz="576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4389120" rtl="0" eaLnBrk="1" latinLnBrk="0" hangingPunct="1">
      <a:defRPr sz="576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4389120" rtl="0" eaLnBrk="1" latinLnBrk="0" hangingPunct="1">
      <a:defRPr sz="576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4389120" rtl="0" eaLnBrk="1" latinLnBrk="0" hangingPunct="1">
      <a:defRPr sz="576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4389120" rtl="0" eaLnBrk="1" latinLnBrk="0" hangingPunct="1">
      <a:defRPr sz="576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4389120" rtl="0" eaLnBrk="1" latinLnBrk="0" hangingPunct="1">
      <a:defRPr sz="576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4389120" rtl="0" eaLnBrk="1" latinLnBrk="0" hangingPunct="1">
      <a:defRPr sz="576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EBCB1E-7295-2A48-A0D2-2CC0A049B20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54588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E1698-4B4D-174E-B6A8-0191CF20E9BB}" type="datetimeFigureOut">
              <a:rPr lang="en-US" smtClean="0"/>
              <a:t>4/17/19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5BDEC-4B06-594A-857A-BEAFC68BC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653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E1698-4B4D-174E-B6A8-0191CF20E9BB}" type="datetimeFigureOut">
              <a:rPr lang="en-US" smtClean="0"/>
              <a:t>4/17/19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5BDEC-4B06-594A-857A-BEAFC68BC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2468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E1698-4B4D-174E-B6A8-0191CF20E9BB}" type="datetimeFigureOut">
              <a:rPr lang="en-US" smtClean="0"/>
              <a:t>4/17/19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5BDEC-4B06-594A-857A-BEAFC68BC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4579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E1698-4B4D-174E-B6A8-0191CF20E9BB}" type="datetimeFigureOut">
              <a:rPr lang="en-US" smtClean="0"/>
              <a:t>4/17/19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5BDEC-4B06-594A-857A-BEAFC68BC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6545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E1698-4B4D-174E-B6A8-0191CF20E9BB}" type="datetimeFigureOut">
              <a:rPr lang="en-US" smtClean="0"/>
              <a:t>4/17/19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5BDEC-4B06-594A-857A-BEAFC68BC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3969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E1698-4B4D-174E-B6A8-0191CF20E9BB}" type="datetimeFigureOut">
              <a:rPr lang="en-US" smtClean="0"/>
              <a:t>4/17/19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5BDEC-4B06-594A-857A-BEAFC68BC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8759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E1698-4B4D-174E-B6A8-0191CF20E9BB}" type="datetimeFigureOut">
              <a:rPr lang="en-US" smtClean="0"/>
              <a:t>4/17/19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5BDEC-4B06-594A-857A-BEAFC68BC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2210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E1698-4B4D-174E-B6A8-0191CF20E9BB}" type="datetimeFigureOut">
              <a:rPr lang="en-US" smtClean="0"/>
              <a:t>4/17/19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5BDEC-4B06-594A-857A-BEAFC68BC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8248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E1698-4B4D-174E-B6A8-0191CF20E9BB}" type="datetimeFigureOut">
              <a:rPr lang="en-US" smtClean="0"/>
              <a:t>4/17/19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5BDEC-4B06-594A-857A-BEAFC68BC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1188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E1698-4B4D-174E-B6A8-0191CF20E9BB}" type="datetimeFigureOut">
              <a:rPr lang="en-US" smtClean="0"/>
              <a:t>4/17/19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5BDEC-4B06-594A-857A-BEAFC68BC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198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E1698-4B4D-174E-B6A8-0191CF20E9BB}" type="datetimeFigureOut">
              <a:rPr lang="en-US" smtClean="0"/>
              <a:t>4/17/19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5BDEC-4B06-594A-857A-BEAFC68BC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2031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4E1698-4B4D-174E-B6A8-0191CF20E9BB}" type="datetimeFigureOut">
              <a:rPr lang="en-US" smtClean="0"/>
              <a:t>4/17/19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25BDEC-4B06-594A-857A-BEAFC68BC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518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4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  <a:alpha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id="{562C2273-38CF-F544-ABDA-8501C68162D4}"/>
              </a:ext>
            </a:extLst>
          </p:cNvPr>
          <p:cNvSpPr/>
          <p:nvPr/>
        </p:nvSpPr>
        <p:spPr>
          <a:xfrm>
            <a:off x="0" y="1"/>
            <a:ext cx="43891201" cy="32918400"/>
          </a:xfrm>
          <a:prstGeom prst="rect">
            <a:avLst/>
          </a:prstGeom>
          <a:noFill/>
          <a:ln w="1270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B3E5491-1BD6-DE4B-B8D7-3BA4B4D80CE8}"/>
              </a:ext>
            </a:extLst>
          </p:cNvPr>
          <p:cNvSpPr/>
          <p:nvPr/>
        </p:nvSpPr>
        <p:spPr>
          <a:xfrm>
            <a:off x="22352000" y="5748491"/>
            <a:ext cx="20574000" cy="26289000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01DA3B2-969A-6340-866F-C67FFC87E1E8}"/>
              </a:ext>
            </a:extLst>
          </p:cNvPr>
          <p:cNvSpPr/>
          <p:nvPr/>
        </p:nvSpPr>
        <p:spPr>
          <a:xfrm>
            <a:off x="-1" y="0"/>
            <a:ext cx="43891201" cy="502920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1270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53AD614-9AE7-1B4B-B73A-FBF8C62CCC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1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982400" y="885495"/>
            <a:ext cx="5943600" cy="341960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236BDB9-CE81-7947-8F19-CBB9B856EB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" y="1063789"/>
            <a:ext cx="9407172" cy="232939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B80E663-632C-1449-B19D-D8540D894792}"/>
              </a:ext>
            </a:extLst>
          </p:cNvPr>
          <p:cNvSpPr txBox="1"/>
          <p:nvPr/>
        </p:nvSpPr>
        <p:spPr>
          <a:xfrm>
            <a:off x="5332576" y="1084859"/>
            <a:ext cx="3322604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0" b="1" dirty="0">
                <a:latin typeface="Times" pitchFamily="2" charset="0"/>
                <a:ea typeface="Gungsuh" panose="02030600000101010101" pitchFamily="18" charset="-127"/>
                <a:cs typeface="Futura Medium" panose="020B0602020204020303" pitchFamily="34" charset="-79"/>
              </a:rPr>
              <a:t>Profit Tools IT Infrastructure Improvement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757E932-9F0B-EC4D-982C-639E529F577C}"/>
              </a:ext>
            </a:extLst>
          </p:cNvPr>
          <p:cNvSpPr txBox="1"/>
          <p:nvPr/>
        </p:nvSpPr>
        <p:spPr>
          <a:xfrm>
            <a:off x="5332576" y="2646097"/>
            <a:ext cx="332260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dirty="0">
                <a:latin typeface="Times" pitchFamily="2" charset="0"/>
              </a:rPr>
              <a:t>Benjamin Ward								Sponsor: Tyler Bedgood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4F9BC7DB-33DC-1547-958C-502E095B1A7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101" r="32719"/>
          <a:stretch/>
        </p:blipFill>
        <p:spPr>
          <a:xfrm>
            <a:off x="22352000" y="17786479"/>
            <a:ext cx="10818205" cy="13520891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EFAD20D9-3F67-F647-BD83-089B662A2B3E}"/>
              </a:ext>
            </a:extLst>
          </p:cNvPr>
          <p:cNvSpPr/>
          <p:nvPr/>
        </p:nvSpPr>
        <p:spPr>
          <a:xfrm>
            <a:off x="965200" y="5748491"/>
            <a:ext cx="20574000" cy="12801600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4000" dirty="0">
              <a:solidFill>
                <a:schemeClr val="tx1"/>
              </a:solidFill>
              <a:latin typeface="Times" pitchFamily="2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C7F021A-EC52-9C4B-94CA-9D7050797256}"/>
              </a:ext>
            </a:extLst>
          </p:cNvPr>
          <p:cNvSpPr/>
          <p:nvPr/>
        </p:nvSpPr>
        <p:spPr>
          <a:xfrm>
            <a:off x="965200" y="19269382"/>
            <a:ext cx="20574000" cy="12801600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E7378BB-7155-DC48-91E0-5A7C98EC3157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65824" t="5374"/>
          <a:stretch/>
        </p:blipFill>
        <p:spPr>
          <a:xfrm>
            <a:off x="37203031" y="18505770"/>
            <a:ext cx="5573279" cy="12763524"/>
          </a:xfrm>
          <a:prstGeom prst="rect">
            <a:avLst/>
          </a:prstGeom>
        </p:spPr>
      </p:pic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01625230-FE25-394F-88AE-D38A616AFC6B}"/>
              </a:ext>
            </a:extLst>
          </p:cNvPr>
          <p:cNvCxnSpPr>
            <a:cxnSpLocks/>
          </p:cNvCxnSpPr>
          <p:nvPr/>
        </p:nvCxnSpPr>
        <p:spPr>
          <a:xfrm>
            <a:off x="33782000" y="25144389"/>
            <a:ext cx="3200400" cy="0"/>
          </a:xfrm>
          <a:prstGeom prst="straightConnector1">
            <a:avLst/>
          </a:prstGeom>
          <a:ln w="127000">
            <a:solidFill>
              <a:schemeClr val="accent1">
                <a:lumMod val="75000"/>
              </a:schemeClr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BFF16A10-B861-D24B-91CB-6A47579E01B3}"/>
              </a:ext>
            </a:extLst>
          </p:cNvPr>
          <p:cNvSpPr/>
          <p:nvPr/>
        </p:nvSpPr>
        <p:spPr>
          <a:xfrm>
            <a:off x="965200" y="5748491"/>
            <a:ext cx="20574000" cy="1462435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dirty="0">
                <a:solidFill>
                  <a:schemeClr val="tx1"/>
                </a:solidFill>
                <a:latin typeface="Times" pitchFamily="2" charset="0"/>
              </a:rPr>
              <a:t>Help Desk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2407985-24EA-FA45-8521-7EE1528C0891}"/>
              </a:ext>
            </a:extLst>
          </p:cNvPr>
          <p:cNvSpPr/>
          <p:nvPr/>
        </p:nvSpPr>
        <p:spPr>
          <a:xfrm>
            <a:off x="965200" y="19269381"/>
            <a:ext cx="20574000" cy="1462435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dirty="0">
                <a:solidFill>
                  <a:schemeClr val="tx1"/>
                </a:solidFill>
                <a:latin typeface="Times" pitchFamily="2" charset="0"/>
              </a:rPr>
              <a:t>Security – Spam Filtering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3CA9AAF-988F-2746-B45C-49EBB63A3884}"/>
              </a:ext>
            </a:extLst>
          </p:cNvPr>
          <p:cNvSpPr/>
          <p:nvPr/>
        </p:nvSpPr>
        <p:spPr>
          <a:xfrm>
            <a:off x="22352000" y="5748490"/>
            <a:ext cx="20574000" cy="1462435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dirty="0">
                <a:solidFill>
                  <a:schemeClr val="tx1"/>
                </a:solidFill>
                <a:latin typeface="Times" pitchFamily="2" charset="0"/>
              </a:rPr>
              <a:t>Server Rack Configuration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C055F81-B6D3-7B4F-AD8B-C518EB505E3C}"/>
              </a:ext>
            </a:extLst>
          </p:cNvPr>
          <p:cNvSpPr txBox="1"/>
          <p:nvPr/>
        </p:nvSpPr>
        <p:spPr>
          <a:xfrm>
            <a:off x="1783347" y="7930217"/>
            <a:ext cx="18937706" cy="923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latin typeface="Times" pitchFamily="2" charset="0"/>
              </a:rPr>
              <a:t>ngDesk</a:t>
            </a:r>
          </a:p>
          <a:p>
            <a:pPr marL="571500" indent="-5715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latin typeface="Times" pitchFamily="2" charset="0"/>
              </a:rPr>
              <a:t>Free and open source (minimal budget)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latin typeface="Times" pitchFamily="2" charset="0"/>
              </a:rPr>
              <a:t>Clean interface and simple to use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latin typeface="Times" pitchFamily="2" charset="0"/>
              </a:rPr>
              <a:t>Enables employees to submit requests by email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latin typeface="Times" pitchFamily="2" charset="0"/>
              </a:rPr>
              <a:t>Allows IT staff to prioritize and complete requests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latin typeface="Times" pitchFamily="2" charset="0"/>
              </a:rPr>
              <a:t>Can generate reports about key metrics on ticket resolution and types of requests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latin typeface="Times" pitchFamily="2" charset="0"/>
              </a:rPr>
              <a:t>Ability to utilize APIs for more advanced and customized features in the future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latin typeface="Times" pitchFamily="2" charset="0"/>
              </a:rPr>
              <a:t>Provided documentation for IT staff and employees on how to use the software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latin typeface="Times" pitchFamily="2" charset="0"/>
              </a:rPr>
              <a:t>ngDesk offers online support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000" dirty="0">
              <a:latin typeface="Times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D36F697-13C8-C04A-8FFA-7AED8969BBB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904953" y="16015519"/>
            <a:ext cx="1816100" cy="1816100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BEC7ED19-E210-D74B-8E29-39DC47736962}"/>
              </a:ext>
            </a:extLst>
          </p:cNvPr>
          <p:cNvSpPr txBox="1"/>
          <p:nvPr/>
        </p:nvSpPr>
        <p:spPr>
          <a:xfrm>
            <a:off x="1783347" y="21817271"/>
            <a:ext cx="18937706" cy="57708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latin typeface="Times" pitchFamily="2" charset="0"/>
              </a:rPr>
              <a:t>Spam Filters</a:t>
            </a:r>
          </a:p>
          <a:p>
            <a:pPr marL="571500" indent="-5715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latin typeface="Times" pitchFamily="2" charset="0"/>
              </a:rPr>
              <a:t>Setup through Administrator account on Outlook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latin typeface="Times" pitchFamily="2" charset="0"/>
              </a:rPr>
              <a:t>Researched the best filters and how to set them up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latin typeface="Times" pitchFamily="2" charset="0"/>
              </a:rPr>
              <a:t>Used regular expressions (regex) to filter out by specific words, phrases, etc.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latin typeface="Times" pitchFamily="2" charset="0"/>
              </a:rPr>
              <a:t>Also filtered out by specific email domains and subject lines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latin typeface="Times" pitchFamily="2" charset="0"/>
              </a:rPr>
              <a:t>Provided documentation on best practices regarding spam emails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CED3BF5-480E-144C-8CC3-6DB0414BB1B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75616" y="28132259"/>
            <a:ext cx="15143558" cy="2956863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3CC38259-12D4-374D-AEDE-1CD601AA6E41}"/>
              </a:ext>
            </a:extLst>
          </p:cNvPr>
          <p:cNvSpPr txBox="1"/>
          <p:nvPr/>
        </p:nvSpPr>
        <p:spPr>
          <a:xfrm>
            <a:off x="23170147" y="7930217"/>
            <a:ext cx="18937706" cy="8540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latin typeface="Times" pitchFamily="2" charset="0"/>
              </a:rPr>
              <a:t>Consolidation</a:t>
            </a:r>
          </a:p>
          <a:p>
            <a:pPr marL="571500" indent="-5715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latin typeface="Times" pitchFamily="2" charset="0"/>
              </a:rPr>
              <a:t>Made sure each and every server was actually needed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latin typeface="Times" pitchFamily="2" charset="0"/>
              </a:rPr>
              <a:t>Documented the old configuration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latin typeface="Times" pitchFamily="2" charset="0"/>
              </a:rPr>
              <a:t>Using Lucidchart I created a diagram of the original two racks in the server room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latin typeface="Times" pitchFamily="2" charset="0"/>
              </a:rPr>
              <a:t>Created a new diagram that was a consolidated version of the two racks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latin typeface="Times" pitchFamily="2" charset="0"/>
              </a:rPr>
              <a:t>Profit Tools is going to moving to an office space in Dover from their current office in Lee, so no consolidation has been done yet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latin typeface="Times" pitchFamily="2" charset="0"/>
              </a:rPr>
              <a:t>They will be using the new diagram once they are in the new office space to setup all of the equipment in one server rack</a:t>
            </a:r>
          </a:p>
        </p:txBody>
      </p:sp>
    </p:spTree>
    <p:extLst>
      <p:ext uri="{BB962C8B-B14F-4D97-AF65-F5344CB8AC3E}">
        <p14:creationId xmlns:p14="http://schemas.microsoft.com/office/powerpoint/2010/main" val="23059259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7573</TotalTime>
  <Words>236</Words>
  <Application>Microsoft Macintosh PowerPoint</Application>
  <PresentationFormat>Custom</PresentationFormat>
  <Paragraphs>28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Ward, Benjamin J</dc:creator>
  <cp:lastModifiedBy>Ward, Benjamin J</cp:lastModifiedBy>
  <cp:revision>37</cp:revision>
  <dcterms:created xsi:type="dcterms:W3CDTF">2019-03-22T20:20:09Z</dcterms:created>
  <dcterms:modified xsi:type="dcterms:W3CDTF">2019-04-19T18:41:42Z</dcterms:modified>
</cp:coreProperties>
</file>