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264" userDrawn="1">
          <p15:clr>
            <a:srgbClr val="A4A3A4"/>
          </p15:clr>
        </p15:guide>
        <p15:guide id="3" pos="27384" userDrawn="1">
          <p15:clr>
            <a:srgbClr val="A4A3A4"/>
          </p15:clr>
        </p15:guide>
        <p15:guide id="4" pos="139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2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08" autoAdjust="0"/>
    <p:restoredTop sz="96357" autoAdjust="0"/>
  </p:normalViewPr>
  <p:slideViewPr>
    <p:cSldViewPr snapToGrid="0" snapToObjects="1">
      <p:cViewPr varScale="1">
        <p:scale>
          <a:sx n="17" d="100"/>
          <a:sy n="17" d="100"/>
        </p:scale>
        <p:origin x="1824" y="110"/>
      </p:cViewPr>
      <p:guideLst>
        <p:guide orient="horz" pos="10368"/>
        <p:guide pos="264"/>
        <p:guide pos="27384"/>
        <p:guide pos="139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49F8E15D-BF87-4804-A9DE-A77E531350B8}"/>
    <pc:docChg chg="modSld">
      <pc:chgData name="" userId="" providerId="" clId="Web-{49F8E15D-BF87-4804-A9DE-A77E531350B8}" dt="2019-04-18T15:57:41.536" v="105" actId="1076"/>
      <pc:docMkLst>
        <pc:docMk/>
      </pc:docMkLst>
      <pc:sldChg chg="addSp modSp">
        <pc:chgData name="" userId="" providerId="" clId="Web-{49F8E15D-BF87-4804-A9DE-A77E531350B8}" dt="2019-04-18T15:57:41.536" v="105" actId="1076"/>
        <pc:sldMkLst>
          <pc:docMk/>
          <pc:sldMk cId="3782210751" sldId="257"/>
        </pc:sldMkLst>
        <pc:spChg chg="add mod">
          <ac:chgData name="" userId="" providerId="" clId="Web-{49F8E15D-BF87-4804-A9DE-A77E531350B8}" dt="2019-04-18T15:50:11.631" v="12" actId="1076"/>
          <ac:spMkLst>
            <pc:docMk/>
            <pc:sldMk cId="3782210751" sldId="257"/>
            <ac:spMk id="2" creationId="{468E29F6-15F5-4A80-8999-DCA986C8502D}"/>
          </ac:spMkLst>
        </pc:spChg>
        <pc:spChg chg="add mod">
          <ac:chgData name="" userId="" providerId="" clId="Web-{49F8E15D-BF87-4804-A9DE-A77E531350B8}" dt="2019-04-18T15:51:02.742" v="28" actId="1076"/>
          <ac:spMkLst>
            <pc:docMk/>
            <pc:sldMk cId="3782210751" sldId="257"/>
            <ac:spMk id="3" creationId="{42A0BA86-DF96-4A28-B0FF-945E3D1AAF51}"/>
          </ac:spMkLst>
        </pc:spChg>
        <pc:spChg chg="mod">
          <ac:chgData name="" userId="" providerId="" clId="Web-{49F8E15D-BF87-4804-A9DE-A77E531350B8}" dt="2019-04-18T15:57:41.536" v="105" actId="1076"/>
          <ac:spMkLst>
            <pc:docMk/>
            <pc:sldMk cId="3782210751" sldId="257"/>
            <ac:spMk id="36" creationId="{3EC6CD37-7BD3-4FB0-8BDB-B5B15B013159}"/>
          </ac:spMkLst>
        </pc:spChg>
        <pc:spChg chg="mod">
          <ac:chgData name="" userId="" providerId="" clId="Web-{49F8E15D-BF87-4804-A9DE-A77E531350B8}" dt="2019-04-18T15:51:21.321" v="33" actId="20577"/>
          <ac:spMkLst>
            <pc:docMk/>
            <pc:sldMk cId="3782210751" sldId="257"/>
            <ac:spMk id="61" creationId="{C9BC4171-D339-4FC0-8B1E-8727941C63A1}"/>
          </ac:spMkLst>
        </pc:spChg>
        <pc:spChg chg="mod">
          <ac:chgData name="" userId="" providerId="" clId="Web-{49F8E15D-BF87-4804-A9DE-A77E531350B8}" dt="2019-04-18T15:53:57.310" v="76" actId="20577"/>
          <ac:spMkLst>
            <pc:docMk/>
            <pc:sldMk cId="3782210751" sldId="257"/>
            <ac:spMk id="76" creationId="{F876A8DA-D61D-4DD6-BC0C-C2EAE5003E44}"/>
          </ac:spMkLst>
        </pc:spChg>
        <pc:spChg chg="mod">
          <ac:chgData name="" userId="" providerId="" clId="Web-{49F8E15D-BF87-4804-A9DE-A77E531350B8}" dt="2019-04-18T15:54:46.421" v="79" actId="20577"/>
          <ac:spMkLst>
            <pc:docMk/>
            <pc:sldMk cId="3782210751" sldId="257"/>
            <ac:spMk id="88" creationId="{FF6E05F4-C4F9-4666-99CF-923034BF1CA3}"/>
          </ac:spMkLst>
        </pc:spChg>
        <pc:spChg chg="mod">
          <ac:chgData name="" userId="" providerId="" clId="Web-{49F8E15D-BF87-4804-A9DE-A77E531350B8}" dt="2019-04-18T15:57:36.817" v="104" actId="1076"/>
          <ac:spMkLst>
            <pc:docMk/>
            <pc:sldMk cId="3782210751" sldId="257"/>
            <ac:spMk id="89" creationId="{B353056A-F748-45C3-AD02-3FB11517909B}"/>
          </ac:spMkLst>
        </pc:spChg>
        <pc:spChg chg="mod">
          <ac:chgData name="" userId="" providerId="" clId="Web-{49F8E15D-BF87-4804-A9DE-A77E531350B8}" dt="2019-04-18T15:53:05.511" v="54" actId="20577"/>
          <ac:spMkLst>
            <pc:docMk/>
            <pc:sldMk cId="3782210751" sldId="257"/>
            <ac:spMk id="91" creationId="{6EE51012-EEFA-40BD-AE0B-767C28CE72B8}"/>
          </ac:spMkLst>
        </pc:spChg>
        <pc:spChg chg="mod">
          <ac:chgData name="" userId="" providerId="" clId="Web-{49F8E15D-BF87-4804-A9DE-A77E531350B8}" dt="2019-04-18T15:56:21.736" v="91" actId="1076"/>
          <ac:spMkLst>
            <pc:docMk/>
            <pc:sldMk cId="3782210751" sldId="257"/>
            <ac:spMk id="92" creationId="{1758D2C8-457E-43A2-9B23-88F5B28C05DB}"/>
          </ac:spMkLst>
        </pc:spChg>
        <pc:spChg chg="mod">
          <ac:chgData name="" userId="" providerId="" clId="Web-{49F8E15D-BF87-4804-A9DE-A77E531350B8}" dt="2019-04-18T15:52:56.402" v="51" actId="20577"/>
          <ac:spMkLst>
            <pc:docMk/>
            <pc:sldMk cId="3782210751" sldId="257"/>
            <ac:spMk id="103" creationId="{FA8A27CC-FA9C-41C3-9717-846A197160F1}"/>
          </ac:spMkLst>
        </pc:spChg>
        <pc:picChg chg="mod">
          <ac:chgData name="" userId="" providerId="" clId="Web-{49F8E15D-BF87-4804-A9DE-A77E531350B8}" dt="2019-04-18T15:52:11.244" v="41" actId="1076"/>
          <ac:picMkLst>
            <pc:docMk/>
            <pc:sldMk cId="3782210751" sldId="257"/>
            <ac:picMk id="6" creationId="{F32DBD33-AE9F-4C79-8A9C-D5C857896384}"/>
          </ac:picMkLst>
        </pc:picChg>
        <pc:picChg chg="mod">
          <ac:chgData name="" userId="" providerId="" clId="Web-{49F8E15D-BF87-4804-A9DE-A77E531350B8}" dt="2019-04-18T15:56:47.940" v="100"/>
          <ac:picMkLst>
            <pc:docMk/>
            <pc:sldMk cId="3782210751" sldId="257"/>
            <ac:picMk id="59" creationId="{E824D3A8-C39F-49E0-9522-EB1904C893CA}"/>
          </ac:picMkLst>
        </pc:picChg>
        <pc:picChg chg="mod">
          <ac:chgData name="" userId="" providerId="" clId="Web-{49F8E15D-BF87-4804-A9DE-A77E531350B8}" dt="2019-04-18T15:56:08.548" v="89"/>
          <ac:picMkLst>
            <pc:docMk/>
            <pc:sldMk cId="3782210751" sldId="257"/>
            <ac:picMk id="63" creationId="{EB1C32F1-9F02-405B-A341-FDA333097E8F}"/>
          </ac:picMkLst>
        </pc:picChg>
        <pc:picChg chg="mod">
          <ac:chgData name="" userId="" providerId="" clId="Web-{49F8E15D-BF87-4804-A9DE-A77E531350B8}" dt="2019-04-18T15:57:03.441" v="102"/>
          <ac:picMkLst>
            <pc:docMk/>
            <pc:sldMk cId="3782210751" sldId="257"/>
            <ac:picMk id="65" creationId="{DBE3C651-0FDD-4493-95B7-A12D3A67DBCD}"/>
          </ac:picMkLst>
        </pc:picChg>
        <pc:picChg chg="mod">
          <ac:chgData name="" userId="" providerId="" clId="Web-{49F8E15D-BF87-4804-A9DE-A77E531350B8}" dt="2019-04-18T15:57:06.519" v="103"/>
          <ac:picMkLst>
            <pc:docMk/>
            <pc:sldMk cId="3782210751" sldId="257"/>
            <ac:picMk id="74" creationId="{FA40CBEF-13A4-4460-9824-BECB6D59753D}"/>
          </ac:picMkLst>
        </pc:picChg>
        <pc:picChg chg="mod">
          <ac:chgData name="" userId="" providerId="" clId="Web-{49F8E15D-BF87-4804-A9DE-A77E531350B8}" dt="2019-04-18T15:56:00.611" v="87"/>
          <ac:picMkLst>
            <pc:docMk/>
            <pc:sldMk cId="3782210751" sldId="257"/>
            <ac:picMk id="94" creationId="{313D70C5-6E66-448C-914A-A2C330A0D41F}"/>
          </ac:picMkLst>
        </pc:picChg>
        <pc:picChg chg="mod">
          <ac:chgData name="" userId="" providerId="" clId="Web-{49F8E15D-BF87-4804-A9DE-A77E531350B8}" dt="2019-04-18T15:55:57.957" v="86"/>
          <ac:picMkLst>
            <pc:docMk/>
            <pc:sldMk cId="3782210751" sldId="257"/>
            <ac:picMk id="100" creationId="{3364FA5A-B77B-4BFD-89A3-24FA33C57833}"/>
          </ac:picMkLst>
        </pc:picChg>
        <pc:picChg chg="mod">
          <ac:chgData name="" userId="" providerId="" clId="Web-{49F8E15D-BF87-4804-A9DE-A77E531350B8}" dt="2019-04-18T15:56:04.001" v="88"/>
          <ac:picMkLst>
            <pc:docMk/>
            <pc:sldMk cId="3782210751" sldId="257"/>
            <ac:picMk id="101" creationId="{FB633C5C-8F13-4941-9CBD-B568DE62CAAA}"/>
          </ac:picMkLst>
        </pc:picChg>
        <pc:picChg chg="mod">
          <ac:chgData name="" userId="" providerId="" clId="Web-{49F8E15D-BF87-4804-A9DE-A77E531350B8}" dt="2019-04-18T15:56:45.299" v="99"/>
          <ac:picMkLst>
            <pc:docMk/>
            <pc:sldMk cId="3782210751" sldId="257"/>
            <ac:picMk id="105" creationId="{EDAB4E02-0687-4668-9537-68339640B5B3}"/>
          </ac:picMkLst>
        </pc:picChg>
        <pc:picChg chg="mod">
          <ac:chgData name="" userId="" providerId="" clId="Web-{49F8E15D-BF87-4804-A9DE-A77E531350B8}" dt="2019-04-18T15:56:51.237" v="101"/>
          <ac:picMkLst>
            <pc:docMk/>
            <pc:sldMk cId="3782210751" sldId="257"/>
            <ac:picMk id="107" creationId="{6221D40A-CB8D-457C-9E88-144532411C67}"/>
          </ac:picMkLst>
        </pc:picChg>
        <pc:picChg chg="mod">
          <ac:chgData name="" userId="" providerId="" clId="Web-{49F8E15D-BF87-4804-A9DE-A77E531350B8}" dt="2019-04-18T15:56:31.487" v="95"/>
          <ac:picMkLst>
            <pc:docMk/>
            <pc:sldMk cId="3782210751" sldId="257"/>
            <ac:picMk id="109" creationId="{8BF38AE0-EF74-480C-A3DE-A696A43CD921}"/>
          </ac:picMkLst>
        </pc:picChg>
        <pc:picChg chg="mod">
          <ac:chgData name="" userId="" providerId="" clId="Web-{49F8E15D-BF87-4804-A9DE-A77E531350B8}" dt="2019-04-18T15:56:42.971" v="98"/>
          <ac:picMkLst>
            <pc:docMk/>
            <pc:sldMk cId="3782210751" sldId="257"/>
            <ac:picMk id="111" creationId="{CEDBBF13-6188-42B5-B566-4229F35FFC2A}"/>
          </ac:picMkLst>
        </pc:picChg>
        <pc:picChg chg="mod">
          <ac:chgData name="" userId="" providerId="" clId="Web-{49F8E15D-BF87-4804-A9DE-A77E531350B8}" dt="2019-04-18T15:56:28.580" v="94"/>
          <ac:picMkLst>
            <pc:docMk/>
            <pc:sldMk cId="3782210751" sldId="257"/>
            <ac:picMk id="113" creationId="{FE5343D3-103F-42E1-B682-735E53CA5854}"/>
          </ac:picMkLst>
        </pc:picChg>
      </pc:sldChg>
    </pc:docChg>
  </pc:docChgLst>
  <pc:docChgLst>
    <pc:chgData clId="Web-{101D0EA5-BB62-4668-BAFB-F60561649135}"/>
    <pc:docChg chg="modSld">
      <pc:chgData name="" userId="" providerId="" clId="Web-{101D0EA5-BB62-4668-BAFB-F60561649135}" dt="2019-04-18T13:12:04.521" v="11"/>
      <pc:docMkLst>
        <pc:docMk/>
      </pc:docMkLst>
      <pc:sldChg chg="modSp">
        <pc:chgData name="" userId="" providerId="" clId="Web-{101D0EA5-BB62-4668-BAFB-F60561649135}" dt="2019-04-18T13:12:04.521" v="11"/>
        <pc:sldMkLst>
          <pc:docMk/>
          <pc:sldMk cId="3782210751" sldId="257"/>
        </pc:sldMkLst>
        <pc:spChg chg="mod">
          <ac:chgData name="" userId="" providerId="" clId="Web-{101D0EA5-BB62-4668-BAFB-F60561649135}" dt="2019-04-18T13:11:24.316" v="6" actId="20577"/>
          <ac:spMkLst>
            <pc:docMk/>
            <pc:sldMk cId="3782210751" sldId="257"/>
            <ac:spMk id="61" creationId="{C9BC4171-D339-4FC0-8B1E-8727941C63A1}"/>
          </ac:spMkLst>
        </pc:spChg>
        <pc:picChg chg="mod">
          <ac:chgData name="" userId="" providerId="" clId="Web-{101D0EA5-BB62-4668-BAFB-F60561649135}" dt="2019-04-18T13:11:56.239" v="10"/>
          <ac:picMkLst>
            <pc:docMk/>
            <pc:sldMk cId="3782210751" sldId="257"/>
            <ac:picMk id="11" creationId="{3C3082FA-0DFA-422D-AC4D-7C1428BE4883}"/>
          </ac:picMkLst>
        </pc:picChg>
        <pc:picChg chg="mod">
          <ac:chgData name="" userId="" providerId="" clId="Web-{101D0EA5-BB62-4668-BAFB-F60561649135}" dt="2019-04-18T13:12:04.521" v="11"/>
          <ac:picMkLst>
            <pc:docMk/>
            <pc:sldMk cId="3782210751" sldId="257"/>
            <ac:picMk id="16" creationId="{BD16E03F-F360-4417-AB50-9385456B8796}"/>
          </ac:picMkLst>
        </pc:picChg>
        <pc:picChg chg="mod">
          <ac:chgData name="" userId="" providerId="" clId="Web-{101D0EA5-BB62-4668-BAFB-F60561649135}" dt="2019-04-18T13:11:27.648" v="7" actId="1076"/>
          <ac:picMkLst>
            <pc:docMk/>
            <pc:sldMk cId="3782210751" sldId="257"/>
            <ac:picMk id="59" creationId="{E824D3A8-C39F-49E0-9522-EB1904C893C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81A42-441B-4B74-A74E-1BE95A72F286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59DC0-089E-4CBC-B925-B708B529E2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209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59DC0-089E-4CBC-B925-B708B529E29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885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0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374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528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569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763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049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94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35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47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07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550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6148-3EE7-CD4D-9135-C167E6B07A30}" type="datetimeFigureOut">
              <a:rPr lang="en-US" smtClean="0"/>
              <a:t>19-Apr-19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26E45-B865-2042-A5AA-CF5D17582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7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18" Type="http://schemas.openxmlformats.org/officeDocument/2006/relationships/image" Target="../media/image16.jpg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52466896-A8AD-41CD-8E08-D761BB4FF156}"/>
              </a:ext>
            </a:extLst>
          </p:cNvPr>
          <p:cNvSpPr>
            <a:spLocks noChangeAspect="1"/>
          </p:cNvSpPr>
          <p:nvPr/>
        </p:nvSpPr>
        <p:spPr>
          <a:xfrm>
            <a:off x="337753" y="3880437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9B5DAD3-A349-4FE7-9884-E85B2AD09817}"/>
              </a:ext>
            </a:extLst>
          </p:cNvPr>
          <p:cNvSpPr txBox="1">
            <a:spLocks/>
          </p:cNvSpPr>
          <p:nvPr/>
        </p:nvSpPr>
        <p:spPr>
          <a:xfrm>
            <a:off x="0" y="-1066"/>
            <a:ext cx="43891200" cy="32351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12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2400"/>
              </a:spcBef>
            </a:pPr>
            <a:r>
              <a:rPr lang="en-US" sz="11500" b="1" dirty="0"/>
              <a:t>High Speed Cavitation Tunnel (</a:t>
            </a:r>
            <a:r>
              <a:rPr lang="en-US" sz="11500" b="1" dirty="0" err="1"/>
              <a:t>HiCaT</a:t>
            </a:r>
            <a:r>
              <a:rPr lang="en-US" sz="11500" b="1" dirty="0"/>
              <a:t>) Restoration</a:t>
            </a:r>
          </a:p>
          <a:p>
            <a:pPr algn="ctr">
              <a:spcBef>
                <a:spcPts val="1800"/>
              </a:spcBef>
            </a:pPr>
            <a:r>
              <a:rPr lang="en-US" sz="4400" dirty="0"/>
              <a:t>Chris Robb, Davis Cole, Matthew Carey</a:t>
            </a:r>
          </a:p>
          <a:p>
            <a:pPr algn="ctr">
              <a:spcBef>
                <a:spcPts val="1200"/>
              </a:spcBef>
            </a:pPr>
            <a:r>
              <a:rPr lang="en-US" sz="4400" baseline="30000" dirty="0"/>
              <a:t>Advisors: </a:t>
            </a:r>
            <a:r>
              <a:rPr lang="en-US" sz="4400" baseline="30000" dirty="0" err="1"/>
              <a:t>Ivaylo</a:t>
            </a:r>
            <a:r>
              <a:rPr lang="en-US" sz="4400" baseline="30000" dirty="0"/>
              <a:t> </a:t>
            </a:r>
            <a:r>
              <a:rPr lang="en-US" sz="4400" baseline="30000" dirty="0" err="1"/>
              <a:t>Nedyalkov</a:t>
            </a:r>
            <a:r>
              <a:rPr lang="en-US" sz="4400" baseline="30000" dirty="0"/>
              <a:t>, Martin </a:t>
            </a:r>
            <a:r>
              <a:rPr lang="en-US" sz="4400" baseline="30000" dirty="0" err="1"/>
              <a:t>Wosnik</a:t>
            </a:r>
            <a:endParaRPr lang="en-US" sz="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2DBD33-AE9F-4C79-8A9C-D5C8578963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230" t="24788" r="6024" b="6030"/>
          <a:stretch/>
        </p:blipFill>
        <p:spPr>
          <a:xfrm>
            <a:off x="10314432" y="11247120"/>
            <a:ext cx="23990683" cy="11704320"/>
          </a:xfrm>
          <a:prstGeom prst="rect">
            <a:avLst/>
          </a:prstGeom>
          <a:ln w="304800" cap="rnd">
            <a:noFill/>
            <a:bevel/>
          </a:ln>
        </p:spPr>
      </p:pic>
      <p:pic>
        <p:nvPicPr>
          <p:cNvPr id="7" name="Picture 22">
            <a:extLst>
              <a:ext uri="{FF2B5EF4-FFF2-40B4-BE49-F238E27FC236}">
                <a16:creationId xmlns:a16="http://schemas.microsoft.com/office/drawing/2014/main" id="{2B37BD0D-BEAF-4D8A-A04A-2C4744CC6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9815929" y="594481"/>
            <a:ext cx="2768297" cy="196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5A147FA0-FA48-463F-BE5B-CC5C45BAB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13050" y="791541"/>
            <a:ext cx="5563284" cy="225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3DA103F-0D62-49AE-883A-242C5D6E215B}"/>
              </a:ext>
            </a:extLst>
          </p:cNvPr>
          <p:cNvCxnSpPr>
            <a:cxnSpLocks/>
          </p:cNvCxnSpPr>
          <p:nvPr/>
        </p:nvCxnSpPr>
        <p:spPr>
          <a:xfrm>
            <a:off x="18288890" y="6580345"/>
            <a:ext cx="0" cy="1141252"/>
          </a:xfrm>
          <a:prstGeom prst="straightConnector1">
            <a:avLst/>
          </a:prstGeom>
          <a:ln w="23812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A78C2A75-F4A4-4F5D-8F6B-260228618FFA}"/>
              </a:ext>
            </a:extLst>
          </p:cNvPr>
          <p:cNvSpPr/>
          <p:nvPr/>
        </p:nvSpPr>
        <p:spPr>
          <a:xfrm>
            <a:off x="1387688" y="4004180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5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B1C29A-A05A-4B7F-A948-DAEF43C74384}"/>
              </a:ext>
            </a:extLst>
          </p:cNvPr>
          <p:cNvSpPr txBox="1"/>
          <p:nvPr/>
        </p:nvSpPr>
        <p:spPr>
          <a:xfrm>
            <a:off x="3990332" y="4661937"/>
            <a:ext cx="3821410" cy="12092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Assembly</a:t>
            </a:r>
            <a:endParaRPr lang="en-US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A29EA9A-5D02-457E-89CB-54433870E886}"/>
              </a:ext>
            </a:extLst>
          </p:cNvPr>
          <p:cNvSpPr>
            <a:spLocks noChangeAspect="1"/>
          </p:cNvSpPr>
          <p:nvPr/>
        </p:nvSpPr>
        <p:spPr>
          <a:xfrm>
            <a:off x="339167" y="16716640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F678824-F375-4DEC-B9F6-9A355FAE4987}"/>
              </a:ext>
            </a:extLst>
          </p:cNvPr>
          <p:cNvSpPr>
            <a:spLocks noChangeAspect="1"/>
          </p:cNvSpPr>
          <p:nvPr/>
        </p:nvSpPr>
        <p:spPr>
          <a:xfrm>
            <a:off x="32257002" y="3917216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DF8298B-B9EF-4F37-93F8-5993D4933772}"/>
              </a:ext>
            </a:extLst>
          </p:cNvPr>
          <p:cNvSpPr>
            <a:spLocks noChangeAspect="1"/>
          </p:cNvSpPr>
          <p:nvPr/>
        </p:nvSpPr>
        <p:spPr>
          <a:xfrm>
            <a:off x="32430210" y="16714632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B016299-7DB1-4D26-A17D-3E148F891891}"/>
              </a:ext>
            </a:extLst>
          </p:cNvPr>
          <p:cNvSpPr>
            <a:spLocks noChangeAspect="1"/>
          </p:cNvSpPr>
          <p:nvPr/>
        </p:nvSpPr>
        <p:spPr>
          <a:xfrm>
            <a:off x="10812985" y="20658183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D5D7E29-8CC0-43B2-BBDC-FFA7A29FBBED}"/>
              </a:ext>
            </a:extLst>
          </p:cNvPr>
          <p:cNvSpPr>
            <a:spLocks noChangeAspect="1"/>
          </p:cNvSpPr>
          <p:nvPr/>
        </p:nvSpPr>
        <p:spPr>
          <a:xfrm>
            <a:off x="21957067" y="20658183"/>
            <a:ext cx="11120370" cy="11119017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9BC4171-D339-4FC0-8B1E-8727941C63A1}"/>
              </a:ext>
            </a:extLst>
          </p:cNvPr>
          <p:cNvSpPr txBox="1"/>
          <p:nvPr/>
        </p:nvSpPr>
        <p:spPr>
          <a:xfrm>
            <a:off x="1517593" y="6199699"/>
            <a:ext cx="8901548" cy="7069628"/>
          </a:xfrm>
          <a:prstGeom prst="rect">
            <a:avLst/>
          </a:prstGeom>
          <a:noFill/>
        </p:spPr>
        <p:txBody>
          <a:bodyPr wrap="square" numCol="2" rtlCol="0" anchor="t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sz="4000" u="sng" dirty="0"/>
              <a:t>General Techniques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Align Sections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New O-rings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Vacuum grease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Gaskets as necessary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RTV to seal smaller fittings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Proper fastener sizes and torques</a:t>
            </a:r>
          </a:p>
          <a:p>
            <a:pPr algn="ctr">
              <a:lnSpc>
                <a:spcPct val="114000"/>
              </a:lnSpc>
            </a:pPr>
            <a:r>
              <a:rPr lang="en-US" sz="4000" u="sng" dirty="0"/>
              <a:t>Issues</a:t>
            </a:r>
            <a:endParaRPr lang="en-US" sz="4000" u="sng" dirty="0">
              <a:cs typeface="Calibri"/>
            </a:endParaRP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Alignment </a:t>
            </a: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Leg length differences</a:t>
            </a: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Leakages</a:t>
            </a: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Galvanized parts needed trimming</a:t>
            </a: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Impeller &amp; motor alignment</a:t>
            </a:r>
          </a:p>
          <a:p>
            <a:pPr marL="5715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Driveshaft seals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19F006CC-5F54-492B-BB55-8B64F6959859}"/>
              </a:ext>
            </a:extLst>
          </p:cNvPr>
          <p:cNvSpPr/>
          <p:nvPr/>
        </p:nvSpPr>
        <p:spPr>
          <a:xfrm>
            <a:off x="1417647" y="16856186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0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D01862C-6E95-44DC-94C2-823CF4A5CFED}"/>
              </a:ext>
            </a:extLst>
          </p:cNvPr>
          <p:cNvSpPr txBox="1"/>
          <p:nvPr/>
        </p:nvSpPr>
        <p:spPr>
          <a:xfrm>
            <a:off x="3338626" y="17565644"/>
            <a:ext cx="5073360" cy="12092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Honeycomb</a:t>
            </a:r>
            <a:endParaRPr lang="en-US" dirty="0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FF83095-4ECB-4AB5-B439-E4F165E46BDE}"/>
              </a:ext>
            </a:extLst>
          </p:cNvPr>
          <p:cNvSpPr/>
          <p:nvPr/>
        </p:nvSpPr>
        <p:spPr>
          <a:xfrm>
            <a:off x="33265052" y="4040959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5000"/>
                  <a:lumMod val="100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EC6CD37-7BD3-4FB0-8BDB-B5B15B013159}"/>
              </a:ext>
            </a:extLst>
          </p:cNvPr>
          <p:cNvSpPr txBox="1"/>
          <p:nvPr/>
        </p:nvSpPr>
        <p:spPr>
          <a:xfrm>
            <a:off x="35389295" y="4300852"/>
            <a:ext cx="4790273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Axisymmetric Test Bed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C3E45FD-2A11-4B30-9B74-34CE751AC9C4}"/>
              </a:ext>
            </a:extLst>
          </p:cNvPr>
          <p:cNvSpPr/>
          <p:nvPr/>
        </p:nvSpPr>
        <p:spPr>
          <a:xfrm>
            <a:off x="33529221" y="16848413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0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CCB0D48-604F-4201-BDB8-92DB2BDA582D}"/>
              </a:ext>
            </a:extLst>
          </p:cNvPr>
          <p:cNvSpPr txBox="1"/>
          <p:nvPr/>
        </p:nvSpPr>
        <p:spPr>
          <a:xfrm>
            <a:off x="36041880" y="17217379"/>
            <a:ext cx="3931335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Electrical &amp; Instruments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A48E1FE-9E67-4EA1-85A2-E4B7614645E3}"/>
              </a:ext>
            </a:extLst>
          </p:cNvPr>
          <p:cNvSpPr/>
          <p:nvPr/>
        </p:nvSpPr>
        <p:spPr>
          <a:xfrm>
            <a:off x="22972550" y="20776121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0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71B7B03-55B4-4212-848A-89BA7162FCBA}"/>
              </a:ext>
            </a:extLst>
          </p:cNvPr>
          <p:cNvSpPr txBox="1"/>
          <p:nvPr/>
        </p:nvSpPr>
        <p:spPr>
          <a:xfrm>
            <a:off x="24981240" y="21261545"/>
            <a:ext cx="5072023" cy="12092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Future Work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4FEA9D43-9721-49FC-9F9B-CDD7BBD0FDE6}"/>
              </a:ext>
            </a:extLst>
          </p:cNvPr>
          <p:cNvSpPr/>
          <p:nvPr/>
        </p:nvSpPr>
        <p:spPr>
          <a:xfrm>
            <a:off x="11803188" y="20804930"/>
            <a:ext cx="9098070" cy="7332092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0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57CB16-E82F-4A43-A819-B87402C634F1}"/>
              </a:ext>
            </a:extLst>
          </p:cNvPr>
          <p:cNvSpPr txBox="1"/>
          <p:nvPr/>
        </p:nvSpPr>
        <p:spPr>
          <a:xfrm>
            <a:off x="13955537" y="20783121"/>
            <a:ext cx="4793372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Pressure System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EB1C32F1-9F02-405B-A341-FDA333097E8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7284" b="14226"/>
          <a:stretch/>
        </p:blipFill>
        <p:spPr>
          <a:xfrm>
            <a:off x="492524" y="24968721"/>
            <a:ext cx="4013512" cy="6307967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FA40CBEF-13A4-4460-9824-BECB6D59753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699" t="9309" r="8805" b="20009"/>
          <a:stretch/>
        </p:blipFill>
        <p:spPr>
          <a:xfrm rot="16200000">
            <a:off x="6063443" y="27669953"/>
            <a:ext cx="3087799" cy="4308550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F876A8DA-D61D-4DD6-BC0C-C2EAE5003E44}"/>
              </a:ext>
            </a:extLst>
          </p:cNvPr>
          <p:cNvSpPr txBox="1"/>
          <p:nvPr/>
        </p:nvSpPr>
        <p:spPr>
          <a:xfrm>
            <a:off x="1448716" y="19103406"/>
            <a:ext cx="8901548" cy="6367897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2 Honeycombs installed between riser tank and test section</a:t>
            </a:r>
            <a:endParaRPr lang="en-US" sz="400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≈14” after each honeycomb for turbulence decay (minimum was 10”)</a:t>
            </a:r>
            <a:endParaRPr lang="en-US" sz="400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4 Brackets per honeycomb</a:t>
            </a:r>
            <a:endParaRPr lang="en-US" sz="400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Minimal Flow Interference</a:t>
            </a:r>
            <a:endParaRPr lang="en-US" sz="400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≈100 lbf per honeycomb at max operating speed (25 lbf per bracket)</a:t>
            </a:r>
            <a:endParaRPr lang="en-US" sz="400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45B5B85-D43D-4B01-BEF9-48BDE22539AF}"/>
              </a:ext>
            </a:extLst>
          </p:cNvPr>
          <p:cNvSpPr/>
          <p:nvPr/>
        </p:nvSpPr>
        <p:spPr>
          <a:xfrm>
            <a:off x="8559799" y="15096258"/>
            <a:ext cx="7251425" cy="3181092"/>
          </a:xfrm>
          <a:custGeom>
            <a:avLst/>
            <a:gdLst>
              <a:gd name="connsiteX0" fmla="*/ 0 w 9753600"/>
              <a:gd name="connsiteY0" fmla="*/ 730676 h 1454576"/>
              <a:gd name="connsiteX1" fmla="*/ 1562100 w 9753600"/>
              <a:gd name="connsiteY1" fmla="*/ 6776 h 1454576"/>
              <a:gd name="connsiteX2" fmla="*/ 6705600 w 9753600"/>
              <a:gd name="connsiteY2" fmla="*/ 1111676 h 1454576"/>
              <a:gd name="connsiteX3" fmla="*/ 7962900 w 9753600"/>
              <a:gd name="connsiteY3" fmla="*/ 349676 h 1454576"/>
              <a:gd name="connsiteX4" fmla="*/ 9753600 w 9753600"/>
              <a:gd name="connsiteY4" fmla="*/ 1454576 h 1454576"/>
              <a:gd name="connsiteX0" fmla="*/ 0 w 7962900"/>
              <a:gd name="connsiteY0" fmla="*/ 730676 h 1114356"/>
              <a:gd name="connsiteX1" fmla="*/ 1562100 w 7962900"/>
              <a:gd name="connsiteY1" fmla="*/ 6776 h 1114356"/>
              <a:gd name="connsiteX2" fmla="*/ 6705600 w 7962900"/>
              <a:gd name="connsiteY2" fmla="*/ 1111676 h 1114356"/>
              <a:gd name="connsiteX3" fmla="*/ 7962900 w 7962900"/>
              <a:gd name="connsiteY3" fmla="*/ 349676 h 1114356"/>
              <a:gd name="connsiteX0" fmla="*/ 0 w 7962900"/>
              <a:gd name="connsiteY0" fmla="*/ 742148 h 1429957"/>
              <a:gd name="connsiteX1" fmla="*/ 1562100 w 7962900"/>
              <a:gd name="connsiteY1" fmla="*/ 18248 h 1429957"/>
              <a:gd name="connsiteX2" fmla="*/ 7239000 w 7962900"/>
              <a:gd name="connsiteY2" fmla="*/ 1427948 h 1429957"/>
              <a:gd name="connsiteX3" fmla="*/ 7962900 w 7962900"/>
              <a:gd name="connsiteY3" fmla="*/ 361148 h 1429957"/>
              <a:gd name="connsiteX0" fmla="*/ 0 w 8039100"/>
              <a:gd name="connsiteY0" fmla="*/ 742148 h 1427948"/>
              <a:gd name="connsiteX1" fmla="*/ 1562100 w 8039100"/>
              <a:gd name="connsiteY1" fmla="*/ 18248 h 1427948"/>
              <a:gd name="connsiteX2" fmla="*/ 7239000 w 8039100"/>
              <a:gd name="connsiteY2" fmla="*/ 1427948 h 1427948"/>
              <a:gd name="connsiteX3" fmla="*/ 8039100 w 8039100"/>
              <a:gd name="connsiteY3" fmla="*/ 18248 h 1427948"/>
              <a:gd name="connsiteX0" fmla="*/ 0 w 8039100"/>
              <a:gd name="connsiteY0" fmla="*/ 742148 h 1427948"/>
              <a:gd name="connsiteX1" fmla="*/ 1562100 w 8039100"/>
              <a:gd name="connsiteY1" fmla="*/ 18248 h 1427948"/>
              <a:gd name="connsiteX2" fmla="*/ 7505700 w 8039100"/>
              <a:gd name="connsiteY2" fmla="*/ 1427948 h 1427948"/>
              <a:gd name="connsiteX3" fmla="*/ 8039100 w 8039100"/>
              <a:gd name="connsiteY3" fmla="*/ 18248 h 1427948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572500"/>
              <a:gd name="connsiteY0" fmla="*/ 742149 h 1447156"/>
              <a:gd name="connsiteX1" fmla="*/ 1562100 w 8572500"/>
              <a:gd name="connsiteY1" fmla="*/ 18249 h 1447156"/>
              <a:gd name="connsiteX2" fmla="*/ 7505700 w 8572500"/>
              <a:gd name="connsiteY2" fmla="*/ 1427949 h 1447156"/>
              <a:gd name="connsiteX3" fmla="*/ 8572500 w 8572500"/>
              <a:gd name="connsiteY3" fmla="*/ 894549 h 1447156"/>
              <a:gd name="connsiteX0" fmla="*/ 0 w 8572500"/>
              <a:gd name="connsiteY0" fmla="*/ 742149 h 1476606"/>
              <a:gd name="connsiteX1" fmla="*/ 1562100 w 8572500"/>
              <a:gd name="connsiteY1" fmla="*/ 18249 h 1476606"/>
              <a:gd name="connsiteX2" fmla="*/ 7505700 w 8572500"/>
              <a:gd name="connsiteY2" fmla="*/ 1427949 h 1476606"/>
              <a:gd name="connsiteX3" fmla="*/ 8572500 w 8572500"/>
              <a:gd name="connsiteY3" fmla="*/ 894549 h 1476606"/>
              <a:gd name="connsiteX0" fmla="*/ 0 w 8572500"/>
              <a:gd name="connsiteY0" fmla="*/ 742149 h 1476606"/>
              <a:gd name="connsiteX1" fmla="*/ 1562100 w 8572500"/>
              <a:gd name="connsiteY1" fmla="*/ 18249 h 1476606"/>
              <a:gd name="connsiteX2" fmla="*/ 7505700 w 8572500"/>
              <a:gd name="connsiteY2" fmla="*/ 1427949 h 1476606"/>
              <a:gd name="connsiteX3" fmla="*/ 8572500 w 8572500"/>
              <a:gd name="connsiteY3" fmla="*/ 894549 h 1476606"/>
              <a:gd name="connsiteX0" fmla="*/ 0 w 8264181"/>
              <a:gd name="connsiteY0" fmla="*/ 742149 h 1428204"/>
              <a:gd name="connsiteX1" fmla="*/ 1562100 w 8264181"/>
              <a:gd name="connsiteY1" fmla="*/ 18249 h 1428204"/>
              <a:gd name="connsiteX2" fmla="*/ 7505700 w 8264181"/>
              <a:gd name="connsiteY2" fmla="*/ 1427949 h 1428204"/>
              <a:gd name="connsiteX3" fmla="*/ 8191500 w 8264181"/>
              <a:gd name="connsiteY3" fmla="*/ 119849 h 1428204"/>
              <a:gd name="connsiteX0" fmla="*/ 0 w 8217376"/>
              <a:gd name="connsiteY0" fmla="*/ 728643 h 1040251"/>
              <a:gd name="connsiteX1" fmla="*/ 1562100 w 8217376"/>
              <a:gd name="connsiteY1" fmla="*/ 4743 h 1040251"/>
              <a:gd name="connsiteX2" fmla="*/ 7366000 w 8217376"/>
              <a:gd name="connsiteY2" fmla="*/ 1039793 h 1040251"/>
              <a:gd name="connsiteX3" fmla="*/ 8191500 w 8217376"/>
              <a:gd name="connsiteY3" fmla="*/ 106343 h 1040251"/>
              <a:gd name="connsiteX0" fmla="*/ 0 w 8227283"/>
              <a:gd name="connsiteY0" fmla="*/ 728643 h 1042102"/>
              <a:gd name="connsiteX1" fmla="*/ 1562100 w 8227283"/>
              <a:gd name="connsiteY1" fmla="*/ 4743 h 1042102"/>
              <a:gd name="connsiteX2" fmla="*/ 7366000 w 8227283"/>
              <a:gd name="connsiteY2" fmla="*/ 1039793 h 1042102"/>
              <a:gd name="connsiteX3" fmla="*/ 8204200 w 8227283"/>
              <a:gd name="connsiteY3" fmla="*/ 214293 h 1042102"/>
              <a:gd name="connsiteX0" fmla="*/ 0 w 8430483"/>
              <a:gd name="connsiteY0" fmla="*/ 2718304 h 2718304"/>
              <a:gd name="connsiteX1" fmla="*/ 1765300 w 8430483"/>
              <a:gd name="connsiteY1" fmla="*/ 38604 h 2718304"/>
              <a:gd name="connsiteX2" fmla="*/ 7569200 w 8430483"/>
              <a:gd name="connsiteY2" fmla="*/ 1073654 h 2718304"/>
              <a:gd name="connsiteX3" fmla="*/ 8407400 w 8430483"/>
              <a:gd name="connsiteY3" fmla="*/ 248154 h 2718304"/>
              <a:gd name="connsiteX0" fmla="*/ 0 w 8407400"/>
              <a:gd name="connsiteY0" fmla="*/ 2470150 h 2470150"/>
              <a:gd name="connsiteX1" fmla="*/ 3162300 w 8407400"/>
              <a:gd name="connsiteY1" fmla="*/ 2305050 h 2470150"/>
              <a:gd name="connsiteX2" fmla="*/ 7569200 w 8407400"/>
              <a:gd name="connsiteY2" fmla="*/ 825500 h 2470150"/>
              <a:gd name="connsiteX3" fmla="*/ 8407400 w 8407400"/>
              <a:gd name="connsiteY3" fmla="*/ 0 h 2470150"/>
              <a:gd name="connsiteX0" fmla="*/ 0 w 8407400"/>
              <a:gd name="connsiteY0" fmla="*/ 2279650 h 2360006"/>
              <a:gd name="connsiteX1" fmla="*/ 3162300 w 8407400"/>
              <a:gd name="connsiteY1" fmla="*/ 2305050 h 2360006"/>
              <a:gd name="connsiteX2" fmla="*/ 7569200 w 8407400"/>
              <a:gd name="connsiteY2" fmla="*/ 825500 h 2360006"/>
              <a:gd name="connsiteX3" fmla="*/ 8407400 w 8407400"/>
              <a:gd name="connsiteY3" fmla="*/ 0 h 2360006"/>
              <a:gd name="connsiteX0" fmla="*/ 0 w 8407400"/>
              <a:gd name="connsiteY0" fmla="*/ 2279650 h 2420586"/>
              <a:gd name="connsiteX1" fmla="*/ 3162300 w 8407400"/>
              <a:gd name="connsiteY1" fmla="*/ 2305050 h 2420586"/>
              <a:gd name="connsiteX2" fmla="*/ 7569200 w 8407400"/>
              <a:gd name="connsiteY2" fmla="*/ 825500 h 2420586"/>
              <a:gd name="connsiteX3" fmla="*/ 8407400 w 8407400"/>
              <a:gd name="connsiteY3" fmla="*/ 0 h 2420586"/>
              <a:gd name="connsiteX0" fmla="*/ 0 w 8407400"/>
              <a:gd name="connsiteY0" fmla="*/ 2368550 h 2458295"/>
              <a:gd name="connsiteX1" fmla="*/ 3162300 w 8407400"/>
              <a:gd name="connsiteY1" fmla="*/ 2305050 h 2458295"/>
              <a:gd name="connsiteX2" fmla="*/ 7569200 w 8407400"/>
              <a:gd name="connsiteY2" fmla="*/ 825500 h 2458295"/>
              <a:gd name="connsiteX3" fmla="*/ 8407400 w 8407400"/>
              <a:gd name="connsiteY3" fmla="*/ 0 h 2458295"/>
              <a:gd name="connsiteX0" fmla="*/ 0 w 8407400"/>
              <a:gd name="connsiteY0" fmla="*/ 2368550 h 2378932"/>
              <a:gd name="connsiteX1" fmla="*/ 4292600 w 8407400"/>
              <a:gd name="connsiteY1" fmla="*/ 1936750 h 2378932"/>
              <a:gd name="connsiteX2" fmla="*/ 7569200 w 8407400"/>
              <a:gd name="connsiteY2" fmla="*/ 825500 h 2378932"/>
              <a:gd name="connsiteX3" fmla="*/ 8407400 w 8407400"/>
              <a:gd name="connsiteY3" fmla="*/ 0 h 2378932"/>
              <a:gd name="connsiteX0" fmla="*/ 0 w 8407400"/>
              <a:gd name="connsiteY0" fmla="*/ 2368550 h 2525316"/>
              <a:gd name="connsiteX1" fmla="*/ 4292600 w 8407400"/>
              <a:gd name="connsiteY1" fmla="*/ 1936750 h 2525316"/>
              <a:gd name="connsiteX2" fmla="*/ 7569200 w 8407400"/>
              <a:gd name="connsiteY2" fmla="*/ 825500 h 2525316"/>
              <a:gd name="connsiteX3" fmla="*/ 8407400 w 8407400"/>
              <a:gd name="connsiteY3" fmla="*/ 0 h 2525316"/>
              <a:gd name="connsiteX0" fmla="*/ 0 w 8407400"/>
              <a:gd name="connsiteY0" fmla="*/ 2368550 h 2380231"/>
              <a:gd name="connsiteX1" fmla="*/ 4470400 w 8407400"/>
              <a:gd name="connsiteY1" fmla="*/ 1327150 h 2380231"/>
              <a:gd name="connsiteX2" fmla="*/ 7569200 w 8407400"/>
              <a:gd name="connsiteY2" fmla="*/ 825500 h 2380231"/>
              <a:gd name="connsiteX3" fmla="*/ 8407400 w 8407400"/>
              <a:gd name="connsiteY3" fmla="*/ 0 h 2380231"/>
              <a:gd name="connsiteX0" fmla="*/ 0 w 8407400"/>
              <a:gd name="connsiteY0" fmla="*/ 2368550 h 2375181"/>
              <a:gd name="connsiteX1" fmla="*/ 4775200 w 8407400"/>
              <a:gd name="connsiteY1" fmla="*/ 1111250 h 2375181"/>
              <a:gd name="connsiteX2" fmla="*/ 7569200 w 8407400"/>
              <a:gd name="connsiteY2" fmla="*/ 825500 h 2375181"/>
              <a:gd name="connsiteX3" fmla="*/ 8407400 w 8407400"/>
              <a:gd name="connsiteY3" fmla="*/ 0 h 2375181"/>
              <a:gd name="connsiteX0" fmla="*/ 0 w 7772058"/>
              <a:gd name="connsiteY0" fmla="*/ 2971223 h 2977854"/>
              <a:gd name="connsiteX1" fmla="*/ 4775200 w 7772058"/>
              <a:gd name="connsiteY1" fmla="*/ 1713923 h 2977854"/>
              <a:gd name="connsiteX2" fmla="*/ 7569200 w 7772058"/>
              <a:gd name="connsiteY2" fmla="*/ 1428173 h 2977854"/>
              <a:gd name="connsiteX3" fmla="*/ 7243618 w 7772058"/>
              <a:gd name="connsiteY3" fmla="*/ 0 h 2977854"/>
              <a:gd name="connsiteX0" fmla="*/ 0 w 7278943"/>
              <a:gd name="connsiteY0" fmla="*/ 2971223 h 2973976"/>
              <a:gd name="connsiteX1" fmla="*/ 4775200 w 7278943"/>
              <a:gd name="connsiteY1" fmla="*/ 1713923 h 2973976"/>
              <a:gd name="connsiteX2" fmla="*/ 6862618 w 7278943"/>
              <a:gd name="connsiteY2" fmla="*/ 1365828 h 2973976"/>
              <a:gd name="connsiteX3" fmla="*/ 7243618 w 7278943"/>
              <a:gd name="connsiteY3" fmla="*/ 0 h 2973976"/>
              <a:gd name="connsiteX0" fmla="*/ 0 w 7278943"/>
              <a:gd name="connsiteY0" fmla="*/ 2971223 h 2973976"/>
              <a:gd name="connsiteX1" fmla="*/ 4775200 w 7278943"/>
              <a:gd name="connsiteY1" fmla="*/ 1713923 h 2973976"/>
              <a:gd name="connsiteX2" fmla="*/ 6862618 w 7278943"/>
              <a:gd name="connsiteY2" fmla="*/ 1365828 h 2973976"/>
              <a:gd name="connsiteX3" fmla="*/ 7243618 w 7278943"/>
              <a:gd name="connsiteY3" fmla="*/ 0 h 2973976"/>
              <a:gd name="connsiteX0" fmla="*/ 0 w 7278943"/>
              <a:gd name="connsiteY0" fmla="*/ 2971223 h 2973221"/>
              <a:gd name="connsiteX1" fmla="*/ 4359564 w 7278943"/>
              <a:gd name="connsiteY1" fmla="*/ 1298287 h 2973221"/>
              <a:gd name="connsiteX2" fmla="*/ 6862618 w 7278943"/>
              <a:gd name="connsiteY2" fmla="*/ 1365828 h 2973221"/>
              <a:gd name="connsiteX3" fmla="*/ 7243618 w 7278943"/>
              <a:gd name="connsiteY3" fmla="*/ 0 h 2973221"/>
              <a:gd name="connsiteX0" fmla="*/ 0 w 7278943"/>
              <a:gd name="connsiteY0" fmla="*/ 2971223 h 2974185"/>
              <a:gd name="connsiteX1" fmla="*/ 4359564 w 7278943"/>
              <a:gd name="connsiteY1" fmla="*/ 1298287 h 2974185"/>
              <a:gd name="connsiteX2" fmla="*/ 6862618 w 7278943"/>
              <a:gd name="connsiteY2" fmla="*/ 1365828 h 2974185"/>
              <a:gd name="connsiteX3" fmla="*/ 7243618 w 7278943"/>
              <a:gd name="connsiteY3" fmla="*/ 0 h 2974185"/>
              <a:gd name="connsiteX0" fmla="*/ 0 w 7266739"/>
              <a:gd name="connsiteY0" fmla="*/ 3179041 h 3182003"/>
              <a:gd name="connsiteX1" fmla="*/ 4359564 w 7266739"/>
              <a:gd name="connsiteY1" fmla="*/ 1506105 h 3182003"/>
              <a:gd name="connsiteX2" fmla="*/ 6862618 w 7266739"/>
              <a:gd name="connsiteY2" fmla="*/ 1573646 h 3182003"/>
              <a:gd name="connsiteX3" fmla="*/ 7222836 w 7266739"/>
              <a:gd name="connsiteY3" fmla="*/ 0 h 3182003"/>
              <a:gd name="connsiteX0" fmla="*/ 0 w 7222836"/>
              <a:gd name="connsiteY0" fmla="*/ 3179041 h 3181053"/>
              <a:gd name="connsiteX1" fmla="*/ 4359564 w 7222836"/>
              <a:gd name="connsiteY1" fmla="*/ 1506105 h 3181053"/>
              <a:gd name="connsiteX2" fmla="*/ 6699617 w 7222836"/>
              <a:gd name="connsiteY2" fmla="*/ 1510035 h 3181053"/>
              <a:gd name="connsiteX3" fmla="*/ 7222836 w 7222836"/>
              <a:gd name="connsiteY3" fmla="*/ 0 h 3181053"/>
              <a:gd name="connsiteX0" fmla="*/ 0 w 7233823"/>
              <a:gd name="connsiteY0" fmla="*/ 3179041 h 3181053"/>
              <a:gd name="connsiteX1" fmla="*/ 4359564 w 7233823"/>
              <a:gd name="connsiteY1" fmla="*/ 1506105 h 3181053"/>
              <a:gd name="connsiteX2" fmla="*/ 6699617 w 7233823"/>
              <a:gd name="connsiteY2" fmla="*/ 1510035 h 3181053"/>
              <a:gd name="connsiteX3" fmla="*/ 7222836 w 7233823"/>
              <a:gd name="connsiteY3" fmla="*/ 0 h 3181053"/>
              <a:gd name="connsiteX0" fmla="*/ 0 w 7247414"/>
              <a:gd name="connsiteY0" fmla="*/ 3179041 h 3181078"/>
              <a:gd name="connsiteX1" fmla="*/ 4359564 w 7247414"/>
              <a:gd name="connsiteY1" fmla="*/ 1506105 h 3181078"/>
              <a:gd name="connsiteX2" fmla="*/ 6747325 w 7247414"/>
              <a:gd name="connsiteY2" fmla="*/ 1398717 h 3181078"/>
              <a:gd name="connsiteX3" fmla="*/ 7222836 w 7247414"/>
              <a:gd name="connsiteY3" fmla="*/ 0 h 3181078"/>
              <a:gd name="connsiteX0" fmla="*/ 0 w 7251425"/>
              <a:gd name="connsiteY0" fmla="*/ 3179041 h 3181092"/>
              <a:gd name="connsiteX1" fmla="*/ 4359564 w 7251425"/>
              <a:gd name="connsiteY1" fmla="*/ 1506105 h 3181092"/>
              <a:gd name="connsiteX2" fmla="*/ 6759252 w 7251425"/>
              <a:gd name="connsiteY2" fmla="*/ 1335106 h 3181092"/>
              <a:gd name="connsiteX3" fmla="*/ 7222836 w 7251425"/>
              <a:gd name="connsiteY3" fmla="*/ 0 h 3181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51425" h="3181092">
                <a:moveTo>
                  <a:pt x="0" y="3179041"/>
                </a:moveTo>
                <a:cubicBezTo>
                  <a:pt x="1200150" y="3242541"/>
                  <a:pt x="3233022" y="1813427"/>
                  <a:pt x="4359564" y="1506105"/>
                </a:cubicBezTo>
                <a:cubicBezTo>
                  <a:pt x="5486106" y="1198783"/>
                  <a:pt x="5738249" y="959205"/>
                  <a:pt x="6759252" y="1335106"/>
                </a:cubicBezTo>
                <a:cubicBezTo>
                  <a:pt x="7444132" y="1587220"/>
                  <a:pt x="7210136" y="495300"/>
                  <a:pt x="7222836" y="0"/>
                </a:cubicBezTo>
              </a:path>
            </a:pathLst>
          </a:custGeom>
          <a:noFill/>
          <a:ln w="104775">
            <a:solidFill>
              <a:schemeClr val="bg2">
                <a:lumMod val="50000"/>
              </a:schemeClr>
            </a:solidFill>
            <a:headEnd type="oval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2C6CAECE-DDA6-4F10-94DB-C6782F6A2725}"/>
              </a:ext>
            </a:extLst>
          </p:cNvPr>
          <p:cNvSpPr/>
          <p:nvPr/>
        </p:nvSpPr>
        <p:spPr>
          <a:xfrm>
            <a:off x="15333380" y="15194256"/>
            <a:ext cx="2406355" cy="1578406"/>
          </a:xfrm>
          <a:custGeom>
            <a:avLst/>
            <a:gdLst>
              <a:gd name="connsiteX0" fmla="*/ 0 w 9753600"/>
              <a:gd name="connsiteY0" fmla="*/ 730676 h 1454576"/>
              <a:gd name="connsiteX1" fmla="*/ 1562100 w 9753600"/>
              <a:gd name="connsiteY1" fmla="*/ 6776 h 1454576"/>
              <a:gd name="connsiteX2" fmla="*/ 6705600 w 9753600"/>
              <a:gd name="connsiteY2" fmla="*/ 1111676 h 1454576"/>
              <a:gd name="connsiteX3" fmla="*/ 7962900 w 9753600"/>
              <a:gd name="connsiteY3" fmla="*/ 349676 h 1454576"/>
              <a:gd name="connsiteX4" fmla="*/ 9753600 w 9753600"/>
              <a:gd name="connsiteY4" fmla="*/ 1454576 h 1454576"/>
              <a:gd name="connsiteX0" fmla="*/ 0 w 7962900"/>
              <a:gd name="connsiteY0" fmla="*/ 730676 h 1114356"/>
              <a:gd name="connsiteX1" fmla="*/ 1562100 w 7962900"/>
              <a:gd name="connsiteY1" fmla="*/ 6776 h 1114356"/>
              <a:gd name="connsiteX2" fmla="*/ 6705600 w 7962900"/>
              <a:gd name="connsiteY2" fmla="*/ 1111676 h 1114356"/>
              <a:gd name="connsiteX3" fmla="*/ 7962900 w 7962900"/>
              <a:gd name="connsiteY3" fmla="*/ 349676 h 1114356"/>
              <a:gd name="connsiteX0" fmla="*/ 0 w 7962900"/>
              <a:gd name="connsiteY0" fmla="*/ 742148 h 1429957"/>
              <a:gd name="connsiteX1" fmla="*/ 1562100 w 7962900"/>
              <a:gd name="connsiteY1" fmla="*/ 18248 h 1429957"/>
              <a:gd name="connsiteX2" fmla="*/ 7239000 w 7962900"/>
              <a:gd name="connsiteY2" fmla="*/ 1427948 h 1429957"/>
              <a:gd name="connsiteX3" fmla="*/ 7962900 w 7962900"/>
              <a:gd name="connsiteY3" fmla="*/ 361148 h 1429957"/>
              <a:gd name="connsiteX0" fmla="*/ 0 w 8039100"/>
              <a:gd name="connsiteY0" fmla="*/ 742148 h 1427948"/>
              <a:gd name="connsiteX1" fmla="*/ 1562100 w 8039100"/>
              <a:gd name="connsiteY1" fmla="*/ 18248 h 1427948"/>
              <a:gd name="connsiteX2" fmla="*/ 7239000 w 8039100"/>
              <a:gd name="connsiteY2" fmla="*/ 1427948 h 1427948"/>
              <a:gd name="connsiteX3" fmla="*/ 8039100 w 8039100"/>
              <a:gd name="connsiteY3" fmla="*/ 18248 h 1427948"/>
              <a:gd name="connsiteX0" fmla="*/ 0 w 8039100"/>
              <a:gd name="connsiteY0" fmla="*/ 742148 h 1427948"/>
              <a:gd name="connsiteX1" fmla="*/ 1562100 w 8039100"/>
              <a:gd name="connsiteY1" fmla="*/ 18248 h 1427948"/>
              <a:gd name="connsiteX2" fmla="*/ 7505700 w 8039100"/>
              <a:gd name="connsiteY2" fmla="*/ 1427948 h 1427948"/>
              <a:gd name="connsiteX3" fmla="*/ 8039100 w 8039100"/>
              <a:gd name="connsiteY3" fmla="*/ 18248 h 1427948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343900"/>
              <a:gd name="connsiteY0" fmla="*/ 763593 h 1449416"/>
              <a:gd name="connsiteX1" fmla="*/ 1562100 w 8343900"/>
              <a:gd name="connsiteY1" fmla="*/ 39693 h 1449416"/>
              <a:gd name="connsiteX2" fmla="*/ 7505700 w 8343900"/>
              <a:gd name="connsiteY2" fmla="*/ 1449393 h 1449416"/>
              <a:gd name="connsiteX3" fmla="*/ 8343900 w 8343900"/>
              <a:gd name="connsiteY3" fmla="*/ 1593 h 1449416"/>
              <a:gd name="connsiteX0" fmla="*/ 0 w 8572500"/>
              <a:gd name="connsiteY0" fmla="*/ 742149 h 1447156"/>
              <a:gd name="connsiteX1" fmla="*/ 1562100 w 8572500"/>
              <a:gd name="connsiteY1" fmla="*/ 18249 h 1447156"/>
              <a:gd name="connsiteX2" fmla="*/ 7505700 w 8572500"/>
              <a:gd name="connsiteY2" fmla="*/ 1427949 h 1447156"/>
              <a:gd name="connsiteX3" fmla="*/ 8572500 w 8572500"/>
              <a:gd name="connsiteY3" fmla="*/ 894549 h 1447156"/>
              <a:gd name="connsiteX0" fmla="*/ 0 w 8572500"/>
              <a:gd name="connsiteY0" fmla="*/ 742149 h 1476606"/>
              <a:gd name="connsiteX1" fmla="*/ 1562100 w 8572500"/>
              <a:gd name="connsiteY1" fmla="*/ 18249 h 1476606"/>
              <a:gd name="connsiteX2" fmla="*/ 7505700 w 8572500"/>
              <a:gd name="connsiteY2" fmla="*/ 1427949 h 1476606"/>
              <a:gd name="connsiteX3" fmla="*/ 8572500 w 8572500"/>
              <a:gd name="connsiteY3" fmla="*/ 894549 h 1476606"/>
              <a:gd name="connsiteX0" fmla="*/ 0 w 8572500"/>
              <a:gd name="connsiteY0" fmla="*/ 742149 h 1476606"/>
              <a:gd name="connsiteX1" fmla="*/ 1562100 w 8572500"/>
              <a:gd name="connsiteY1" fmla="*/ 18249 h 1476606"/>
              <a:gd name="connsiteX2" fmla="*/ 7505700 w 8572500"/>
              <a:gd name="connsiteY2" fmla="*/ 1427949 h 1476606"/>
              <a:gd name="connsiteX3" fmla="*/ 8572500 w 8572500"/>
              <a:gd name="connsiteY3" fmla="*/ 894549 h 1476606"/>
              <a:gd name="connsiteX0" fmla="*/ 0 w 8264181"/>
              <a:gd name="connsiteY0" fmla="*/ 742149 h 1428204"/>
              <a:gd name="connsiteX1" fmla="*/ 1562100 w 8264181"/>
              <a:gd name="connsiteY1" fmla="*/ 18249 h 1428204"/>
              <a:gd name="connsiteX2" fmla="*/ 7505700 w 8264181"/>
              <a:gd name="connsiteY2" fmla="*/ 1427949 h 1428204"/>
              <a:gd name="connsiteX3" fmla="*/ 8191500 w 8264181"/>
              <a:gd name="connsiteY3" fmla="*/ 119849 h 1428204"/>
              <a:gd name="connsiteX0" fmla="*/ 0 w 8217376"/>
              <a:gd name="connsiteY0" fmla="*/ 728643 h 1040251"/>
              <a:gd name="connsiteX1" fmla="*/ 1562100 w 8217376"/>
              <a:gd name="connsiteY1" fmla="*/ 4743 h 1040251"/>
              <a:gd name="connsiteX2" fmla="*/ 7366000 w 8217376"/>
              <a:gd name="connsiteY2" fmla="*/ 1039793 h 1040251"/>
              <a:gd name="connsiteX3" fmla="*/ 8191500 w 8217376"/>
              <a:gd name="connsiteY3" fmla="*/ 106343 h 1040251"/>
              <a:gd name="connsiteX0" fmla="*/ 0 w 8227283"/>
              <a:gd name="connsiteY0" fmla="*/ 728643 h 1042102"/>
              <a:gd name="connsiteX1" fmla="*/ 1562100 w 8227283"/>
              <a:gd name="connsiteY1" fmla="*/ 4743 h 1042102"/>
              <a:gd name="connsiteX2" fmla="*/ 7366000 w 8227283"/>
              <a:gd name="connsiteY2" fmla="*/ 1039793 h 1042102"/>
              <a:gd name="connsiteX3" fmla="*/ 8204200 w 8227283"/>
              <a:gd name="connsiteY3" fmla="*/ 214293 h 1042102"/>
              <a:gd name="connsiteX0" fmla="*/ 0 w 6665183"/>
              <a:gd name="connsiteY0" fmla="*/ 0 h 1037359"/>
              <a:gd name="connsiteX1" fmla="*/ 5803900 w 6665183"/>
              <a:gd name="connsiteY1" fmla="*/ 1035050 h 1037359"/>
              <a:gd name="connsiteX2" fmla="*/ 6642100 w 6665183"/>
              <a:gd name="connsiteY2" fmla="*/ 209550 h 1037359"/>
              <a:gd name="connsiteX0" fmla="*/ 0 w 861283"/>
              <a:gd name="connsiteY0" fmla="*/ 825500 h 827809"/>
              <a:gd name="connsiteX1" fmla="*/ 838200 w 861283"/>
              <a:gd name="connsiteY1" fmla="*/ 0 h 827809"/>
              <a:gd name="connsiteX0" fmla="*/ 0 w 884681"/>
              <a:gd name="connsiteY0" fmla="*/ 825500 h 825500"/>
              <a:gd name="connsiteX1" fmla="*/ 419101 w 884681"/>
              <a:gd name="connsiteY1" fmla="*/ 815975 h 825500"/>
              <a:gd name="connsiteX2" fmla="*/ 838200 w 884681"/>
              <a:gd name="connsiteY2" fmla="*/ 0 h 825500"/>
              <a:gd name="connsiteX0" fmla="*/ 0 w 2284856"/>
              <a:gd name="connsiteY0" fmla="*/ 819150 h 819638"/>
              <a:gd name="connsiteX1" fmla="*/ 1819276 w 2284856"/>
              <a:gd name="connsiteY1" fmla="*/ 815975 h 819638"/>
              <a:gd name="connsiteX2" fmla="*/ 2238375 w 2284856"/>
              <a:gd name="connsiteY2" fmla="*/ 0 h 819638"/>
              <a:gd name="connsiteX0" fmla="*/ 0 w 2267841"/>
              <a:gd name="connsiteY0" fmla="*/ 819150 h 863733"/>
              <a:gd name="connsiteX1" fmla="*/ 1774826 w 2267841"/>
              <a:gd name="connsiteY1" fmla="*/ 860425 h 863733"/>
              <a:gd name="connsiteX2" fmla="*/ 2238375 w 2267841"/>
              <a:gd name="connsiteY2" fmla="*/ 0 h 863733"/>
              <a:gd name="connsiteX0" fmla="*/ 0 w 2213866"/>
              <a:gd name="connsiteY0" fmla="*/ 831850 h 863733"/>
              <a:gd name="connsiteX1" fmla="*/ 1720851 w 2213866"/>
              <a:gd name="connsiteY1" fmla="*/ 860425 h 863733"/>
              <a:gd name="connsiteX2" fmla="*/ 2184400 w 2213866"/>
              <a:gd name="connsiteY2" fmla="*/ 0 h 863733"/>
              <a:gd name="connsiteX0" fmla="*/ 0 w 2204341"/>
              <a:gd name="connsiteY0" fmla="*/ 825500 h 863733"/>
              <a:gd name="connsiteX1" fmla="*/ 1711326 w 2204341"/>
              <a:gd name="connsiteY1" fmla="*/ 860425 h 863733"/>
              <a:gd name="connsiteX2" fmla="*/ 2174875 w 2204341"/>
              <a:gd name="connsiteY2" fmla="*/ 0 h 863733"/>
              <a:gd name="connsiteX0" fmla="*/ 0 w 2204341"/>
              <a:gd name="connsiteY0" fmla="*/ 819150 h 863733"/>
              <a:gd name="connsiteX1" fmla="*/ 1711326 w 2204341"/>
              <a:gd name="connsiteY1" fmla="*/ 860425 h 863733"/>
              <a:gd name="connsiteX2" fmla="*/ 2174875 w 2204341"/>
              <a:gd name="connsiteY2" fmla="*/ 0 h 863733"/>
              <a:gd name="connsiteX0" fmla="*/ 0 w 2294829"/>
              <a:gd name="connsiteY0" fmla="*/ 862013 h 863733"/>
              <a:gd name="connsiteX1" fmla="*/ 1801814 w 2294829"/>
              <a:gd name="connsiteY1" fmla="*/ 860425 h 863733"/>
              <a:gd name="connsiteX2" fmla="*/ 2265363 w 2294829"/>
              <a:gd name="connsiteY2" fmla="*/ 0 h 863733"/>
              <a:gd name="connsiteX0" fmla="*/ 0 w 2081719"/>
              <a:gd name="connsiteY0" fmla="*/ 1527032 h 1527032"/>
              <a:gd name="connsiteX1" fmla="*/ 1801814 w 2081719"/>
              <a:gd name="connsiteY1" fmla="*/ 1525444 h 1527032"/>
              <a:gd name="connsiteX2" fmla="*/ 1704253 w 2081719"/>
              <a:gd name="connsiteY2" fmla="*/ 0 h 1527032"/>
              <a:gd name="connsiteX0" fmla="*/ 0 w 1706968"/>
              <a:gd name="connsiteY0" fmla="*/ 1527032 h 1527032"/>
              <a:gd name="connsiteX1" fmla="*/ 1136795 w 1706968"/>
              <a:gd name="connsiteY1" fmla="*/ 1525444 h 1527032"/>
              <a:gd name="connsiteX2" fmla="*/ 1704253 w 1706968"/>
              <a:gd name="connsiteY2" fmla="*/ 0 h 1527032"/>
              <a:gd name="connsiteX0" fmla="*/ 0 w 2455113"/>
              <a:gd name="connsiteY0" fmla="*/ 1381559 h 1526781"/>
              <a:gd name="connsiteX1" fmla="*/ 1884940 w 2455113"/>
              <a:gd name="connsiteY1" fmla="*/ 1525444 h 1526781"/>
              <a:gd name="connsiteX2" fmla="*/ 2452398 w 2455113"/>
              <a:gd name="connsiteY2" fmla="*/ 0 h 1526781"/>
              <a:gd name="connsiteX0" fmla="*/ 0 w 2484203"/>
              <a:gd name="connsiteY0" fmla="*/ 1472999 h 1618120"/>
              <a:gd name="connsiteX1" fmla="*/ 1884940 w 2484203"/>
              <a:gd name="connsiteY1" fmla="*/ 1616884 h 1618120"/>
              <a:gd name="connsiteX2" fmla="*/ 2484203 w 2484203"/>
              <a:gd name="connsiteY2" fmla="*/ 0 h 1618120"/>
              <a:gd name="connsiteX0" fmla="*/ 0 w 2493820"/>
              <a:gd name="connsiteY0" fmla="*/ 1472999 h 1578406"/>
              <a:gd name="connsiteX1" fmla="*/ 1952526 w 2493820"/>
              <a:gd name="connsiteY1" fmla="*/ 1577128 h 1578406"/>
              <a:gd name="connsiteX2" fmla="*/ 2484203 w 2493820"/>
              <a:gd name="connsiteY2" fmla="*/ 0 h 1578406"/>
              <a:gd name="connsiteX0" fmla="*/ 0 w 1639054"/>
              <a:gd name="connsiteY0" fmla="*/ 1540585 h 1578406"/>
              <a:gd name="connsiteX1" fmla="*/ 1097760 w 1639054"/>
              <a:gd name="connsiteY1" fmla="*/ 1577128 h 1578406"/>
              <a:gd name="connsiteX2" fmla="*/ 1629437 w 1639054"/>
              <a:gd name="connsiteY2" fmla="*/ 0 h 1578406"/>
              <a:gd name="connsiteX0" fmla="*/ 0 w 2406355"/>
              <a:gd name="connsiteY0" fmla="*/ 1250362 h 1578406"/>
              <a:gd name="connsiteX1" fmla="*/ 1865061 w 2406355"/>
              <a:gd name="connsiteY1" fmla="*/ 1577128 h 1578406"/>
              <a:gd name="connsiteX2" fmla="*/ 2396738 w 2406355"/>
              <a:gd name="connsiteY2" fmla="*/ 0 h 157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06355" h="1578406">
                <a:moveTo>
                  <a:pt x="0" y="1250362"/>
                </a:moveTo>
                <a:lnTo>
                  <a:pt x="1865061" y="1577128"/>
                </a:lnTo>
                <a:cubicBezTo>
                  <a:pt x="2552977" y="1621578"/>
                  <a:pt x="2384038" y="495300"/>
                  <a:pt x="2396738" y="0"/>
                </a:cubicBezTo>
              </a:path>
            </a:pathLst>
          </a:custGeom>
          <a:noFill/>
          <a:ln w="104775">
            <a:solidFill>
              <a:schemeClr val="bg2">
                <a:lumMod val="50000"/>
              </a:schemeClr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D097683E-054E-4768-A0C7-C06613BBCB01}"/>
              </a:ext>
            </a:extLst>
          </p:cNvPr>
          <p:cNvSpPr>
            <a:spLocks noChangeAspect="1"/>
          </p:cNvSpPr>
          <p:nvPr/>
        </p:nvSpPr>
        <p:spPr>
          <a:xfrm>
            <a:off x="17582084" y="3359003"/>
            <a:ext cx="8726253" cy="8725189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2BDF5D72-6950-4753-842F-E90CF900D264}"/>
              </a:ext>
            </a:extLst>
          </p:cNvPr>
          <p:cNvSpPr>
            <a:spLocks noChangeAspect="1"/>
          </p:cNvSpPr>
          <p:nvPr/>
        </p:nvSpPr>
        <p:spPr>
          <a:xfrm>
            <a:off x="18533435" y="3486943"/>
            <a:ext cx="6823552" cy="5499069"/>
          </a:xfrm>
          <a:prstGeom prst="ellipse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  <a:gs pos="60000">
                <a:srgbClr val="FFFFFF">
                  <a:alpha val="15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68304CF-D359-40EF-AC6F-F219C31AFA4B}"/>
              </a:ext>
            </a:extLst>
          </p:cNvPr>
          <p:cNvSpPr txBox="1"/>
          <p:nvPr/>
        </p:nvSpPr>
        <p:spPr>
          <a:xfrm>
            <a:off x="19644462" y="4040959"/>
            <a:ext cx="4601496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Objectives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F6E05F4-C4F9-4666-99CF-923034BF1CA3}"/>
              </a:ext>
            </a:extLst>
          </p:cNvPr>
          <p:cNvSpPr txBox="1"/>
          <p:nvPr/>
        </p:nvSpPr>
        <p:spPr>
          <a:xfrm>
            <a:off x="18709636" y="5240962"/>
            <a:ext cx="7446821" cy="56323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Assemble and seal all pieces</a:t>
            </a:r>
            <a:endParaRPr lang="en-US" sz="4000" dirty="0">
              <a:cs typeface="Calibri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Operating envelope of 0.5-2 atm &amp; 180-1770 RPM (≈1.7-16 m/s)</a:t>
            </a:r>
            <a:endParaRPr lang="en-US" sz="4000" dirty="0">
              <a:cs typeface="Calibri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 Design, build, &amp; test axisymmetric test bed</a:t>
            </a:r>
            <a:endParaRPr lang="en-US" sz="4000" dirty="0">
              <a:cs typeface="Calibri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Performance Flow Measurements</a:t>
            </a:r>
            <a:endParaRPr lang="en-US" sz="4000" dirty="0">
              <a:cs typeface="Calibri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Calibration of RPM and Test Section Velocity</a:t>
            </a:r>
            <a:endParaRPr lang="en-US" sz="4000" dirty="0">
              <a:cs typeface="Calibri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000" dirty="0"/>
              <a:t>Write Operating Manual</a:t>
            </a:r>
            <a:endParaRPr lang="en-US" sz="4000" dirty="0">
              <a:cs typeface="Calibri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353056A-F748-45C3-AD02-3FB11517909B}"/>
              </a:ext>
            </a:extLst>
          </p:cNvPr>
          <p:cNvSpPr txBox="1"/>
          <p:nvPr/>
        </p:nvSpPr>
        <p:spPr>
          <a:xfrm>
            <a:off x="33850899" y="6200874"/>
            <a:ext cx="870367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Currently can test wingtips &amp; foils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Testing water flows around axisymmetric bodies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Fits existing instruments and openings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Pressure taps for measuring pressure distribution in cavity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Pressure taps for changing cavity pressure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Less than 4% blockage of test section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/>
              <a:t>Applications for design of high-speed underwater vehicles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000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EE51012-EEFA-40BD-AE0B-767C28CE72B8}"/>
              </a:ext>
            </a:extLst>
          </p:cNvPr>
          <p:cNvSpPr txBox="1"/>
          <p:nvPr/>
        </p:nvSpPr>
        <p:spPr>
          <a:xfrm>
            <a:off x="23154600" y="22764389"/>
            <a:ext cx="9098070" cy="7069628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Pressure calibration of motor RPM and test section velocity is ongoing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 err="1">
                <a:solidFill>
                  <a:schemeClr val="bg1"/>
                </a:solidFill>
              </a:rPr>
              <a:t>HiCaT</a:t>
            </a:r>
            <a:r>
              <a:rPr lang="en-US" sz="4000" dirty="0">
                <a:solidFill>
                  <a:schemeClr val="bg1"/>
                </a:solidFill>
              </a:rPr>
              <a:t> Operating Manual is in draft stages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Validate Calibration results with Particle Tracking Velocimetry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Determine velocity profile in test section using Laser Doppler Velocimetry &amp; Particle Image Velocimetry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Test axisymmetric test bed</a:t>
            </a:r>
            <a:r>
              <a:rPr lang="en-US" sz="4000" dirty="0">
                <a:solidFill>
                  <a:srgbClr val="FFFF00"/>
                </a:solidFill>
              </a:rPr>
              <a:t> 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758D2C8-457E-43A2-9B23-88F5B28C05DB}"/>
              </a:ext>
            </a:extLst>
          </p:cNvPr>
          <p:cNvSpPr txBox="1"/>
          <p:nvPr/>
        </p:nvSpPr>
        <p:spPr>
          <a:xfrm>
            <a:off x="11877028" y="22751666"/>
            <a:ext cx="9098070" cy="5666167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Independent pressure control of tunnel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New pressure fittings and vacuum rated tubing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New quick connect fittings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Test section pressure maintained electronically with control valves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Separate access to pressure and vacuum for manipulating cavity pressures</a:t>
            </a:r>
            <a:endParaRPr lang="en-US" sz="4000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313D70C5-6E66-448C-914A-A2C330A0D41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003" r="18445"/>
          <a:stretch/>
        </p:blipFill>
        <p:spPr>
          <a:xfrm rot="5400000">
            <a:off x="5748534" y="13400818"/>
            <a:ext cx="3329685" cy="3349672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3364FA5A-B77B-4BFD-89A3-24FA33C5783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9602"/>
          <a:stretch/>
        </p:blipFill>
        <p:spPr>
          <a:xfrm>
            <a:off x="366856" y="13447264"/>
            <a:ext cx="4904929" cy="3322887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FB633C5C-8F13-4941-9CBD-B568DE62CAA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" t="40415" r="65113" b="17022"/>
          <a:stretch/>
        </p:blipFill>
        <p:spPr>
          <a:xfrm>
            <a:off x="9643937" y="13392703"/>
            <a:ext cx="1982028" cy="3346704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16E03F-F360-4417-AB50-9385456B879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187411" y="4612262"/>
            <a:ext cx="6769889" cy="50774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5152022B-C0BC-4558-93D4-FC7A39566296}"/>
              </a:ext>
            </a:extLst>
          </p:cNvPr>
          <p:cNvSpPr/>
          <p:nvPr/>
        </p:nvSpPr>
        <p:spPr>
          <a:xfrm>
            <a:off x="14081498" y="9654225"/>
            <a:ext cx="15775709" cy="1603172"/>
          </a:xfrm>
          <a:custGeom>
            <a:avLst/>
            <a:gdLst>
              <a:gd name="connsiteX0" fmla="*/ 912475 w 15875384"/>
              <a:gd name="connsiteY0" fmla="*/ 0 h 1838858"/>
              <a:gd name="connsiteX1" fmla="*/ 1328111 w 15875384"/>
              <a:gd name="connsiteY1" fmla="*/ 1454727 h 1838858"/>
              <a:gd name="connsiteX2" fmla="*/ 13630948 w 15875384"/>
              <a:gd name="connsiteY2" fmla="*/ 1745673 h 1838858"/>
              <a:gd name="connsiteX3" fmla="*/ 15875384 w 15875384"/>
              <a:gd name="connsiteY3" fmla="*/ 83127 h 1838858"/>
              <a:gd name="connsiteX0" fmla="*/ 590293 w 16351488"/>
              <a:gd name="connsiteY0" fmla="*/ 0 h 1853796"/>
              <a:gd name="connsiteX1" fmla="*/ 1804215 w 16351488"/>
              <a:gd name="connsiteY1" fmla="*/ 1469242 h 1853796"/>
              <a:gd name="connsiteX2" fmla="*/ 14107052 w 16351488"/>
              <a:gd name="connsiteY2" fmla="*/ 1760188 h 1853796"/>
              <a:gd name="connsiteX3" fmla="*/ 16351488 w 16351488"/>
              <a:gd name="connsiteY3" fmla="*/ 97642 h 1853796"/>
              <a:gd name="connsiteX0" fmla="*/ 254494 w 16015689"/>
              <a:gd name="connsiteY0" fmla="*/ 0 h 1853796"/>
              <a:gd name="connsiteX1" fmla="*/ 1468416 w 16015689"/>
              <a:gd name="connsiteY1" fmla="*/ 1469242 h 1853796"/>
              <a:gd name="connsiteX2" fmla="*/ 13771253 w 16015689"/>
              <a:gd name="connsiteY2" fmla="*/ 1760188 h 1853796"/>
              <a:gd name="connsiteX3" fmla="*/ 16015689 w 16015689"/>
              <a:gd name="connsiteY3" fmla="*/ 97642 h 1853796"/>
              <a:gd name="connsiteX0" fmla="*/ 4063 w 15765258"/>
              <a:gd name="connsiteY0" fmla="*/ 0 h 1891249"/>
              <a:gd name="connsiteX1" fmla="*/ 2422671 w 15765258"/>
              <a:gd name="connsiteY1" fmla="*/ 1585356 h 1891249"/>
              <a:gd name="connsiteX2" fmla="*/ 13520822 w 15765258"/>
              <a:gd name="connsiteY2" fmla="*/ 1760188 h 1891249"/>
              <a:gd name="connsiteX3" fmla="*/ 15765258 w 15765258"/>
              <a:gd name="connsiteY3" fmla="*/ 97642 h 1891249"/>
              <a:gd name="connsiteX0" fmla="*/ 2564 w 15763759"/>
              <a:gd name="connsiteY0" fmla="*/ 0 h 1842146"/>
              <a:gd name="connsiteX1" fmla="*/ 2421172 w 15763759"/>
              <a:gd name="connsiteY1" fmla="*/ 1585356 h 1842146"/>
              <a:gd name="connsiteX2" fmla="*/ 13519323 w 15763759"/>
              <a:gd name="connsiteY2" fmla="*/ 1760188 h 1842146"/>
              <a:gd name="connsiteX3" fmla="*/ 15763759 w 15763759"/>
              <a:gd name="connsiteY3" fmla="*/ 97642 h 1842146"/>
              <a:gd name="connsiteX0" fmla="*/ 205 w 15761400"/>
              <a:gd name="connsiteY0" fmla="*/ 0 h 1885458"/>
              <a:gd name="connsiteX1" fmla="*/ 7643956 w 15761400"/>
              <a:gd name="connsiteY1" fmla="*/ 1745014 h 1885458"/>
              <a:gd name="connsiteX2" fmla="*/ 13516964 w 15761400"/>
              <a:gd name="connsiteY2" fmla="*/ 1760188 h 1885458"/>
              <a:gd name="connsiteX3" fmla="*/ 15761400 w 15761400"/>
              <a:gd name="connsiteY3" fmla="*/ 97642 h 1885458"/>
              <a:gd name="connsiteX0" fmla="*/ 205 w 15761400"/>
              <a:gd name="connsiteY0" fmla="*/ 0 h 1867667"/>
              <a:gd name="connsiteX1" fmla="*/ 7643956 w 15761400"/>
              <a:gd name="connsiteY1" fmla="*/ 1745014 h 1867667"/>
              <a:gd name="connsiteX2" fmla="*/ 13516964 w 15761400"/>
              <a:gd name="connsiteY2" fmla="*/ 1760188 h 1867667"/>
              <a:gd name="connsiteX3" fmla="*/ 15761400 w 15761400"/>
              <a:gd name="connsiteY3" fmla="*/ 97642 h 1867667"/>
              <a:gd name="connsiteX0" fmla="*/ 227 w 15761422"/>
              <a:gd name="connsiteY0" fmla="*/ 0 h 1745163"/>
              <a:gd name="connsiteX1" fmla="*/ 7643978 w 15761422"/>
              <a:gd name="connsiteY1" fmla="*/ 1745014 h 1745163"/>
              <a:gd name="connsiteX2" fmla="*/ 15761422 w 15761422"/>
              <a:gd name="connsiteY2" fmla="*/ 97642 h 1745163"/>
              <a:gd name="connsiteX0" fmla="*/ 227 w 15761485"/>
              <a:gd name="connsiteY0" fmla="*/ 0 h 1746302"/>
              <a:gd name="connsiteX1" fmla="*/ 7643978 w 15761485"/>
              <a:gd name="connsiteY1" fmla="*/ 1745014 h 1746302"/>
              <a:gd name="connsiteX2" fmla="*/ 15761422 w 15761485"/>
              <a:gd name="connsiteY2" fmla="*/ 97642 h 1746302"/>
              <a:gd name="connsiteX0" fmla="*/ 227 w 15761989"/>
              <a:gd name="connsiteY0" fmla="*/ 0 h 1746679"/>
              <a:gd name="connsiteX1" fmla="*/ 7643978 w 15761989"/>
              <a:gd name="connsiteY1" fmla="*/ 1745014 h 1746679"/>
              <a:gd name="connsiteX2" fmla="*/ 15761422 w 15761989"/>
              <a:gd name="connsiteY2" fmla="*/ 97642 h 1746679"/>
              <a:gd name="connsiteX0" fmla="*/ 227 w 15776501"/>
              <a:gd name="connsiteY0" fmla="*/ 47501 h 1792665"/>
              <a:gd name="connsiteX1" fmla="*/ 7643978 w 15776501"/>
              <a:gd name="connsiteY1" fmla="*/ 1792515 h 1792665"/>
              <a:gd name="connsiteX2" fmla="*/ 15775936 w 15776501"/>
              <a:gd name="connsiteY2" fmla="*/ 0 h 1792665"/>
              <a:gd name="connsiteX0" fmla="*/ 227 w 15775936"/>
              <a:gd name="connsiteY0" fmla="*/ 47501 h 1946920"/>
              <a:gd name="connsiteX1" fmla="*/ 7643978 w 15775936"/>
              <a:gd name="connsiteY1" fmla="*/ 1792515 h 1946920"/>
              <a:gd name="connsiteX2" fmla="*/ 15775936 w 15775936"/>
              <a:gd name="connsiteY2" fmla="*/ 0 h 1946920"/>
              <a:gd name="connsiteX0" fmla="*/ 91 w 15775800"/>
              <a:gd name="connsiteY0" fmla="*/ 47501 h 1947148"/>
              <a:gd name="connsiteX1" fmla="*/ 7643842 w 15775800"/>
              <a:gd name="connsiteY1" fmla="*/ 1792515 h 1947148"/>
              <a:gd name="connsiteX2" fmla="*/ 15775800 w 15775800"/>
              <a:gd name="connsiteY2" fmla="*/ 0 h 1947148"/>
              <a:gd name="connsiteX0" fmla="*/ 91 w 15775800"/>
              <a:gd name="connsiteY0" fmla="*/ 47501 h 1808994"/>
              <a:gd name="connsiteX1" fmla="*/ 7672870 w 15775800"/>
              <a:gd name="connsiteY1" fmla="*/ 1560286 h 1808994"/>
              <a:gd name="connsiteX2" fmla="*/ 15775800 w 15775800"/>
              <a:gd name="connsiteY2" fmla="*/ 0 h 1808994"/>
              <a:gd name="connsiteX0" fmla="*/ 0 w 15775709"/>
              <a:gd name="connsiteY0" fmla="*/ 47501 h 1808994"/>
              <a:gd name="connsiteX1" fmla="*/ 7672779 w 15775709"/>
              <a:gd name="connsiteY1" fmla="*/ 1560286 h 1808994"/>
              <a:gd name="connsiteX2" fmla="*/ 15775709 w 15775709"/>
              <a:gd name="connsiteY2" fmla="*/ 0 h 1808994"/>
              <a:gd name="connsiteX0" fmla="*/ 0 w 15775709"/>
              <a:gd name="connsiteY0" fmla="*/ 47501 h 1683688"/>
              <a:gd name="connsiteX1" fmla="*/ 7672779 w 15775709"/>
              <a:gd name="connsiteY1" fmla="*/ 1560286 h 1683688"/>
              <a:gd name="connsiteX2" fmla="*/ 15775709 w 15775709"/>
              <a:gd name="connsiteY2" fmla="*/ 0 h 1683688"/>
              <a:gd name="connsiteX0" fmla="*/ 0 w 15775709"/>
              <a:gd name="connsiteY0" fmla="*/ 47501 h 1683688"/>
              <a:gd name="connsiteX1" fmla="*/ 7672779 w 15775709"/>
              <a:gd name="connsiteY1" fmla="*/ 1560286 h 1683688"/>
              <a:gd name="connsiteX2" fmla="*/ 15775709 w 15775709"/>
              <a:gd name="connsiteY2" fmla="*/ 0 h 1683688"/>
              <a:gd name="connsiteX0" fmla="*/ 0 w 15775709"/>
              <a:gd name="connsiteY0" fmla="*/ 47501 h 1604951"/>
              <a:gd name="connsiteX1" fmla="*/ 7672779 w 15775709"/>
              <a:gd name="connsiteY1" fmla="*/ 1560286 h 1604951"/>
              <a:gd name="connsiteX2" fmla="*/ 15775709 w 15775709"/>
              <a:gd name="connsiteY2" fmla="*/ 0 h 1604951"/>
              <a:gd name="connsiteX0" fmla="*/ 0 w 15775709"/>
              <a:gd name="connsiteY0" fmla="*/ 0 h 1603172"/>
              <a:gd name="connsiteX1" fmla="*/ 7672779 w 15775709"/>
              <a:gd name="connsiteY1" fmla="*/ 1569935 h 1603172"/>
              <a:gd name="connsiteX2" fmla="*/ 15775709 w 15775709"/>
              <a:gd name="connsiteY2" fmla="*/ 9649 h 160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775709" h="1603172">
                <a:moveTo>
                  <a:pt x="0" y="0"/>
                </a:moveTo>
                <a:cubicBezTo>
                  <a:pt x="4288" y="1946235"/>
                  <a:pt x="5043494" y="1568327"/>
                  <a:pt x="7672779" y="1569935"/>
                </a:cubicBezTo>
                <a:cubicBezTo>
                  <a:pt x="10302064" y="1571543"/>
                  <a:pt x="15724689" y="1963936"/>
                  <a:pt x="15775709" y="9649"/>
                </a:cubicBezTo>
              </a:path>
            </a:pathLst>
          </a:custGeom>
          <a:noFill/>
          <a:ln w="171450">
            <a:solidFill>
              <a:schemeClr val="bg2">
                <a:lumMod val="50000"/>
              </a:schemeClr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FA8A27CC-FA9C-41C3-9717-846A197160F1}"/>
              </a:ext>
            </a:extLst>
          </p:cNvPr>
          <p:cNvSpPr txBox="1"/>
          <p:nvPr/>
        </p:nvSpPr>
        <p:spPr>
          <a:xfrm>
            <a:off x="33653558" y="19259072"/>
            <a:ext cx="9623850" cy="7069628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Motor &amp; Motor Controller wired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Emergency Stop added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Operating Instrumentation mounted, plumbed, &amp; wired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All wiring waterproof below 4’ height &amp; routed cleanly back to workstation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Motor and pressure valves controllable from workstation</a:t>
            </a:r>
            <a:endParaRPr lang="en-US" sz="4000" dirty="0">
              <a:solidFill>
                <a:schemeClr val="bg1"/>
              </a:solidFill>
              <a:cs typeface="Calibri"/>
            </a:endParaRP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16 Predefined motor speeds, or analog control</a:t>
            </a:r>
            <a:endParaRPr lang="en-US" sz="4000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3082FA-0DFA-422D-AC4D-7C1428BE488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20894" y="4612261"/>
            <a:ext cx="6769889" cy="50774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EDAB4E02-0687-4668-9537-68339640B5B3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5418" t="12382" r="19476" b="34071"/>
          <a:stretch/>
        </p:blipFill>
        <p:spPr>
          <a:xfrm>
            <a:off x="36032045" y="28538664"/>
            <a:ext cx="7584810" cy="4055750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6221D40A-CB8D-457C-9E88-144532411C6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5661" t="7888" r="13195" b="5104"/>
          <a:stretch/>
        </p:blipFill>
        <p:spPr>
          <a:xfrm rot="5400000">
            <a:off x="39510735" y="14237549"/>
            <a:ext cx="4657463" cy="3745564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8BF38AE0-EF74-480C-A3DE-A696A43CD921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21663" t="12415" r="11319" b="18068"/>
          <a:stretch/>
        </p:blipFill>
        <p:spPr>
          <a:xfrm>
            <a:off x="17377888" y="28510403"/>
            <a:ext cx="5246788" cy="4081852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EDBBF13-6188-42B5-B566-4229F35FFC2A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t="14010" r="13954" b="9673"/>
          <a:stretch/>
        </p:blipFill>
        <p:spPr>
          <a:xfrm>
            <a:off x="29582584" y="28538664"/>
            <a:ext cx="6097053" cy="4055750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FE5343D3-103F-42E1-B682-735E53CA585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883734" y="28484693"/>
            <a:ext cx="5463304" cy="4097478"/>
          </a:xfrm>
          <a:prstGeom prst="rect">
            <a:avLst/>
          </a:prstGeom>
          <a:ln w="76200" cap="rnd">
            <a:solidFill>
              <a:srgbClr val="D4D2C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8E29F6-15F5-4A80-8999-DCA986C8502D}"/>
              </a:ext>
            </a:extLst>
          </p:cNvPr>
          <p:cNvSpPr txBox="1"/>
          <p:nvPr/>
        </p:nvSpPr>
        <p:spPr>
          <a:xfrm>
            <a:off x="14642756" y="9468982"/>
            <a:ext cx="2713544" cy="12080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7250" dirty="0">
                <a:cs typeface="Calibri"/>
              </a:rPr>
              <a:t>Before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A0BA86-DF96-4A28-B0FF-945E3D1AAF51}"/>
              </a:ext>
            </a:extLst>
          </p:cNvPr>
          <p:cNvSpPr txBox="1"/>
          <p:nvPr/>
        </p:nvSpPr>
        <p:spPr>
          <a:xfrm>
            <a:off x="26351555" y="9463576"/>
            <a:ext cx="2743200" cy="12080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7250" dirty="0"/>
              <a:t>After</a:t>
            </a:r>
            <a:endParaRPr lang="en-US" dirty="0"/>
          </a:p>
        </p:txBody>
      </p:sp>
      <p:pic>
        <p:nvPicPr>
          <p:cNvPr id="10" name="Picture 9" descr="A close up of a device&#10;&#10;Description automatically generated">
            <a:extLst>
              <a:ext uri="{FF2B5EF4-FFF2-40B4-BE49-F238E27FC236}">
                <a16:creationId xmlns:a16="http://schemas.microsoft.com/office/drawing/2014/main" id="{90DCD76F-AE8C-468E-B0A5-8EC0F1DF617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27011" t="35732" r="11507" b="6780"/>
          <a:stretch/>
        </p:blipFill>
        <p:spPr>
          <a:xfrm>
            <a:off x="31231862" y="13591981"/>
            <a:ext cx="7751225" cy="3973663"/>
          </a:xfrm>
          <a:prstGeom prst="rect">
            <a:avLst/>
          </a:prstGeom>
        </p:spPr>
      </p:pic>
      <p:pic>
        <p:nvPicPr>
          <p:cNvPr id="14" name="Picture 13" descr="A picture containing object&#10;&#10;Description automatically generated">
            <a:extLst>
              <a:ext uri="{FF2B5EF4-FFF2-40B4-BE49-F238E27FC236}">
                <a16:creationId xmlns:a16="http://schemas.microsoft.com/office/drawing/2014/main" id="{111BD409-D7E7-4C33-947A-EABF733D07D1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9997" t="18255" r="21451" b="31576"/>
          <a:stretch/>
        </p:blipFill>
        <p:spPr>
          <a:xfrm>
            <a:off x="5615585" y="24615910"/>
            <a:ext cx="4884151" cy="330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10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{1784C574-FD62-CE4C-AAE6-A5C1501FA98D}tf10001064</Template>
  <TotalTime>1867</TotalTime>
  <Words>308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Robb</dc:creator>
  <cp:lastModifiedBy>Chris Robb</cp:lastModifiedBy>
  <cp:revision>123</cp:revision>
  <dcterms:created xsi:type="dcterms:W3CDTF">2018-04-16T20:26:36Z</dcterms:created>
  <dcterms:modified xsi:type="dcterms:W3CDTF">2019-04-19T18:05:26Z</dcterms:modified>
</cp:coreProperties>
</file>