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40233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7E1"/>
    <a:srgbClr val="8DC957"/>
    <a:srgbClr val="DEF8EE"/>
    <a:srgbClr val="907A70"/>
    <a:srgbClr val="EA9804"/>
    <a:srgbClr val="FECECE"/>
    <a:srgbClr val="FECEE6"/>
    <a:srgbClr val="FFEDB9"/>
    <a:srgbClr val="FECE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8" d="100"/>
          <a:sy n="18" d="100"/>
        </p:scale>
        <p:origin x="950" y="10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3ED43F-CD0D-429A-AA8E-238A33BA184D}" type="datetimeFigureOut">
              <a:rPr lang="en-US" smtClean="0"/>
              <a:t>4/19/2019</a:t>
            </a:fld>
            <a:endParaRPr lang="en-US"/>
          </a:p>
        </p:txBody>
      </p:sp>
      <p:sp>
        <p:nvSpPr>
          <p:cNvPr id="4" name="Slide Image Placeholder 3"/>
          <p:cNvSpPr>
            <a:spLocks noGrp="1" noRot="1" noChangeAspect="1"/>
          </p:cNvSpPr>
          <p:nvPr>
            <p:ph type="sldImg" idx="2"/>
          </p:nvPr>
        </p:nvSpPr>
        <p:spPr>
          <a:xfrm>
            <a:off x="1543050" y="1143000"/>
            <a:ext cx="37719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5F369C-7D77-43AF-98E0-E9428220B62B}" type="slidenum">
              <a:rPr lang="en-US" smtClean="0"/>
              <a:t>‹#›</a:t>
            </a:fld>
            <a:endParaRPr lang="en-US"/>
          </a:p>
        </p:txBody>
      </p:sp>
    </p:spTree>
    <p:extLst>
      <p:ext uri="{BB962C8B-B14F-4D97-AF65-F5344CB8AC3E}">
        <p14:creationId xmlns:p14="http://schemas.microsoft.com/office/powerpoint/2010/main" val="4273938195"/>
      </p:ext>
    </p:extLst>
  </p:cSld>
  <p:clrMap bg1="lt1" tx1="dk1" bg2="lt2" tx2="dk2" accent1="accent1" accent2="accent2" accent3="accent3" accent4="accent4" accent5="accent5" accent6="accent6" hlink="hlink" folHlink="folHlink"/>
  <p:notesStyle>
    <a:lvl1pPr marL="0" algn="l" defTabSz="3510070" rtl="0" eaLnBrk="1" latinLnBrk="0" hangingPunct="1">
      <a:defRPr sz="4608" kern="1200">
        <a:solidFill>
          <a:schemeClr val="tx1"/>
        </a:solidFill>
        <a:latin typeface="+mn-lt"/>
        <a:ea typeface="+mn-ea"/>
        <a:cs typeface="+mn-cs"/>
      </a:defRPr>
    </a:lvl1pPr>
    <a:lvl2pPr marL="1755036" algn="l" defTabSz="3510070" rtl="0" eaLnBrk="1" latinLnBrk="0" hangingPunct="1">
      <a:defRPr sz="4608" kern="1200">
        <a:solidFill>
          <a:schemeClr val="tx1"/>
        </a:solidFill>
        <a:latin typeface="+mn-lt"/>
        <a:ea typeface="+mn-ea"/>
        <a:cs typeface="+mn-cs"/>
      </a:defRPr>
    </a:lvl2pPr>
    <a:lvl3pPr marL="3510070" algn="l" defTabSz="3510070" rtl="0" eaLnBrk="1" latinLnBrk="0" hangingPunct="1">
      <a:defRPr sz="4608" kern="1200">
        <a:solidFill>
          <a:schemeClr val="tx1"/>
        </a:solidFill>
        <a:latin typeface="+mn-lt"/>
        <a:ea typeface="+mn-ea"/>
        <a:cs typeface="+mn-cs"/>
      </a:defRPr>
    </a:lvl3pPr>
    <a:lvl4pPr marL="5265106" algn="l" defTabSz="3510070" rtl="0" eaLnBrk="1" latinLnBrk="0" hangingPunct="1">
      <a:defRPr sz="4608" kern="1200">
        <a:solidFill>
          <a:schemeClr val="tx1"/>
        </a:solidFill>
        <a:latin typeface="+mn-lt"/>
        <a:ea typeface="+mn-ea"/>
        <a:cs typeface="+mn-cs"/>
      </a:defRPr>
    </a:lvl4pPr>
    <a:lvl5pPr marL="7020138" algn="l" defTabSz="3510070" rtl="0" eaLnBrk="1" latinLnBrk="0" hangingPunct="1">
      <a:defRPr sz="4608" kern="1200">
        <a:solidFill>
          <a:schemeClr val="tx1"/>
        </a:solidFill>
        <a:latin typeface="+mn-lt"/>
        <a:ea typeface="+mn-ea"/>
        <a:cs typeface="+mn-cs"/>
      </a:defRPr>
    </a:lvl5pPr>
    <a:lvl6pPr marL="8775172" algn="l" defTabSz="3510070" rtl="0" eaLnBrk="1" latinLnBrk="0" hangingPunct="1">
      <a:defRPr sz="4608" kern="1200">
        <a:solidFill>
          <a:schemeClr val="tx1"/>
        </a:solidFill>
        <a:latin typeface="+mn-lt"/>
        <a:ea typeface="+mn-ea"/>
        <a:cs typeface="+mn-cs"/>
      </a:defRPr>
    </a:lvl6pPr>
    <a:lvl7pPr marL="10530208" algn="l" defTabSz="3510070" rtl="0" eaLnBrk="1" latinLnBrk="0" hangingPunct="1">
      <a:defRPr sz="4608" kern="1200">
        <a:solidFill>
          <a:schemeClr val="tx1"/>
        </a:solidFill>
        <a:latin typeface="+mn-lt"/>
        <a:ea typeface="+mn-ea"/>
        <a:cs typeface="+mn-cs"/>
      </a:defRPr>
    </a:lvl7pPr>
    <a:lvl8pPr marL="12285247" algn="l" defTabSz="3510070" rtl="0" eaLnBrk="1" latinLnBrk="0" hangingPunct="1">
      <a:defRPr sz="4608" kern="1200">
        <a:solidFill>
          <a:schemeClr val="tx1"/>
        </a:solidFill>
        <a:latin typeface="+mn-lt"/>
        <a:ea typeface="+mn-ea"/>
        <a:cs typeface="+mn-cs"/>
      </a:defRPr>
    </a:lvl8pPr>
    <a:lvl9pPr marL="14040282" algn="l" defTabSz="3510070" rtl="0" eaLnBrk="1" latinLnBrk="0" hangingPunct="1">
      <a:defRPr sz="4608"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736A18-B846-462A-8EBD-523FB3EAF009}"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2591544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736A18-B846-462A-8EBD-523FB3EAF009}"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1206870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F736A18-B846-462A-8EBD-523FB3EAF009}"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3233623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F736A18-B846-462A-8EBD-523FB3EAF009}" type="datetimeFigureOut">
              <a:rPr lang="en-US" smtClean="0"/>
              <a:t>4/19/2019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2613332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F736A18-B846-462A-8EBD-523FB3EAF009}" type="datetimeFigureOut">
              <a:rPr lang="en-US" smtClean="0"/>
              <a:t>4/19/2019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80916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F736A18-B846-462A-8EBD-523FB3EAF009}" type="datetimeFigureOut">
              <a:rPr lang="en-US" smtClean="0"/>
              <a:t>4/19/2019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2360934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736A18-B846-462A-8EBD-523FB3EAF009}" type="datetimeFigureOut">
              <a:rPr lang="en-US" smtClean="0"/>
              <a:t>4/19/2019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3628534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AF736A18-B846-462A-8EBD-523FB3EAF009}" type="datetimeFigureOut">
              <a:rPr lang="en-US" smtClean="0"/>
              <a:t>4/19/2019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726689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AF736A18-B846-462A-8EBD-523FB3EAF009}" type="datetimeFigureOut">
              <a:rPr lang="en-US" smtClean="0"/>
              <a:t>4/19/2019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1794999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736A18-B846-462A-8EBD-523FB3EAF009}"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1211816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F736A18-B846-462A-8EBD-523FB3EAF009}" type="datetimeFigureOut">
              <a:rPr lang="en-US" smtClean="0"/>
              <a:t>4/19/2019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82C28A-C73B-46F6-B94B-907BB25C2ED8}" type="slidenum">
              <a:rPr lang="en-US" smtClean="0"/>
              <a:t>‹#›</a:t>
            </a:fld>
            <a:endParaRPr lang="en-US"/>
          </a:p>
        </p:txBody>
      </p:sp>
    </p:spTree>
    <p:extLst>
      <p:ext uri="{BB962C8B-B14F-4D97-AF65-F5344CB8AC3E}">
        <p14:creationId xmlns:p14="http://schemas.microsoft.com/office/powerpoint/2010/main" val="770786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AF736A18-B846-462A-8EBD-523FB3EAF009}" type="datetimeFigureOut">
              <a:rPr lang="en-US" smtClean="0"/>
              <a:t>4/19/2019</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8E82C28A-C73B-46F6-B94B-907BB25C2ED8}" type="slidenum">
              <a:rPr lang="en-US" smtClean="0"/>
              <a:t>‹#›</a:t>
            </a:fld>
            <a:endParaRPr lang="en-US"/>
          </a:p>
        </p:txBody>
      </p:sp>
    </p:spTree>
    <p:extLst>
      <p:ext uri="{BB962C8B-B14F-4D97-AF65-F5344CB8AC3E}">
        <p14:creationId xmlns:p14="http://schemas.microsoft.com/office/powerpoint/2010/main" val="40634152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5.jpg"/><Relationship Id="rId12"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png"/><Relationship Id="rId10" Type="http://schemas.openxmlformats.org/officeDocument/2006/relationships/image" Target="../media/image8.jpg"/><Relationship Id="rId4" Type="http://schemas.openxmlformats.org/officeDocument/2006/relationships/image" Target="../media/image2.png"/><Relationship Id="rId9" Type="http://schemas.openxmlformats.org/officeDocument/2006/relationships/image" Target="../media/image7.jp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52000">
              <a:srgbClr val="A8D49F"/>
            </a:gs>
            <a:gs pos="91000">
              <a:srgbClr val="8DC957"/>
            </a:gs>
            <a:gs pos="0">
              <a:srgbClr val="DEF8EE"/>
            </a:gs>
          </a:gsLst>
          <a:lin ang="5400000" scaled="1"/>
          <a:tileRect/>
        </a:gradFill>
        <a:effectLst/>
      </p:bgPr>
    </p:bg>
    <p:spTree>
      <p:nvGrpSpPr>
        <p:cNvPr id="1" name=""/>
        <p:cNvGrpSpPr/>
        <p:nvPr/>
      </p:nvGrpSpPr>
      <p:grpSpPr>
        <a:xfrm>
          <a:off x="0" y="0"/>
          <a:ext cx="0" cy="0"/>
          <a:chOff x="0" y="0"/>
          <a:chExt cx="0" cy="0"/>
        </a:xfrm>
      </p:grpSpPr>
      <p:pic>
        <p:nvPicPr>
          <p:cNvPr id="1036" name="Picture 12" descr="Image result for East Weare Village">
            <a:extLst>
              <a:ext uri="{FF2B5EF4-FFF2-40B4-BE49-F238E27FC236}">
                <a16:creationId xmlns:a16="http://schemas.microsoft.com/office/drawing/2014/main" id="{B73BEFF5-D3C4-457B-A6A0-B2A6010FF366}"/>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67" b="99333" l="10000" r="90000">
                        <a14:foregroundMark x1="52250" y1="19333" x2="52250" y2="19333"/>
                        <a14:foregroundMark x1="52000" y1="15333" x2="52000" y2="15333"/>
                        <a14:foregroundMark x1="53500" y1="6667" x2="53500" y2="6667"/>
                        <a14:foregroundMark x1="48250" y1="5667" x2="48250" y2="5667"/>
                        <a14:foregroundMark x1="52750" y1="94000" x2="52750" y2="94000"/>
                        <a14:foregroundMark x1="52000" y1="6333" x2="52000" y2="6333"/>
                        <a14:foregroundMark x1="43000" y1="16333" x2="43000" y2="16333"/>
                        <a14:foregroundMark x1="61750" y1="22333" x2="61750" y2="22333"/>
                        <a14:foregroundMark x1="53500" y1="20000" x2="53500" y2="20000"/>
                        <a14:foregroundMark x1="47750" y1="5667" x2="47750" y2="5667"/>
                        <a14:foregroundMark x1="42750" y1="21333" x2="42750" y2="21333"/>
                        <a14:foregroundMark x1="43750" y1="21000" x2="42750" y2="21667"/>
                        <a14:foregroundMark x1="42000" y1="22000" x2="42000" y2="22000"/>
                        <a14:foregroundMark x1="42750" y1="21333" x2="42750" y2="21333"/>
                        <a14:foregroundMark x1="42500" y1="21000" x2="42500" y2="21000"/>
                        <a14:foregroundMark x1="42500" y1="21000" x2="42500" y2="21000"/>
                        <a14:foregroundMark x1="61500" y1="22333" x2="61250" y2="22000"/>
                        <a14:foregroundMark x1="44000" y1="22667" x2="42500" y2="21667"/>
                        <a14:foregroundMark x1="44000" y1="12000" x2="44000" y2="12000"/>
                        <a14:foregroundMark x1="44000" y1="11000" x2="49000" y2="4000"/>
                        <a14:foregroundMark x1="49000" y1="4000" x2="52750" y2="2667"/>
                        <a14:foregroundMark x1="46000" y1="8667" x2="45000" y2="8333"/>
                        <a14:foregroundMark x1="59000" y1="7000" x2="60500" y2="10667"/>
                        <a14:foregroundMark x1="45000" y1="15333" x2="42000" y2="10667"/>
                        <a14:foregroundMark x1="42500" y1="14667" x2="43000" y2="12000"/>
                        <a14:foregroundMark x1="50500" y1="99333" x2="50500" y2="99333"/>
                        <a14:backgroundMark x1="42500" y1="13667" x2="42500" y2="13667"/>
                        <a14:backgroundMark x1="42250" y1="21333" x2="42250" y2="21333"/>
                        <a14:backgroundMark x1="48250" y1="667" x2="48250" y2="667"/>
                        <a14:backgroundMark x1="57750" y1="1333" x2="57750" y2="1333"/>
                      </a14:backgroundRemoval>
                    </a14:imgEffect>
                  </a14:imgLayer>
                </a14:imgProps>
              </a:ext>
              <a:ext uri="{28A0092B-C50C-407E-A947-70E740481C1C}">
                <a14:useLocalDpi xmlns:a14="http://schemas.microsoft.com/office/drawing/2010/main" val="0"/>
              </a:ext>
            </a:extLst>
          </a:blip>
          <a:srcRect/>
          <a:stretch>
            <a:fillRect/>
          </a:stretch>
        </p:blipFill>
        <p:spPr bwMode="auto">
          <a:xfrm>
            <a:off x="-176611" y="106457"/>
            <a:ext cx="5914996" cy="4436248"/>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58FDF7DE-312F-4131-8DAA-B141A98F2BB0}"/>
              </a:ext>
            </a:extLst>
          </p:cNvPr>
          <p:cNvSpPr txBox="1"/>
          <p:nvPr/>
        </p:nvSpPr>
        <p:spPr>
          <a:xfrm>
            <a:off x="5384799" y="574229"/>
            <a:ext cx="29464000" cy="3416320"/>
          </a:xfrm>
          <a:prstGeom prst="rect">
            <a:avLst/>
          </a:prstGeom>
          <a:solidFill>
            <a:srgbClr val="FFF7E1"/>
          </a:solidFill>
          <a:ln w="57150">
            <a:solidFill>
              <a:schemeClr val="accent6">
                <a:lumMod val="75000"/>
              </a:schemeClr>
            </a:solidFill>
          </a:ln>
        </p:spPr>
        <p:txBody>
          <a:bodyPr wrap="square" rtlCol="0">
            <a:spAutoFit/>
          </a:bodyPr>
          <a:lstStyle/>
          <a:p>
            <a:pPr algn="ctr"/>
            <a:r>
              <a:rPr lang="en-US" sz="7200" dirty="0">
                <a:ln w="0">
                  <a:solidFill>
                    <a:schemeClr val="tx1">
                      <a:lumMod val="95000"/>
                      <a:lumOff val="5000"/>
                    </a:schemeClr>
                  </a:solidFill>
                </a:ln>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Preserving a Lost Village: </a:t>
            </a:r>
          </a:p>
          <a:p>
            <a:pPr algn="ctr"/>
            <a:r>
              <a:rPr lang="en-US" sz="7200" dirty="0">
                <a:ln w="0">
                  <a:solidFill>
                    <a:schemeClr val="tx1">
                      <a:lumMod val="95000"/>
                      <a:lumOff val="5000"/>
                    </a:schemeClr>
                  </a:solidFill>
                </a:ln>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Ground Truthing Residual Foundations from the Great Flood of 1938 </a:t>
            </a:r>
          </a:p>
          <a:p>
            <a:pPr algn="ctr"/>
            <a:r>
              <a:rPr lang="en-US" sz="7200" dirty="0">
                <a:ln w="0">
                  <a:solidFill>
                    <a:schemeClr val="tx1">
                      <a:lumMod val="95000"/>
                      <a:lumOff val="5000"/>
                    </a:schemeClr>
                  </a:solidFill>
                </a:ln>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East </a:t>
            </a:r>
            <a:r>
              <a:rPr lang="en-US" sz="7200" dirty="0" err="1">
                <a:ln w="0">
                  <a:solidFill>
                    <a:schemeClr val="tx1">
                      <a:lumMod val="95000"/>
                      <a:lumOff val="5000"/>
                    </a:schemeClr>
                  </a:solidFill>
                </a:ln>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Weare</a:t>
            </a:r>
            <a:r>
              <a:rPr lang="en-US" sz="7200" dirty="0">
                <a:ln w="0">
                  <a:solidFill>
                    <a:schemeClr val="tx1">
                      <a:lumMod val="95000"/>
                      <a:lumOff val="5000"/>
                    </a:schemeClr>
                  </a:solidFill>
                </a:ln>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New Hampshire</a:t>
            </a:r>
          </a:p>
        </p:txBody>
      </p:sp>
      <p:sp>
        <p:nvSpPr>
          <p:cNvPr id="29" name="TextBox 28">
            <a:extLst>
              <a:ext uri="{FF2B5EF4-FFF2-40B4-BE49-F238E27FC236}">
                <a16:creationId xmlns:a16="http://schemas.microsoft.com/office/drawing/2014/main" id="{A11E757E-9F95-4537-A138-E32C9427A7CE}"/>
              </a:ext>
            </a:extLst>
          </p:cNvPr>
          <p:cNvSpPr txBox="1"/>
          <p:nvPr/>
        </p:nvSpPr>
        <p:spPr>
          <a:xfrm>
            <a:off x="2005070" y="4408235"/>
            <a:ext cx="7010400" cy="1446550"/>
          </a:xfrm>
          <a:prstGeom prst="rect">
            <a:avLst/>
          </a:prstGeom>
          <a:solidFill>
            <a:srgbClr val="FFF7E1"/>
          </a:solidFill>
          <a:ln>
            <a:solidFill>
              <a:schemeClr val="accent6">
                <a:lumMod val="75000"/>
              </a:schemeClr>
            </a:solidFill>
          </a:ln>
        </p:spPr>
        <p:txBody>
          <a:bodyPr wrap="square" rtlCol="0">
            <a:spAutoFit/>
          </a:bodyPr>
          <a:lstStyle/>
          <a:p>
            <a:pPr algn="ctr"/>
            <a:r>
              <a:rPr lang="en-US" sz="4400" dirty="0">
                <a:latin typeface="Times New Roman" panose="02020603050405020304" pitchFamily="18" charset="0"/>
                <a:cs typeface="Times New Roman" panose="02020603050405020304" pitchFamily="18" charset="0"/>
              </a:rPr>
              <a:t>What was East </a:t>
            </a:r>
            <a:r>
              <a:rPr lang="en-US" sz="4400" dirty="0" err="1">
                <a:latin typeface="Times New Roman" panose="02020603050405020304" pitchFamily="18" charset="0"/>
                <a:cs typeface="Times New Roman" panose="02020603050405020304" pitchFamily="18" charset="0"/>
              </a:rPr>
              <a:t>Weare</a:t>
            </a:r>
            <a:r>
              <a:rPr lang="en-US" sz="4400" dirty="0">
                <a:latin typeface="Times New Roman" panose="02020603050405020304" pitchFamily="18" charset="0"/>
                <a:cs typeface="Times New Roman" panose="02020603050405020304" pitchFamily="18" charset="0"/>
              </a:rPr>
              <a:t> Village?</a:t>
            </a:r>
          </a:p>
        </p:txBody>
      </p:sp>
      <p:sp>
        <p:nvSpPr>
          <p:cNvPr id="1038" name="TextBox 1037">
            <a:extLst>
              <a:ext uri="{FF2B5EF4-FFF2-40B4-BE49-F238E27FC236}">
                <a16:creationId xmlns:a16="http://schemas.microsoft.com/office/drawing/2014/main" id="{11672D4E-9553-4D0C-8586-D77A903AB74D}"/>
              </a:ext>
            </a:extLst>
          </p:cNvPr>
          <p:cNvSpPr txBox="1"/>
          <p:nvPr/>
        </p:nvSpPr>
        <p:spPr>
          <a:xfrm>
            <a:off x="9806735" y="19723682"/>
            <a:ext cx="8829857" cy="13018949"/>
          </a:xfrm>
          <a:prstGeom prst="rect">
            <a:avLst/>
          </a:prstGeom>
          <a:solidFill>
            <a:schemeClr val="accent6">
              <a:lumMod val="20000"/>
              <a:lumOff val="80000"/>
            </a:schemeClr>
          </a:solidFill>
          <a:ln w="28575">
            <a:solidFill>
              <a:schemeClr val="accent6">
                <a:lumMod val="50000"/>
              </a:schemeClr>
            </a:solidFill>
          </a:ln>
        </p:spPr>
        <p:txBody>
          <a:bodyPr wrap="square" rtlCol="0">
            <a:spAutoFit/>
          </a:bodyPr>
          <a:lstStyle/>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r>
              <a:rPr lang="en-US" sz="3000" dirty="0">
                <a:latin typeface="Californian FB" panose="0207040306080B030204" pitchFamily="18" charset="0"/>
                <a:cs typeface="Times New Roman" panose="02020603050405020304" pitchFamily="18" charset="0"/>
              </a:rPr>
              <a:t>Utilized vegetation growth at approximate locations of each building</a:t>
            </a:r>
          </a:p>
          <a:p>
            <a:pPr marL="685800" indent="-685800">
              <a:buFontTx/>
              <a:buChar char="-"/>
            </a:pPr>
            <a:r>
              <a:rPr lang="en-US" sz="3000" dirty="0">
                <a:latin typeface="Californian FB" panose="0207040306080B030204" pitchFamily="18" charset="0"/>
                <a:cs typeface="Times New Roman" panose="02020603050405020304" pitchFamily="18" charset="0"/>
              </a:rPr>
              <a:t>Ground-</a:t>
            </a:r>
            <a:r>
              <a:rPr lang="en-US" sz="3000" dirty="0" err="1">
                <a:latin typeface="Californian FB" panose="0207040306080B030204" pitchFamily="18" charset="0"/>
                <a:cs typeface="Times New Roman" panose="02020603050405020304" pitchFamily="18" charset="0"/>
              </a:rPr>
              <a:t>truthed</a:t>
            </a:r>
            <a:r>
              <a:rPr lang="en-US" sz="3000" dirty="0">
                <a:latin typeface="Californian FB" panose="0207040306080B030204" pitchFamily="18" charset="0"/>
                <a:cs typeface="Times New Roman" panose="02020603050405020304" pitchFamily="18" charset="0"/>
              </a:rPr>
              <a:t> first, then referenced LiDAR maps borrowed from UNH GRANIT</a:t>
            </a:r>
          </a:p>
          <a:p>
            <a:pPr marL="685800" indent="-685800">
              <a:buFontTx/>
              <a:buChar char="-"/>
            </a:pPr>
            <a:r>
              <a:rPr lang="en-US" sz="3000" dirty="0">
                <a:latin typeface="Californian FB" panose="0207040306080B030204" pitchFamily="18" charset="0"/>
                <a:cs typeface="Times New Roman" panose="02020603050405020304" pitchFamily="18" charset="0"/>
              </a:rPr>
              <a:t>Collected coordinates of area and uploaded them into ArcGIS</a:t>
            </a:r>
          </a:p>
          <a:p>
            <a:pPr marL="685800" indent="-685800">
              <a:buFontTx/>
              <a:buChar char="-"/>
            </a:pPr>
            <a:r>
              <a:rPr lang="en-US" sz="3000" dirty="0">
                <a:latin typeface="Californian FB" panose="0207040306080B030204" pitchFamily="18" charset="0"/>
                <a:cs typeface="Times New Roman" panose="02020603050405020304" pitchFamily="18" charset="0"/>
              </a:rPr>
              <a:t>Created Story Map Journal</a:t>
            </a:r>
          </a:p>
          <a:p>
            <a:pPr marL="685800" indent="-685800">
              <a:buFontTx/>
              <a:buChar char="-"/>
            </a:pPr>
            <a:r>
              <a:rPr lang="en-US" sz="3000" dirty="0">
                <a:latin typeface="Californian FB" panose="0207040306080B030204" pitchFamily="18" charset="0"/>
                <a:cs typeface="Times New Roman" panose="02020603050405020304" pitchFamily="18" charset="0"/>
              </a:rPr>
              <a:t>Pinned and narrated each building found</a:t>
            </a:r>
          </a:p>
          <a:p>
            <a:pPr marL="685800" indent="-685800">
              <a:buFontTx/>
              <a:buChar char="-"/>
            </a:pPr>
            <a:r>
              <a:rPr lang="en-US" sz="3000" dirty="0">
                <a:latin typeface="Californian FB" panose="0207040306080B030204" pitchFamily="18" charset="0"/>
                <a:cs typeface="Times New Roman" panose="02020603050405020304" pitchFamily="18" charset="0"/>
              </a:rPr>
              <a:t>Interviewed Elders of </a:t>
            </a:r>
            <a:r>
              <a:rPr lang="en-US" sz="3000" dirty="0" err="1">
                <a:latin typeface="Californian FB" panose="0207040306080B030204" pitchFamily="18" charset="0"/>
                <a:cs typeface="Times New Roman" panose="02020603050405020304" pitchFamily="18" charset="0"/>
              </a:rPr>
              <a:t>Weare</a:t>
            </a:r>
            <a:r>
              <a:rPr lang="en-US" sz="3000" dirty="0">
                <a:latin typeface="Californian FB" panose="0207040306080B030204" pitchFamily="18" charset="0"/>
                <a:cs typeface="Times New Roman" panose="02020603050405020304" pitchFamily="18" charset="0"/>
              </a:rPr>
              <a:t> </a:t>
            </a:r>
          </a:p>
          <a:p>
            <a:pPr marL="685800" indent="-685800">
              <a:buFontTx/>
              <a:buChar char="-"/>
            </a:pPr>
            <a:r>
              <a:rPr lang="en-US" sz="3000" dirty="0">
                <a:latin typeface="Californian FB" panose="0207040306080B030204" pitchFamily="18" charset="0"/>
                <a:cs typeface="Times New Roman" panose="02020603050405020304" pitchFamily="18" charset="0"/>
              </a:rPr>
              <a:t>Transcribed interviews and added their commentary to build the story</a:t>
            </a: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algn="ctr"/>
            <a:r>
              <a:rPr lang="en-US" sz="3000" b="1" dirty="0">
                <a:latin typeface="Californian FB" panose="0207040306080B030204" pitchFamily="18" charset="0"/>
                <a:cs typeface="Times New Roman" panose="02020603050405020304" pitchFamily="18" charset="0"/>
              </a:rPr>
              <a:t>Interested in exploring the Story Map Journal? </a:t>
            </a:r>
          </a:p>
          <a:p>
            <a:pPr algn="ctr"/>
            <a:r>
              <a:rPr lang="en-US" sz="3000" dirty="0">
                <a:latin typeface="Californian FB" panose="0207040306080B030204" pitchFamily="18" charset="0"/>
                <a:cs typeface="Times New Roman" panose="02020603050405020304" pitchFamily="18" charset="0"/>
              </a:rPr>
              <a:t>Ask the </a:t>
            </a:r>
            <a:r>
              <a:rPr lang="en-US" sz="3000" dirty="0" err="1">
                <a:latin typeface="Californian FB" panose="0207040306080B030204" pitchFamily="18" charset="0"/>
                <a:cs typeface="Times New Roman" panose="02020603050405020304" pitchFamily="18" charset="0"/>
              </a:rPr>
              <a:t>Weare</a:t>
            </a:r>
            <a:r>
              <a:rPr lang="en-US" sz="3000" dirty="0">
                <a:latin typeface="Californian FB" panose="0207040306080B030204" pitchFamily="18" charset="0"/>
                <a:cs typeface="Times New Roman" panose="02020603050405020304" pitchFamily="18" charset="0"/>
              </a:rPr>
              <a:t> Library or the </a:t>
            </a:r>
            <a:r>
              <a:rPr lang="en-US" sz="3000" dirty="0" err="1">
                <a:latin typeface="Californian FB" panose="0207040306080B030204" pitchFamily="18" charset="0"/>
                <a:cs typeface="Times New Roman" panose="02020603050405020304" pitchFamily="18" charset="0"/>
              </a:rPr>
              <a:t>Weare</a:t>
            </a:r>
            <a:r>
              <a:rPr lang="en-US" sz="3000" dirty="0">
                <a:latin typeface="Californian FB" panose="0207040306080B030204" pitchFamily="18" charset="0"/>
                <a:cs typeface="Times New Roman" panose="02020603050405020304" pitchFamily="18" charset="0"/>
              </a:rPr>
              <a:t> Historical Society for a link!</a:t>
            </a: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a:p>
            <a:pPr marL="685800" indent="-685800">
              <a:buFontTx/>
              <a:buChar char="-"/>
            </a:pPr>
            <a:endParaRPr lang="en-US" sz="3000" dirty="0">
              <a:latin typeface="Californian FB" panose="0207040306080B030204" pitchFamily="18" charset="0"/>
              <a:cs typeface="Times New Roman" panose="02020603050405020304" pitchFamily="18" charset="0"/>
            </a:endParaRPr>
          </a:p>
        </p:txBody>
      </p:sp>
      <p:sp>
        <p:nvSpPr>
          <p:cNvPr id="47" name="TextBox 46">
            <a:extLst>
              <a:ext uri="{FF2B5EF4-FFF2-40B4-BE49-F238E27FC236}">
                <a16:creationId xmlns:a16="http://schemas.microsoft.com/office/drawing/2014/main" id="{58DCD79D-C9E3-4B0B-B338-83F11B9FD5A0}"/>
              </a:ext>
            </a:extLst>
          </p:cNvPr>
          <p:cNvSpPr txBox="1"/>
          <p:nvPr/>
        </p:nvSpPr>
        <p:spPr>
          <a:xfrm>
            <a:off x="16686710" y="7874094"/>
            <a:ext cx="7010400" cy="769441"/>
          </a:xfrm>
          <a:prstGeom prst="rect">
            <a:avLst/>
          </a:prstGeom>
          <a:solidFill>
            <a:srgbClr val="FFF7E1"/>
          </a:solidFill>
          <a:ln>
            <a:solidFill>
              <a:schemeClr val="accent6">
                <a:lumMod val="75000"/>
              </a:schemeClr>
            </a:solidFill>
          </a:ln>
        </p:spPr>
        <p:txBody>
          <a:bodyPr wrap="square" rtlCol="0">
            <a:spAutoFit/>
          </a:bodyPr>
          <a:lstStyle/>
          <a:p>
            <a:pPr algn="ctr"/>
            <a:r>
              <a:rPr lang="en-US" sz="4400" dirty="0">
                <a:latin typeface="Times New Roman" panose="02020603050405020304" pitchFamily="18" charset="0"/>
                <a:cs typeface="Times New Roman" panose="02020603050405020304" pitchFamily="18" charset="0"/>
              </a:rPr>
              <a:t>The Great Flood of 1938</a:t>
            </a:r>
          </a:p>
        </p:txBody>
      </p:sp>
      <p:sp>
        <p:nvSpPr>
          <p:cNvPr id="1040" name="TextBox 1039">
            <a:extLst>
              <a:ext uri="{FF2B5EF4-FFF2-40B4-BE49-F238E27FC236}">
                <a16:creationId xmlns:a16="http://schemas.microsoft.com/office/drawing/2014/main" id="{F1B9308C-7767-4FCE-98D5-31578C70330E}"/>
              </a:ext>
            </a:extLst>
          </p:cNvPr>
          <p:cNvSpPr txBox="1"/>
          <p:nvPr/>
        </p:nvSpPr>
        <p:spPr>
          <a:xfrm>
            <a:off x="13282384" y="4157274"/>
            <a:ext cx="13668829" cy="2939266"/>
          </a:xfrm>
          <a:prstGeom prst="rect">
            <a:avLst/>
          </a:prstGeom>
          <a:noFill/>
        </p:spPr>
        <p:txBody>
          <a:bodyPr wrap="square" rtlCol="0">
            <a:spAutoFit/>
          </a:bodyPr>
          <a:lstStyle/>
          <a:p>
            <a:pPr algn="ctr"/>
            <a:r>
              <a:rPr lang="en-US" sz="3700" dirty="0">
                <a:latin typeface="Times New Roman" panose="02020603050405020304" pitchFamily="18" charset="0"/>
                <a:cs typeface="Times New Roman" panose="02020603050405020304" pitchFamily="18" charset="0"/>
              </a:rPr>
              <a:t>Riley V. Boss </a:t>
            </a:r>
          </a:p>
          <a:p>
            <a:pPr algn="ctr"/>
            <a:r>
              <a:rPr lang="en-US" sz="3700" dirty="0">
                <a:latin typeface="Times New Roman" panose="02020603050405020304" pitchFamily="18" charset="0"/>
                <a:cs typeface="Times New Roman" panose="02020603050405020304" pitchFamily="18" charset="0"/>
              </a:rPr>
              <a:t>Department of Anthropology, University of New Hampshire</a:t>
            </a:r>
          </a:p>
          <a:p>
            <a:pPr algn="ctr"/>
            <a:endParaRPr lang="en-US" sz="3700" dirty="0">
              <a:latin typeface="Times New Roman" panose="02020603050405020304" pitchFamily="18" charset="0"/>
              <a:cs typeface="Times New Roman" panose="02020603050405020304" pitchFamily="18" charset="0"/>
            </a:endParaRPr>
          </a:p>
          <a:p>
            <a:pPr algn="ctr"/>
            <a:r>
              <a:rPr lang="en-US" sz="3700" dirty="0">
                <a:latin typeface="Times New Roman" panose="02020603050405020304" pitchFamily="18" charset="0"/>
                <a:cs typeface="Times New Roman" panose="02020603050405020304" pitchFamily="18" charset="0"/>
              </a:rPr>
              <a:t>Dr. Meghan Howey, Faculty Mentor</a:t>
            </a:r>
          </a:p>
          <a:p>
            <a:pPr algn="ctr"/>
            <a:r>
              <a:rPr lang="en-US" sz="3700" dirty="0">
                <a:latin typeface="Times New Roman" panose="02020603050405020304" pitchFamily="18" charset="0"/>
                <a:cs typeface="Times New Roman" panose="02020603050405020304" pitchFamily="18" charset="0"/>
              </a:rPr>
              <a:t>Department of Anthropology, University of New Hampshire</a:t>
            </a:r>
          </a:p>
        </p:txBody>
      </p:sp>
      <p:cxnSp>
        <p:nvCxnSpPr>
          <p:cNvPr id="1042" name="Straight Connector 1041">
            <a:extLst>
              <a:ext uri="{FF2B5EF4-FFF2-40B4-BE49-F238E27FC236}">
                <a16:creationId xmlns:a16="http://schemas.microsoft.com/office/drawing/2014/main" id="{079511BE-1889-4815-ABFE-BE57107AF2F0}"/>
              </a:ext>
            </a:extLst>
          </p:cNvPr>
          <p:cNvCxnSpPr>
            <a:cxnSpLocks/>
          </p:cNvCxnSpPr>
          <p:nvPr/>
        </p:nvCxnSpPr>
        <p:spPr>
          <a:xfrm>
            <a:off x="15242412" y="5444839"/>
            <a:ext cx="9844314" cy="0"/>
          </a:xfrm>
          <a:prstGeom prst="line">
            <a:avLst/>
          </a:prstGeom>
        </p:spPr>
        <p:style>
          <a:lnRef idx="1">
            <a:schemeClr val="dk1"/>
          </a:lnRef>
          <a:fillRef idx="0">
            <a:schemeClr val="dk1"/>
          </a:fillRef>
          <a:effectRef idx="0">
            <a:schemeClr val="dk1"/>
          </a:effectRef>
          <a:fontRef idx="minor">
            <a:schemeClr val="tx1"/>
          </a:fontRef>
        </p:style>
      </p:cxnSp>
      <p:sp>
        <p:nvSpPr>
          <p:cNvPr id="55" name="TextBox 54">
            <a:extLst>
              <a:ext uri="{FF2B5EF4-FFF2-40B4-BE49-F238E27FC236}">
                <a16:creationId xmlns:a16="http://schemas.microsoft.com/office/drawing/2014/main" id="{38B4C183-CB4E-4EA3-B29B-D718D84937E4}"/>
              </a:ext>
            </a:extLst>
          </p:cNvPr>
          <p:cNvSpPr txBox="1"/>
          <p:nvPr/>
        </p:nvSpPr>
        <p:spPr>
          <a:xfrm>
            <a:off x="10716464" y="18546100"/>
            <a:ext cx="7010400" cy="830997"/>
          </a:xfrm>
          <a:prstGeom prst="rect">
            <a:avLst/>
          </a:prstGeom>
          <a:solidFill>
            <a:srgbClr val="FFF7E1"/>
          </a:solidFill>
          <a:ln>
            <a:solidFill>
              <a:schemeClr val="accent6">
                <a:lumMod val="75000"/>
              </a:schemeClr>
            </a:solidFill>
          </a:ln>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Methods</a:t>
            </a:r>
          </a:p>
        </p:txBody>
      </p:sp>
      <p:sp>
        <p:nvSpPr>
          <p:cNvPr id="57" name="TextBox 56">
            <a:extLst>
              <a:ext uri="{FF2B5EF4-FFF2-40B4-BE49-F238E27FC236}">
                <a16:creationId xmlns:a16="http://schemas.microsoft.com/office/drawing/2014/main" id="{AD968E77-2A63-4C39-AA2F-7A6251DCA5A2}"/>
              </a:ext>
            </a:extLst>
          </p:cNvPr>
          <p:cNvSpPr txBox="1"/>
          <p:nvPr/>
        </p:nvSpPr>
        <p:spPr>
          <a:xfrm>
            <a:off x="1293089" y="18478358"/>
            <a:ext cx="7010400" cy="830997"/>
          </a:xfrm>
          <a:prstGeom prst="rect">
            <a:avLst/>
          </a:prstGeom>
          <a:solidFill>
            <a:srgbClr val="FFF7E1"/>
          </a:solidFill>
          <a:ln>
            <a:solidFill>
              <a:schemeClr val="accent6">
                <a:lumMod val="75000"/>
              </a:schemeClr>
            </a:solidFill>
          </a:ln>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Finding East </a:t>
            </a:r>
            <a:r>
              <a:rPr lang="en-US" sz="4800" dirty="0" err="1">
                <a:latin typeface="Times New Roman" panose="02020603050405020304" pitchFamily="18" charset="0"/>
                <a:cs typeface="Times New Roman" panose="02020603050405020304" pitchFamily="18" charset="0"/>
              </a:rPr>
              <a:t>Weare</a:t>
            </a:r>
            <a:r>
              <a:rPr lang="en-US" sz="4800" dirty="0">
                <a:latin typeface="Times New Roman" panose="02020603050405020304" pitchFamily="18" charset="0"/>
                <a:cs typeface="Times New Roman" panose="02020603050405020304" pitchFamily="18" charset="0"/>
              </a:rPr>
              <a:t> Village</a:t>
            </a:r>
          </a:p>
        </p:txBody>
      </p:sp>
      <p:sp>
        <p:nvSpPr>
          <p:cNvPr id="58" name="TextBox 57">
            <a:extLst>
              <a:ext uri="{FF2B5EF4-FFF2-40B4-BE49-F238E27FC236}">
                <a16:creationId xmlns:a16="http://schemas.microsoft.com/office/drawing/2014/main" id="{D5AD1194-B8B0-48B2-92C9-20E1597D1FF7}"/>
              </a:ext>
            </a:extLst>
          </p:cNvPr>
          <p:cNvSpPr txBox="1"/>
          <p:nvPr/>
        </p:nvSpPr>
        <p:spPr>
          <a:xfrm>
            <a:off x="32646005" y="27987554"/>
            <a:ext cx="7010400" cy="707886"/>
          </a:xfrm>
          <a:prstGeom prst="rect">
            <a:avLst/>
          </a:prstGeom>
          <a:solidFill>
            <a:srgbClr val="FFF7E1"/>
          </a:solidFill>
          <a:ln>
            <a:solidFill>
              <a:schemeClr val="accent6">
                <a:lumMod val="75000"/>
              </a:schemeClr>
            </a:solidFill>
          </a:ln>
        </p:spPr>
        <p:txBody>
          <a:bodyPr wrap="square" rtlCol="0">
            <a:spAutoFit/>
          </a:bodyPr>
          <a:lstStyle/>
          <a:p>
            <a:pPr algn="ctr"/>
            <a:r>
              <a:rPr lang="en-US" sz="4000" dirty="0">
                <a:latin typeface="Times New Roman" panose="02020603050405020304" pitchFamily="18" charset="0"/>
                <a:cs typeface="Times New Roman" panose="02020603050405020304" pitchFamily="18" charset="0"/>
              </a:rPr>
              <a:t>References</a:t>
            </a:r>
          </a:p>
        </p:txBody>
      </p:sp>
      <p:sp>
        <p:nvSpPr>
          <p:cNvPr id="59" name="TextBox 58">
            <a:extLst>
              <a:ext uri="{FF2B5EF4-FFF2-40B4-BE49-F238E27FC236}">
                <a16:creationId xmlns:a16="http://schemas.microsoft.com/office/drawing/2014/main" id="{70B71F01-E0A7-4587-A6A8-0394A7F33E7A}"/>
              </a:ext>
            </a:extLst>
          </p:cNvPr>
          <p:cNvSpPr txBox="1"/>
          <p:nvPr/>
        </p:nvSpPr>
        <p:spPr>
          <a:xfrm>
            <a:off x="32646005" y="18449047"/>
            <a:ext cx="7010400" cy="830997"/>
          </a:xfrm>
          <a:prstGeom prst="rect">
            <a:avLst/>
          </a:prstGeom>
          <a:solidFill>
            <a:srgbClr val="FFF7E1"/>
          </a:solidFill>
          <a:ln>
            <a:solidFill>
              <a:schemeClr val="accent6">
                <a:lumMod val="75000"/>
              </a:schemeClr>
            </a:solidFill>
          </a:ln>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Acknowledgements</a:t>
            </a:r>
            <a:endParaRPr lang="en-US" sz="5400" dirty="0">
              <a:latin typeface="Times New Roman" panose="02020603050405020304" pitchFamily="18" charset="0"/>
              <a:cs typeface="Times New Roman" panose="02020603050405020304" pitchFamily="18" charset="0"/>
            </a:endParaRPr>
          </a:p>
        </p:txBody>
      </p:sp>
      <p:sp>
        <p:nvSpPr>
          <p:cNvPr id="1045" name="TextBox 1044">
            <a:extLst>
              <a:ext uri="{FF2B5EF4-FFF2-40B4-BE49-F238E27FC236}">
                <a16:creationId xmlns:a16="http://schemas.microsoft.com/office/drawing/2014/main" id="{340F70A0-A99B-494F-B604-1A1DB518B4BF}"/>
              </a:ext>
            </a:extLst>
          </p:cNvPr>
          <p:cNvSpPr txBox="1"/>
          <p:nvPr/>
        </p:nvSpPr>
        <p:spPr>
          <a:xfrm>
            <a:off x="32646005" y="19364318"/>
            <a:ext cx="7010401" cy="8402300"/>
          </a:xfrm>
          <a:prstGeom prst="rect">
            <a:avLst/>
          </a:prstGeom>
          <a:solidFill>
            <a:schemeClr val="accent6">
              <a:lumMod val="20000"/>
              <a:lumOff val="80000"/>
            </a:schemeClr>
          </a:solidFill>
          <a:ln w="28575">
            <a:solidFill>
              <a:schemeClr val="accent6">
                <a:lumMod val="50000"/>
              </a:schemeClr>
            </a:solidFill>
          </a:ln>
        </p:spPr>
        <p:txBody>
          <a:bodyPr wrap="square" rtlCol="0">
            <a:spAutoFit/>
          </a:bodyPr>
          <a:lstStyle/>
          <a:p>
            <a:pPr algn="ctr"/>
            <a:r>
              <a:rPr lang="en-US" sz="3000" dirty="0">
                <a:latin typeface="Californian FB" panose="0207040306080B030204" pitchFamily="18" charset="0"/>
                <a:cs typeface="Times New Roman" panose="02020603050405020304" pitchFamily="18" charset="0"/>
              </a:rPr>
              <a:t>I  humbly thank the Hamel Center for Undergraduate Research for awarding me a Summer Undergraduate Research Fellowship, and the donors of the Rebecca Lang Scholarship. </a:t>
            </a:r>
          </a:p>
          <a:p>
            <a:pPr algn="ctr"/>
            <a:r>
              <a:rPr lang="en-US" sz="3000" dirty="0">
                <a:latin typeface="Californian FB" panose="0207040306080B030204" pitchFamily="18" charset="0"/>
                <a:cs typeface="Times New Roman" panose="02020603050405020304" pitchFamily="18" charset="0"/>
              </a:rPr>
              <a:t>I’d also like to thank Dr. Meghan Howey and Dr. Marieka Brower-Burg for helping bring this archaeological adventure to life.</a:t>
            </a:r>
          </a:p>
          <a:p>
            <a:pPr algn="ctr"/>
            <a:r>
              <a:rPr lang="en-US" sz="3000" dirty="0">
                <a:latin typeface="Californian FB" panose="0207040306080B030204" pitchFamily="18" charset="0"/>
                <a:cs typeface="Times New Roman" panose="02020603050405020304" pitchFamily="18" charset="0"/>
              </a:rPr>
              <a:t>Thank you to my fellow </a:t>
            </a:r>
            <a:r>
              <a:rPr lang="en-US" sz="3000" dirty="0" err="1">
                <a:latin typeface="Californian FB" panose="0207040306080B030204" pitchFamily="18" charset="0"/>
                <a:cs typeface="Times New Roman" panose="02020603050405020304" pitchFamily="18" charset="0"/>
              </a:rPr>
              <a:t>Wearites</a:t>
            </a:r>
            <a:r>
              <a:rPr lang="en-US" sz="3000" dirty="0">
                <a:latin typeface="Californian FB" panose="0207040306080B030204" pitchFamily="18" charset="0"/>
                <a:cs typeface="Times New Roman" panose="02020603050405020304" pitchFamily="18" charset="0"/>
              </a:rPr>
              <a:t>; Betty Straw, Ray Eaton, Don Gage Sr., Kevin Martell, Allen </a:t>
            </a:r>
            <a:r>
              <a:rPr lang="en-US" sz="3000" dirty="0" err="1">
                <a:latin typeface="Californian FB" panose="0207040306080B030204" pitchFamily="18" charset="0"/>
                <a:cs typeface="Times New Roman" panose="02020603050405020304" pitchFamily="18" charset="0"/>
              </a:rPr>
              <a:t>Ilsley</a:t>
            </a:r>
            <a:r>
              <a:rPr lang="en-US" sz="3000" dirty="0">
                <a:latin typeface="Californian FB" panose="0207040306080B030204" pitchFamily="18" charset="0"/>
                <a:cs typeface="Times New Roman" panose="02020603050405020304" pitchFamily="18" charset="0"/>
              </a:rPr>
              <a:t>, the </a:t>
            </a:r>
            <a:r>
              <a:rPr lang="en-US" sz="3000" dirty="0" err="1">
                <a:latin typeface="Californian FB" panose="0207040306080B030204" pitchFamily="18" charset="0"/>
                <a:cs typeface="Times New Roman" panose="02020603050405020304" pitchFamily="18" charset="0"/>
              </a:rPr>
              <a:t>Weare</a:t>
            </a:r>
            <a:r>
              <a:rPr lang="en-US" sz="3000" dirty="0">
                <a:latin typeface="Californian FB" panose="0207040306080B030204" pitchFamily="18" charset="0"/>
                <a:cs typeface="Times New Roman" panose="02020603050405020304" pitchFamily="18" charset="0"/>
              </a:rPr>
              <a:t> Public Library, and the </a:t>
            </a:r>
            <a:r>
              <a:rPr lang="en-US" sz="3000" dirty="0" err="1">
                <a:latin typeface="Californian FB" panose="0207040306080B030204" pitchFamily="18" charset="0"/>
                <a:cs typeface="Times New Roman" panose="02020603050405020304" pitchFamily="18" charset="0"/>
              </a:rPr>
              <a:t>Weare</a:t>
            </a:r>
            <a:r>
              <a:rPr lang="en-US" sz="3000" dirty="0">
                <a:latin typeface="Californian FB" panose="0207040306080B030204" pitchFamily="18" charset="0"/>
                <a:cs typeface="Times New Roman" panose="02020603050405020304" pitchFamily="18" charset="0"/>
              </a:rPr>
              <a:t> Historical Society.</a:t>
            </a:r>
          </a:p>
          <a:p>
            <a:pPr algn="ctr"/>
            <a:endParaRPr lang="en-US" sz="3000" dirty="0">
              <a:latin typeface="Californian FB" panose="0207040306080B030204" pitchFamily="18" charset="0"/>
              <a:cs typeface="Times New Roman" panose="02020603050405020304" pitchFamily="18" charset="0"/>
            </a:endParaRPr>
          </a:p>
          <a:p>
            <a:pPr algn="ctr"/>
            <a:r>
              <a:rPr lang="en-US" sz="3000" dirty="0">
                <a:latin typeface="Californian FB" panose="0207040306080B030204" pitchFamily="18" charset="0"/>
                <a:cs typeface="Times New Roman" panose="02020603050405020304" pitchFamily="18" charset="0"/>
              </a:rPr>
              <a:t>My final and biggest thank you is to my grandfather Charles L. Osborne… Without his help, I would have never noticed the old tree that sparked a lightbulb to focus on vegetation growth.</a:t>
            </a:r>
          </a:p>
        </p:txBody>
      </p:sp>
      <p:pic>
        <p:nvPicPr>
          <p:cNvPr id="46" name="Picture 45">
            <a:extLst>
              <a:ext uri="{FF2B5EF4-FFF2-40B4-BE49-F238E27FC236}">
                <a16:creationId xmlns:a16="http://schemas.microsoft.com/office/drawing/2014/main" id="{3DFFCADF-BE0B-4FEE-AD37-656A94BA0384}"/>
              </a:ext>
            </a:extLst>
          </p:cNvPr>
          <p:cNvPicPr>
            <a:picLocks noChangeAspect="1"/>
          </p:cNvPicPr>
          <p:nvPr/>
        </p:nvPicPr>
        <p:blipFill rotWithShape="1">
          <a:blip r:embed="rId4"/>
          <a:srcRect l="26508" t="28254" r="18243" b="19136"/>
          <a:stretch/>
        </p:blipFill>
        <p:spPr>
          <a:xfrm>
            <a:off x="10152711" y="27354434"/>
            <a:ext cx="8064842" cy="4319845"/>
          </a:xfrm>
          <a:prstGeom prst="rect">
            <a:avLst/>
          </a:prstGeom>
        </p:spPr>
      </p:pic>
      <p:sp>
        <p:nvSpPr>
          <p:cNvPr id="25" name="TextBox 24">
            <a:extLst>
              <a:ext uri="{FF2B5EF4-FFF2-40B4-BE49-F238E27FC236}">
                <a16:creationId xmlns:a16="http://schemas.microsoft.com/office/drawing/2014/main" id="{935CF893-23F5-43A5-BB8C-5789391F5BB5}"/>
              </a:ext>
            </a:extLst>
          </p:cNvPr>
          <p:cNvSpPr txBox="1"/>
          <p:nvPr/>
        </p:nvSpPr>
        <p:spPr>
          <a:xfrm>
            <a:off x="31419019" y="4329992"/>
            <a:ext cx="7010400" cy="1569660"/>
          </a:xfrm>
          <a:prstGeom prst="rect">
            <a:avLst/>
          </a:prstGeom>
          <a:solidFill>
            <a:srgbClr val="FFF7E1"/>
          </a:solidFill>
          <a:ln>
            <a:solidFill>
              <a:schemeClr val="accent6">
                <a:lumMod val="75000"/>
              </a:schemeClr>
            </a:solidFill>
          </a:ln>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Everett-Hopkinton Dam Project</a:t>
            </a:r>
          </a:p>
        </p:txBody>
      </p:sp>
      <p:sp>
        <p:nvSpPr>
          <p:cNvPr id="26" name="TextBox 25">
            <a:extLst>
              <a:ext uri="{FF2B5EF4-FFF2-40B4-BE49-F238E27FC236}">
                <a16:creationId xmlns:a16="http://schemas.microsoft.com/office/drawing/2014/main" id="{88BD1AB5-2DC8-4120-AE94-3229ABEB1BAC}"/>
              </a:ext>
            </a:extLst>
          </p:cNvPr>
          <p:cNvSpPr txBox="1"/>
          <p:nvPr/>
        </p:nvSpPr>
        <p:spPr>
          <a:xfrm>
            <a:off x="21887070" y="18519323"/>
            <a:ext cx="7010400" cy="830997"/>
          </a:xfrm>
          <a:prstGeom prst="rect">
            <a:avLst/>
          </a:prstGeom>
          <a:solidFill>
            <a:srgbClr val="FFF7E1"/>
          </a:solidFill>
          <a:ln>
            <a:solidFill>
              <a:schemeClr val="accent6">
                <a:lumMod val="75000"/>
              </a:schemeClr>
            </a:solidFill>
          </a:ln>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Cultural Heritage</a:t>
            </a:r>
          </a:p>
        </p:txBody>
      </p:sp>
      <p:cxnSp>
        <p:nvCxnSpPr>
          <p:cNvPr id="3" name="Straight Connector 2">
            <a:extLst>
              <a:ext uri="{FF2B5EF4-FFF2-40B4-BE49-F238E27FC236}">
                <a16:creationId xmlns:a16="http://schemas.microsoft.com/office/drawing/2014/main" id="{CD1F465C-9E26-4B91-9172-0E5A1E21AC98}"/>
              </a:ext>
            </a:extLst>
          </p:cNvPr>
          <p:cNvCxnSpPr>
            <a:cxnSpLocks/>
          </p:cNvCxnSpPr>
          <p:nvPr/>
        </p:nvCxnSpPr>
        <p:spPr>
          <a:xfrm>
            <a:off x="-24236" y="18248986"/>
            <a:ext cx="40282068" cy="0"/>
          </a:xfrm>
          <a:prstGeom prst="line">
            <a:avLst/>
          </a:prstGeom>
          <a:ln w="5715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pic>
        <p:nvPicPr>
          <p:cNvPr id="1026" name="Picture 2" descr="Image result for unh logo">
            <a:extLst>
              <a:ext uri="{FF2B5EF4-FFF2-40B4-BE49-F238E27FC236}">
                <a16:creationId xmlns:a16="http://schemas.microsoft.com/office/drawing/2014/main" id="{19C3EBAC-17B4-40E9-BD86-8AA68290359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06136" y="408845"/>
            <a:ext cx="3608264" cy="347617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AC4FDF0-FB40-4359-AD52-41CC511FC9F9}"/>
              </a:ext>
            </a:extLst>
          </p:cNvPr>
          <p:cNvSpPr txBox="1"/>
          <p:nvPr/>
        </p:nvSpPr>
        <p:spPr>
          <a:xfrm>
            <a:off x="588011" y="19678106"/>
            <a:ext cx="8879649" cy="13018949"/>
          </a:xfrm>
          <a:prstGeom prst="rect">
            <a:avLst/>
          </a:prstGeom>
          <a:solidFill>
            <a:schemeClr val="accent6">
              <a:lumMod val="20000"/>
              <a:lumOff val="80000"/>
            </a:schemeClr>
          </a:solidFill>
          <a:ln w="28575">
            <a:solidFill>
              <a:schemeClr val="accent6">
                <a:lumMod val="75000"/>
              </a:schemeClr>
            </a:solidFill>
          </a:ln>
        </p:spPr>
        <p:txBody>
          <a:bodyPr wrap="square" rtlCol="0">
            <a:spAutoFit/>
          </a:bodyPr>
          <a:lstStyle/>
          <a:p>
            <a:pPr algn="ctr"/>
            <a:r>
              <a:rPr lang="en-US" sz="3000" dirty="0">
                <a:latin typeface="Californian FB" panose="0207040306080B030204" pitchFamily="18" charset="0"/>
              </a:rPr>
              <a:t>With the help of Light Detection and Ranging (LiDAR) maps provided by NH GRANIT, and a clearinghouse of Geographical Information System (GIS) services, the goal of this research was to ground-truth remaining features throughout East </a:t>
            </a:r>
            <a:r>
              <a:rPr lang="en-US" sz="3000" dirty="0" err="1">
                <a:latin typeface="Californian FB" panose="0207040306080B030204" pitchFamily="18" charset="0"/>
              </a:rPr>
              <a:t>Weare</a:t>
            </a:r>
            <a:r>
              <a:rPr lang="en-US" sz="3000" dirty="0">
                <a:latin typeface="Californian FB" panose="0207040306080B030204" pitchFamily="18" charset="0"/>
              </a:rPr>
              <a:t> Village.</a:t>
            </a: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r>
              <a:rPr lang="en-US" sz="3000" dirty="0">
                <a:latin typeface="Californian FB" panose="0207040306080B030204" pitchFamily="18" charset="0"/>
              </a:rPr>
              <a:t> </a:t>
            </a:r>
          </a:p>
          <a:p>
            <a:pPr algn="ctr"/>
            <a:r>
              <a:rPr lang="en-US" sz="3000" dirty="0">
                <a:latin typeface="Californian FB" panose="0207040306080B030204" pitchFamily="18" charset="0"/>
              </a:rPr>
              <a:t>By examining LiDAR maps, most artificial structures could be uncovered without the trouble of dense forests and vegetation growth. This allowed for ground-truthing to be done; a technique where a survey and search is performed to locate a feature or landmark inferred on a record and its exact coordinates. Ground-truthing also informs whether a feature or landmark is significant. </a:t>
            </a:r>
          </a:p>
          <a:p>
            <a:pPr algn="ctr"/>
            <a:r>
              <a:rPr lang="en-US" sz="3000" dirty="0">
                <a:latin typeface="Californian FB" panose="0207040306080B030204" pitchFamily="18" charset="0"/>
              </a:rPr>
              <a:t>Vegetation growth played a huge role in finding where buildings once stood as well. </a:t>
            </a:r>
          </a:p>
        </p:txBody>
      </p:sp>
      <p:sp>
        <p:nvSpPr>
          <p:cNvPr id="9" name="TextBox 8">
            <a:extLst>
              <a:ext uri="{FF2B5EF4-FFF2-40B4-BE49-F238E27FC236}">
                <a16:creationId xmlns:a16="http://schemas.microsoft.com/office/drawing/2014/main" id="{E2F7D22A-6408-4D6B-8300-96BF7BFB4739}"/>
              </a:ext>
            </a:extLst>
          </p:cNvPr>
          <p:cNvSpPr txBox="1"/>
          <p:nvPr/>
        </p:nvSpPr>
        <p:spPr>
          <a:xfrm>
            <a:off x="18921556" y="19723682"/>
            <a:ext cx="13590371" cy="12557284"/>
          </a:xfrm>
          <a:prstGeom prst="rect">
            <a:avLst/>
          </a:prstGeom>
          <a:solidFill>
            <a:schemeClr val="accent6">
              <a:lumMod val="20000"/>
              <a:lumOff val="80000"/>
            </a:schemeClr>
          </a:solidFill>
          <a:ln w="28575">
            <a:solidFill>
              <a:schemeClr val="accent6">
                <a:lumMod val="50000"/>
              </a:schemeClr>
            </a:solidFill>
          </a:ln>
        </p:spPr>
        <p:txBody>
          <a:bodyPr wrap="square" rtlCol="0">
            <a:spAutoFit/>
          </a:bodyPr>
          <a:lstStyle/>
          <a:p>
            <a:pPr algn="ctr"/>
            <a:r>
              <a:rPr lang="en-US" sz="3000" dirty="0">
                <a:latin typeface="Californian FB" panose="0207040306080B030204" pitchFamily="18" charset="0"/>
              </a:rPr>
              <a:t>Cultural heritage is a characteristic unique to all communities, varying between different countries, states, and even town to town. It takes the form of physical relics or memories, both which can be passed down through generations. Every story shared and item inherited allows for the vestige of that culture to survive through time. Contemporary forces of each generation, such as looting, tourism, and climate change, put distinct cultural heritages at the risk of being lost (Barthel-</a:t>
            </a:r>
            <a:r>
              <a:rPr lang="en-US" sz="3000" dirty="0" err="1">
                <a:latin typeface="Californian FB" panose="0207040306080B030204" pitchFamily="18" charset="0"/>
              </a:rPr>
              <a:t>Bouchier</a:t>
            </a:r>
            <a:r>
              <a:rPr lang="en-US" sz="3000" dirty="0">
                <a:latin typeface="Californian FB" panose="0207040306080B030204" pitchFamily="18" charset="0"/>
              </a:rPr>
              <a:t> 2013). </a:t>
            </a: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r>
              <a:rPr lang="en-US" sz="3000" dirty="0">
                <a:latin typeface="Californian FB" panose="0207040306080B030204" pitchFamily="18" charset="0"/>
              </a:rPr>
              <a:t>When I was just beginning this research, I asked some of the </a:t>
            </a:r>
            <a:r>
              <a:rPr lang="en-US" sz="3000" dirty="0" err="1">
                <a:latin typeface="Californian FB" panose="0207040306080B030204" pitchFamily="18" charset="0"/>
              </a:rPr>
              <a:t>Weare</a:t>
            </a:r>
            <a:r>
              <a:rPr lang="en-US" sz="3000" dirty="0">
                <a:latin typeface="Californian FB" panose="0207040306080B030204" pitchFamily="18" charset="0"/>
              </a:rPr>
              <a:t> elders what they would like to see as results if my research were to ever be launched as a project. The majority of them said, in one way or another, that they would like to see East </a:t>
            </a:r>
            <a:r>
              <a:rPr lang="en-US" sz="3000" dirty="0" err="1">
                <a:latin typeface="Californian FB" panose="0207040306080B030204" pitchFamily="18" charset="0"/>
              </a:rPr>
              <a:t>Weare</a:t>
            </a:r>
            <a:r>
              <a:rPr lang="en-US" sz="3000" dirty="0">
                <a:latin typeface="Californian FB" panose="0207040306080B030204" pitchFamily="18" charset="0"/>
              </a:rPr>
              <a:t> Village brought back to life. For them, they were just teens and kids when their homes were destroyed by the hurricane of 1938. Some were driven out of the village immediately after their homes were destroyed, and the rest were relocated by the U.S Army Corps of Engineers in the 1950s when the proposal to build the Hopkinton-Everett dam was approved. </a:t>
            </a:r>
          </a:p>
          <a:p>
            <a:pPr algn="ctr"/>
            <a:endParaRPr lang="en-US" sz="3000" dirty="0">
              <a:latin typeface="Californian FB" panose="0207040306080B030204" pitchFamily="18" charset="0"/>
            </a:endParaRPr>
          </a:p>
          <a:p>
            <a:pPr algn="ctr"/>
            <a:r>
              <a:rPr lang="en-US" sz="3000" dirty="0">
                <a:latin typeface="Californian FB" panose="0207040306080B030204" pitchFamily="18" charset="0"/>
              </a:rPr>
              <a:t>This is what archaeology and anthropology are all about. We preserve stories, cultures, and essentially the lives that once lived in a time we cannot witness for ourselves. We can share and pass on these stories, connecting people to their roots or educating them on what once was so important to their town, neighbors, friends, and so on.</a:t>
            </a:r>
          </a:p>
        </p:txBody>
      </p:sp>
      <p:sp>
        <p:nvSpPr>
          <p:cNvPr id="10" name="TextBox 9">
            <a:extLst>
              <a:ext uri="{FF2B5EF4-FFF2-40B4-BE49-F238E27FC236}">
                <a16:creationId xmlns:a16="http://schemas.microsoft.com/office/drawing/2014/main" id="{FAE8FEDE-A284-438D-B884-5045B1EE4782}"/>
              </a:ext>
            </a:extLst>
          </p:cNvPr>
          <p:cNvSpPr txBox="1"/>
          <p:nvPr/>
        </p:nvSpPr>
        <p:spPr>
          <a:xfrm>
            <a:off x="667972" y="6250273"/>
            <a:ext cx="9897286" cy="10710624"/>
          </a:xfrm>
          <a:prstGeom prst="rect">
            <a:avLst/>
          </a:prstGeom>
          <a:solidFill>
            <a:schemeClr val="accent6">
              <a:lumMod val="20000"/>
              <a:lumOff val="80000"/>
            </a:schemeClr>
          </a:solidFill>
          <a:ln w="28575">
            <a:solidFill>
              <a:schemeClr val="accent6">
                <a:lumMod val="50000"/>
              </a:schemeClr>
            </a:solidFill>
          </a:ln>
        </p:spPr>
        <p:txBody>
          <a:bodyPr wrap="square" rtlCol="0">
            <a:spAutoFit/>
          </a:bodyPr>
          <a:lstStyle/>
          <a:p>
            <a:pPr algn="ctr"/>
            <a:r>
              <a:rPr lang="en-US" sz="3000" dirty="0">
                <a:latin typeface="Californian FB" panose="0207040306080B030204" pitchFamily="18" charset="0"/>
              </a:rPr>
              <a:t>East </a:t>
            </a:r>
            <a:r>
              <a:rPr lang="en-US" sz="3000" dirty="0" err="1">
                <a:latin typeface="Californian FB" panose="0207040306080B030204" pitchFamily="18" charset="0"/>
              </a:rPr>
              <a:t>Weare</a:t>
            </a:r>
            <a:r>
              <a:rPr lang="en-US" sz="3000" dirty="0">
                <a:latin typeface="Californian FB" panose="0207040306080B030204" pitchFamily="18" charset="0"/>
              </a:rPr>
              <a:t> Village was flourishing with businesses, housed roughly 60 families, and attracted outsiders to wander the shops and meet friendly people. It was also the section of </a:t>
            </a:r>
            <a:r>
              <a:rPr lang="en-US" sz="3000" dirty="0" err="1">
                <a:latin typeface="Californian FB" panose="0207040306080B030204" pitchFamily="18" charset="0"/>
              </a:rPr>
              <a:t>Weare</a:t>
            </a:r>
            <a:r>
              <a:rPr lang="en-US" sz="3000" dirty="0">
                <a:latin typeface="Californian FB" panose="0207040306080B030204" pitchFamily="18" charset="0"/>
              </a:rPr>
              <a:t> that suffered the worst and the longest damages after the flood of 1938 (Dearborn 1959: 152). </a:t>
            </a: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r>
              <a:rPr lang="en-US" sz="3000" dirty="0">
                <a:latin typeface="Californian FB" panose="0207040306080B030204" pitchFamily="18" charset="0"/>
              </a:rPr>
              <a:t>East </a:t>
            </a:r>
            <a:r>
              <a:rPr lang="en-US" sz="3000" dirty="0" err="1">
                <a:latin typeface="Californian FB" panose="0207040306080B030204" pitchFamily="18" charset="0"/>
              </a:rPr>
              <a:t>Weare</a:t>
            </a:r>
            <a:r>
              <a:rPr lang="en-US" sz="3000" dirty="0">
                <a:latin typeface="Californian FB" panose="0207040306080B030204" pitchFamily="18" charset="0"/>
              </a:rPr>
              <a:t> Village lies around the </a:t>
            </a:r>
            <a:r>
              <a:rPr lang="en-US" sz="3000" dirty="0" err="1">
                <a:latin typeface="Californian FB" panose="0207040306080B030204" pitchFamily="18" charset="0"/>
              </a:rPr>
              <a:t>Piscataquog</a:t>
            </a:r>
            <a:r>
              <a:rPr lang="en-US" sz="3000" dirty="0">
                <a:latin typeface="Californian FB" panose="0207040306080B030204" pitchFamily="18" charset="0"/>
              </a:rPr>
              <a:t> river that runs through the town of </a:t>
            </a:r>
            <a:r>
              <a:rPr lang="en-US" sz="3000" dirty="0" err="1">
                <a:latin typeface="Californian FB" panose="0207040306080B030204" pitchFamily="18" charset="0"/>
              </a:rPr>
              <a:t>Weare</a:t>
            </a:r>
            <a:r>
              <a:rPr lang="en-US" sz="3000" dirty="0">
                <a:latin typeface="Californian FB" panose="0207040306080B030204" pitchFamily="18" charset="0"/>
              </a:rPr>
              <a:t> into Goffstown. There were approximately 97 buildings at the time of the 1938 hurricane; consisting of homes, lumbering industries, a toy shop, a train depot, churches, a post office, blacksmith shops, a school house, creameries, a pub, and mills (Brown 2008). </a:t>
            </a:r>
          </a:p>
          <a:p>
            <a:endParaRPr lang="en-US" sz="3000" dirty="0">
              <a:latin typeface="Californian FB" panose="0207040306080B030204" pitchFamily="18" charset="0"/>
            </a:endParaRPr>
          </a:p>
        </p:txBody>
      </p:sp>
      <p:sp>
        <p:nvSpPr>
          <p:cNvPr id="11" name="TextBox 10">
            <a:extLst>
              <a:ext uri="{FF2B5EF4-FFF2-40B4-BE49-F238E27FC236}">
                <a16:creationId xmlns:a16="http://schemas.microsoft.com/office/drawing/2014/main" id="{E2B15E2A-88B3-45F5-A72D-7038519A8D6F}"/>
              </a:ext>
            </a:extLst>
          </p:cNvPr>
          <p:cNvSpPr txBox="1"/>
          <p:nvPr/>
        </p:nvSpPr>
        <p:spPr>
          <a:xfrm>
            <a:off x="10812743" y="9053357"/>
            <a:ext cx="9356923" cy="8863965"/>
          </a:xfrm>
          <a:prstGeom prst="rect">
            <a:avLst/>
          </a:prstGeom>
          <a:solidFill>
            <a:schemeClr val="accent6">
              <a:lumMod val="20000"/>
              <a:lumOff val="80000"/>
            </a:schemeClr>
          </a:solidFill>
          <a:ln w="28575">
            <a:solidFill>
              <a:schemeClr val="accent6">
                <a:lumMod val="50000"/>
              </a:schemeClr>
            </a:solidFill>
          </a:ln>
        </p:spPr>
        <p:txBody>
          <a:bodyPr wrap="square" rtlCol="0">
            <a:spAutoFit/>
          </a:bodyPr>
          <a:lstStyle/>
          <a:p>
            <a:pPr algn="ctr"/>
            <a:r>
              <a:rPr lang="en-US" sz="3000" dirty="0">
                <a:latin typeface="Californian FB" panose="0207040306080B030204" pitchFamily="18" charset="0"/>
              </a:rPr>
              <a:t>During the 1938 flood, buildings were washed away with the waters (Dearborn 1959: 152). Transportation in and out of the town of </a:t>
            </a:r>
            <a:r>
              <a:rPr lang="en-US" sz="3000" dirty="0" err="1">
                <a:latin typeface="Californian FB" panose="0207040306080B030204" pitchFamily="18" charset="0"/>
              </a:rPr>
              <a:t>Weare</a:t>
            </a:r>
            <a:r>
              <a:rPr lang="en-US" sz="3000" dirty="0">
                <a:latin typeface="Californian FB" panose="0207040306080B030204" pitchFamily="18" charset="0"/>
              </a:rPr>
              <a:t> was practically impossible. Only one road that led into the neighboring town of Goffstown was untouched. The rest of the roads in the entire town were washed away or blocked by debris (The </a:t>
            </a:r>
            <a:r>
              <a:rPr lang="en-US" sz="3000" dirty="0" err="1">
                <a:latin typeface="Californian FB" panose="0207040306080B030204" pitchFamily="18" charset="0"/>
              </a:rPr>
              <a:t>Weare</a:t>
            </a:r>
            <a:r>
              <a:rPr lang="en-US" sz="3000" dirty="0">
                <a:latin typeface="Californian FB" panose="0207040306080B030204" pitchFamily="18" charset="0"/>
              </a:rPr>
              <a:t> Junior Historical Society 1972: 12). </a:t>
            </a: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p:txBody>
      </p:sp>
      <p:sp>
        <p:nvSpPr>
          <p:cNvPr id="12" name="TextBox 11">
            <a:extLst>
              <a:ext uri="{FF2B5EF4-FFF2-40B4-BE49-F238E27FC236}">
                <a16:creationId xmlns:a16="http://schemas.microsoft.com/office/drawing/2014/main" id="{EBAF1B45-4F2B-42C2-AF0E-1642225144A5}"/>
              </a:ext>
            </a:extLst>
          </p:cNvPr>
          <p:cNvSpPr txBox="1"/>
          <p:nvPr/>
        </p:nvSpPr>
        <p:spPr>
          <a:xfrm>
            <a:off x="29668339" y="6201019"/>
            <a:ext cx="9897289" cy="11633954"/>
          </a:xfrm>
          <a:prstGeom prst="rect">
            <a:avLst/>
          </a:prstGeom>
          <a:solidFill>
            <a:schemeClr val="accent6">
              <a:lumMod val="20000"/>
              <a:lumOff val="80000"/>
            </a:schemeClr>
          </a:solidFill>
          <a:ln w="28575">
            <a:solidFill>
              <a:schemeClr val="accent6">
                <a:lumMod val="50000"/>
              </a:schemeClr>
            </a:solidFill>
          </a:ln>
        </p:spPr>
        <p:txBody>
          <a:bodyPr wrap="square" rtlCol="0">
            <a:spAutoFit/>
          </a:bodyPr>
          <a:lstStyle/>
          <a:p>
            <a:pPr algn="ctr"/>
            <a:r>
              <a:rPr lang="en-US" sz="3000" dirty="0">
                <a:latin typeface="Californian FB" panose="0207040306080B030204" pitchFamily="18" charset="0"/>
              </a:rPr>
              <a:t>The flood dispirited the residents to put in efforts to restore their community. In the next two years after the devastation, the federal government brought in a number of saw mills to chop up the lumber and assist </a:t>
            </a:r>
            <a:r>
              <a:rPr lang="en-US" sz="3000" dirty="0" err="1">
                <a:latin typeface="Californian FB" panose="0207040306080B030204" pitchFamily="18" charset="0"/>
              </a:rPr>
              <a:t>Weare</a:t>
            </a:r>
            <a:r>
              <a:rPr lang="en-US" sz="3000" dirty="0">
                <a:latin typeface="Californian FB" panose="0207040306080B030204" pitchFamily="18" charset="0"/>
              </a:rPr>
              <a:t> residents in the town clean up (Dearborn 1959: 151). Around the mid-1950s, there had since been reoccurring flood across the land of East </a:t>
            </a:r>
            <a:r>
              <a:rPr lang="en-US" sz="3000" dirty="0" err="1">
                <a:latin typeface="Californian FB" panose="0207040306080B030204" pitchFamily="18" charset="0"/>
              </a:rPr>
              <a:t>Weare</a:t>
            </a:r>
            <a:r>
              <a:rPr lang="en-US" sz="3000" dirty="0">
                <a:latin typeface="Californian FB" panose="0207040306080B030204" pitchFamily="18" charset="0"/>
              </a:rPr>
              <a:t> (The </a:t>
            </a:r>
            <a:r>
              <a:rPr lang="en-US" sz="3000" dirty="0" err="1">
                <a:latin typeface="Californian FB" panose="0207040306080B030204" pitchFamily="18" charset="0"/>
              </a:rPr>
              <a:t>Weare</a:t>
            </a:r>
            <a:r>
              <a:rPr lang="en-US" sz="3000" dirty="0">
                <a:latin typeface="Californian FB" panose="0207040306080B030204" pitchFamily="18" charset="0"/>
              </a:rPr>
              <a:t> Junior Historical Society 1972: 14). </a:t>
            </a: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endParaRPr lang="en-US" sz="3000" dirty="0">
              <a:latin typeface="Californian FB" panose="0207040306080B030204" pitchFamily="18" charset="0"/>
            </a:endParaRPr>
          </a:p>
          <a:p>
            <a:pPr algn="ctr"/>
            <a:r>
              <a:rPr lang="en-US" sz="3000" dirty="0">
                <a:latin typeface="Californian FB" panose="0207040306080B030204" pitchFamily="18" charset="0"/>
              </a:rPr>
              <a:t>Although East </a:t>
            </a:r>
            <a:r>
              <a:rPr lang="en-US" sz="3000" dirty="0" err="1">
                <a:latin typeface="Californian FB" panose="0207040306080B030204" pitchFamily="18" charset="0"/>
              </a:rPr>
              <a:t>Weare</a:t>
            </a:r>
            <a:r>
              <a:rPr lang="en-US" sz="3000" dirty="0">
                <a:latin typeface="Californian FB" panose="0207040306080B030204" pitchFamily="18" charset="0"/>
              </a:rPr>
              <a:t> had never fully recovered from the flood, there were many families who refused to move, while others had no choice but to relocate. The Hopkinton-Everett dam was approved by congress in 1957 the New Hampshire State Legislatures established a commission to take on the project and begin clearing roads, moving remaining residents, and officially restrict any more building on the land (US Army Corps of Engineers). The Hopkinton-Everett dam was completed in 1962 and the area that once had been East </a:t>
            </a:r>
            <a:r>
              <a:rPr lang="en-US" sz="3000" dirty="0" err="1">
                <a:latin typeface="Californian FB" panose="0207040306080B030204" pitchFamily="18" charset="0"/>
              </a:rPr>
              <a:t>Weare</a:t>
            </a:r>
            <a:r>
              <a:rPr lang="en-US" sz="3000" dirty="0">
                <a:latin typeface="Californian FB" panose="0207040306080B030204" pitchFamily="18" charset="0"/>
              </a:rPr>
              <a:t> Village became a flood zone owned by the federal government.</a:t>
            </a:r>
          </a:p>
        </p:txBody>
      </p:sp>
      <p:pic>
        <p:nvPicPr>
          <p:cNvPr id="1034" name="Picture 10" descr="Image result for East Weare Village">
            <a:extLst>
              <a:ext uri="{FF2B5EF4-FFF2-40B4-BE49-F238E27FC236}">
                <a16:creationId xmlns:a16="http://schemas.microsoft.com/office/drawing/2014/main" id="{6F33B8AB-FB8B-455B-BDD4-D6BA28B59D5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76507" y="8939020"/>
            <a:ext cx="6216583" cy="3899989"/>
          </a:xfrm>
          <a:prstGeom prst="rect">
            <a:avLst/>
          </a:prstGeom>
          <a:noFill/>
          <a:ln>
            <a:solidFill>
              <a:schemeClr val="accent6">
                <a:lumMod val="75000"/>
              </a:schemeClr>
            </a:solidFill>
          </a:ln>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E60A68E-F6C2-4C4E-87BD-D4DBE398B913}"/>
              </a:ext>
            </a:extLst>
          </p:cNvPr>
          <p:cNvSpPr txBox="1"/>
          <p:nvPr/>
        </p:nvSpPr>
        <p:spPr>
          <a:xfrm>
            <a:off x="20362644" y="9074097"/>
            <a:ext cx="9112717" cy="8863965"/>
          </a:xfrm>
          <a:prstGeom prst="rect">
            <a:avLst/>
          </a:prstGeom>
          <a:solidFill>
            <a:schemeClr val="accent6">
              <a:lumMod val="20000"/>
              <a:lumOff val="80000"/>
            </a:schemeClr>
          </a:solidFill>
          <a:ln w="28575">
            <a:solidFill>
              <a:schemeClr val="accent6">
                <a:lumMod val="50000"/>
              </a:schemeClr>
            </a:solidFill>
          </a:ln>
        </p:spPr>
        <p:txBody>
          <a:bodyPr wrap="square" rtlCol="0">
            <a:spAutoFit/>
          </a:bodyPr>
          <a:lstStyle/>
          <a:p>
            <a:pPr lvl="0" algn="ctr"/>
            <a:r>
              <a:rPr lang="en-US" sz="3000" dirty="0">
                <a:solidFill>
                  <a:prstClr val="black"/>
                </a:solidFill>
                <a:latin typeface="Californian FB" panose="0207040306080B030204" pitchFamily="18" charset="0"/>
              </a:rPr>
              <a:t>According to one </a:t>
            </a:r>
            <a:r>
              <a:rPr lang="en-US" sz="3000" dirty="0" err="1">
                <a:solidFill>
                  <a:prstClr val="black"/>
                </a:solidFill>
                <a:latin typeface="Californian FB" panose="0207040306080B030204" pitchFamily="18" charset="0"/>
              </a:rPr>
              <a:t>Weare</a:t>
            </a:r>
            <a:r>
              <a:rPr lang="en-US" sz="3000" dirty="0">
                <a:solidFill>
                  <a:prstClr val="black"/>
                </a:solidFill>
                <a:latin typeface="Californian FB" panose="0207040306080B030204" pitchFamily="18" charset="0"/>
              </a:rPr>
              <a:t> elder I spoke to, there were a number of mills and houses in </a:t>
            </a:r>
            <a:r>
              <a:rPr lang="en-US" sz="3000" dirty="0" err="1">
                <a:solidFill>
                  <a:prstClr val="black"/>
                </a:solidFill>
                <a:latin typeface="Californian FB" panose="0207040306080B030204" pitchFamily="18" charset="0"/>
              </a:rPr>
              <a:t>Weare</a:t>
            </a:r>
            <a:r>
              <a:rPr lang="en-US" sz="3000" dirty="0">
                <a:solidFill>
                  <a:prstClr val="black"/>
                </a:solidFill>
                <a:latin typeface="Californian FB" panose="0207040306080B030204" pitchFamily="18" charset="0"/>
              </a:rPr>
              <a:t> that were burnt to the ground because the fire trucks had to drive 50 minutes around the boarder of </a:t>
            </a:r>
            <a:r>
              <a:rPr lang="en-US" sz="3000" dirty="0" err="1">
                <a:solidFill>
                  <a:prstClr val="black"/>
                </a:solidFill>
                <a:latin typeface="Californian FB" panose="0207040306080B030204" pitchFamily="18" charset="0"/>
              </a:rPr>
              <a:t>Weare</a:t>
            </a:r>
            <a:r>
              <a:rPr lang="en-US" sz="3000" dirty="0">
                <a:solidFill>
                  <a:prstClr val="black"/>
                </a:solidFill>
                <a:latin typeface="Californian FB" panose="0207040306080B030204" pitchFamily="18" charset="0"/>
              </a:rPr>
              <a:t> in order to get to the call. Electricity was out for nine days. </a:t>
            </a:r>
          </a:p>
          <a:p>
            <a:pPr lvl="0" algn="ctr"/>
            <a:endParaRPr lang="en-US" sz="3000" dirty="0">
              <a:solidFill>
                <a:prstClr val="black"/>
              </a:solidFill>
              <a:latin typeface="Californian FB" panose="0207040306080B030204" pitchFamily="18" charset="0"/>
            </a:endParaRPr>
          </a:p>
          <a:p>
            <a:pPr lvl="0" algn="ctr"/>
            <a:endParaRPr lang="en-US" sz="3000" dirty="0">
              <a:solidFill>
                <a:prstClr val="black"/>
              </a:solidFill>
              <a:latin typeface="Californian FB" panose="0207040306080B030204" pitchFamily="18" charset="0"/>
            </a:endParaRPr>
          </a:p>
          <a:p>
            <a:pPr lvl="0" algn="ctr"/>
            <a:endParaRPr lang="en-US" sz="3000" dirty="0">
              <a:solidFill>
                <a:prstClr val="black"/>
              </a:solidFill>
              <a:latin typeface="Californian FB" panose="0207040306080B030204" pitchFamily="18" charset="0"/>
            </a:endParaRPr>
          </a:p>
          <a:p>
            <a:pPr lvl="0" algn="ctr"/>
            <a:endParaRPr lang="en-US" sz="3000" dirty="0">
              <a:solidFill>
                <a:prstClr val="black"/>
              </a:solidFill>
              <a:latin typeface="Californian FB" panose="0207040306080B030204" pitchFamily="18" charset="0"/>
            </a:endParaRPr>
          </a:p>
          <a:p>
            <a:pPr lvl="0" algn="ctr"/>
            <a:endParaRPr lang="en-US" sz="3000" dirty="0">
              <a:solidFill>
                <a:prstClr val="black"/>
              </a:solidFill>
              <a:latin typeface="Californian FB" panose="0207040306080B030204" pitchFamily="18" charset="0"/>
            </a:endParaRPr>
          </a:p>
          <a:p>
            <a:pPr lvl="0" algn="ctr"/>
            <a:endParaRPr lang="en-US" sz="3000" dirty="0">
              <a:solidFill>
                <a:prstClr val="black"/>
              </a:solidFill>
              <a:latin typeface="Californian FB" panose="0207040306080B030204" pitchFamily="18" charset="0"/>
            </a:endParaRPr>
          </a:p>
          <a:p>
            <a:pPr lvl="0" algn="ctr"/>
            <a:endParaRPr lang="en-US" sz="3000" dirty="0">
              <a:solidFill>
                <a:prstClr val="black"/>
              </a:solidFill>
              <a:latin typeface="Californian FB" panose="0207040306080B030204" pitchFamily="18" charset="0"/>
            </a:endParaRPr>
          </a:p>
          <a:p>
            <a:pPr lvl="0" algn="ctr"/>
            <a:endParaRPr lang="en-US" sz="3000" dirty="0">
              <a:solidFill>
                <a:prstClr val="black"/>
              </a:solidFill>
              <a:latin typeface="Californian FB" panose="0207040306080B030204" pitchFamily="18" charset="0"/>
            </a:endParaRPr>
          </a:p>
          <a:p>
            <a:pPr lvl="0" algn="ctr"/>
            <a:endParaRPr lang="en-US" sz="3000" dirty="0">
              <a:solidFill>
                <a:prstClr val="black"/>
              </a:solidFill>
              <a:latin typeface="Californian FB" panose="0207040306080B030204" pitchFamily="18" charset="0"/>
            </a:endParaRPr>
          </a:p>
          <a:p>
            <a:pPr lvl="0" algn="ctr"/>
            <a:endParaRPr lang="en-US" sz="3000" dirty="0">
              <a:solidFill>
                <a:prstClr val="black"/>
              </a:solidFill>
              <a:latin typeface="Californian FB" panose="0207040306080B030204" pitchFamily="18" charset="0"/>
            </a:endParaRPr>
          </a:p>
          <a:p>
            <a:pPr lvl="0" algn="ctr"/>
            <a:r>
              <a:rPr lang="en-US" sz="3000" dirty="0">
                <a:solidFill>
                  <a:prstClr val="black"/>
                </a:solidFill>
                <a:latin typeface="Californian FB" panose="0207040306080B030204" pitchFamily="18" charset="0"/>
              </a:rPr>
              <a:t>Residents of Goffstown, </a:t>
            </a:r>
            <a:r>
              <a:rPr lang="en-US" sz="3000" dirty="0" err="1">
                <a:solidFill>
                  <a:prstClr val="black"/>
                </a:solidFill>
                <a:latin typeface="Californian FB" panose="0207040306080B030204" pitchFamily="18" charset="0"/>
              </a:rPr>
              <a:t>Dunbarton</a:t>
            </a:r>
            <a:r>
              <a:rPr lang="en-US" sz="3000" dirty="0">
                <a:solidFill>
                  <a:prstClr val="black"/>
                </a:solidFill>
                <a:latin typeface="Californian FB" panose="0207040306080B030204" pitchFamily="18" charset="0"/>
              </a:rPr>
              <a:t>, and Henniker offered to temporarily house anyone that had their homes demolished by the waters according to another </a:t>
            </a:r>
            <a:r>
              <a:rPr lang="en-US" sz="3000" dirty="0" err="1">
                <a:solidFill>
                  <a:prstClr val="black"/>
                </a:solidFill>
                <a:latin typeface="Californian FB" panose="0207040306080B030204" pitchFamily="18" charset="0"/>
              </a:rPr>
              <a:t>Weare</a:t>
            </a:r>
            <a:r>
              <a:rPr lang="en-US" sz="3000" dirty="0">
                <a:solidFill>
                  <a:prstClr val="black"/>
                </a:solidFill>
                <a:latin typeface="Californian FB" panose="0207040306080B030204" pitchFamily="18" charset="0"/>
              </a:rPr>
              <a:t> elder I spoke to. </a:t>
            </a:r>
          </a:p>
        </p:txBody>
      </p:sp>
      <p:pic>
        <p:nvPicPr>
          <p:cNvPr id="1053" name="Picture 1052" descr="A picture containing outdoor, tree, person, water&#10;&#10;Description automatically generated">
            <a:extLst>
              <a:ext uri="{FF2B5EF4-FFF2-40B4-BE49-F238E27FC236}">
                <a16:creationId xmlns:a16="http://schemas.microsoft.com/office/drawing/2014/main" id="{D91CF519-25D4-4EEB-8546-315791F1221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56848" y="22148261"/>
            <a:ext cx="3218715" cy="4822185"/>
          </a:xfrm>
          <a:prstGeom prst="rect">
            <a:avLst/>
          </a:prstGeom>
        </p:spPr>
      </p:pic>
      <p:pic>
        <p:nvPicPr>
          <p:cNvPr id="7" name="Picture 14" descr="Image result for East Weare Village">
            <a:extLst>
              <a:ext uri="{FF2B5EF4-FFF2-40B4-BE49-F238E27FC236}">
                <a16:creationId xmlns:a16="http://schemas.microsoft.com/office/drawing/2014/main" id="{5339796D-0451-4F29-9FFB-EB486824950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281776" y="22567450"/>
            <a:ext cx="4869927" cy="3094433"/>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9" descr="A close up of a door&#10;&#10;Description automatically generated">
            <a:extLst>
              <a:ext uri="{FF2B5EF4-FFF2-40B4-BE49-F238E27FC236}">
                <a16:creationId xmlns:a16="http://schemas.microsoft.com/office/drawing/2014/main" id="{3F52BEF1-A5D5-4574-A1F6-7C9B1E0C248F}"/>
              </a:ext>
            </a:extLst>
          </p:cNvPr>
          <p:cNvPicPr>
            <a:picLocks noChangeAspect="1"/>
          </p:cNvPicPr>
          <p:nvPr/>
        </p:nvPicPr>
        <p:blipFill rotWithShape="1">
          <a:blip r:embed="rId9">
            <a:extLst>
              <a:ext uri="{28A0092B-C50C-407E-A947-70E740481C1C}">
                <a14:useLocalDpi xmlns:a14="http://schemas.microsoft.com/office/drawing/2010/main" val="0"/>
              </a:ext>
            </a:extLst>
          </a:blip>
          <a:srcRect l="18017" b="54155"/>
          <a:stretch/>
        </p:blipFill>
        <p:spPr>
          <a:xfrm rot="16200000">
            <a:off x="11079708" y="12768671"/>
            <a:ext cx="3997052" cy="4003705"/>
          </a:xfrm>
          <a:prstGeom prst="rect">
            <a:avLst/>
          </a:prstGeom>
        </p:spPr>
      </p:pic>
      <p:pic>
        <p:nvPicPr>
          <p:cNvPr id="41" name="Picture 40" descr="A picture containing outdoor, sky&#10;&#10;Description automatically generated">
            <a:extLst>
              <a:ext uri="{FF2B5EF4-FFF2-40B4-BE49-F238E27FC236}">
                <a16:creationId xmlns:a16="http://schemas.microsoft.com/office/drawing/2014/main" id="{9195ADB1-0DE7-402B-AFBD-52A5F1170D25}"/>
              </a:ext>
            </a:extLst>
          </p:cNvPr>
          <p:cNvPicPr>
            <a:picLocks noChangeAspect="1"/>
          </p:cNvPicPr>
          <p:nvPr/>
        </p:nvPicPr>
        <p:blipFill rotWithShape="1">
          <a:blip r:embed="rId10">
            <a:extLst>
              <a:ext uri="{28A0092B-C50C-407E-A947-70E740481C1C}">
                <a14:useLocalDpi xmlns:a14="http://schemas.microsoft.com/office/drawing/2010/main" val="0"/>
              </a:ext>
            </a:extLst>
          </a:blip>
          <a:srcRect l="5371"/>
          <a:stretch/>
        </p:blipFill>
        <p:spPr>
          <a:xfrm rot="16200000">
            <a:off x="15763863" y="12706002"/>
            <a:ext cx="3997026" cy="4177726"/>
          </a:xfrm>
          <a:prstGeom prst="rect">
            <a:avLst/>
          </a:prstGeom>
        </p:spPr>
      </p:pic>
      <p:pic>
        <p:nvPicPr>
          <p:cNvPr id="1030" name="Picture 6" descr="https://uniim1.shutterfly.com/ng/services/mediarender/THISLIFE/009065918645/media/64148152599/medium/1540507595/enhance">
            <a:extLst>
              <a:ext uri="{FF2B5EF4-FFF2-40B4-BE49-F238E27FC236}">
                <a16:creationId xmlns:a16="http://schemas.microsoft.com/office/drawing/2014/main" id="{0471A137-C597-410F-918F-A9E5B8FD7A3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875928" y="11562914"/>
            <a:ext cx="2821182" cy="376157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https://uniim1.shutterfly.com/ng/services/mediarender/THISLIFE/009065918645/media/64148152848/medium/1540507609/enhance">
            <a:extLst>
              <a:ext uri="{FF2B5EF4-FFF2-40B4-BE49-F238E27FC236}">
                <a16:creationId xmlns:a16="http://schemas.microsoft.com/office/drawing/2014/main" id="{06672243-9503-4D65-B142-75B0EFA483D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934465" y="11466493"/>
            <a:ext cx="2963005" cy="3950674"/>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4">
            <a:extLst>
              <a:ext uri="{FF2B5EF4-FFF2-40B4-BE49-F238E27FC236}">
                <a16:creationId xmlns:a16="http://schemas.microsoft.com/office/drawing/2014/main" id="{6459D54D-4873-4F39-80F2-6CA71987FEC2}"/>
              </a:ext>
            </a:extLst>
          </p:cNvPr>
          <p:cNvPicPr>
            <a:picLocks noChangeAspect="1"/>
          </p:cNvPicPr>
          <p:nvPr/>
        </p:nvPicPr>
        <p:blipFill>
          <a:blip r:embed="rId13"/>
          <a:stretch>
            <a:fillRect/>
          </a:stretch>
        </p:blipFill>
        <p:spPr>
          <a:xfrm>
            <a:off x="5119147" y="22148261"/>
            <a:ext cx="3616637" cy="4822185"/>
          </a:xfrm>
          <a:prstGeom prst="rect">
            <a:avLst/>
          </a:prstGeom>
        </p:spPr>
      </p:pic>
      <p:sp>
        <p:nvSpPr>
          <p:cNvPr id="4" name="TextBox 3">
            <a:extLst>
              <a:ext uri="{FF2B5EF4-FFF2-40B4-BE49-F238E27FC236}">
                <a16:creationId xmlns:a16="http://schemas.microsoft.com/office/drawing/2014/main" id="{F19B60C3-C29B-4C14-AE86-EE39E7BA85D7}"/>
              </a:ext>
            </a:extLst>
          </p:cNvPr>
          <p:cNvSpPr txBox="1"/>
          <p:nvPr/>
        </p:nvSpPr>
        <p:spPr>
          <a:xfrm>
            <a:off x="2545080" y="12915953"/>
            <a:ext cx="5715000" cy="677108"/>
          </a:xfrm>
          <a:prstGeom prst="rect">
            <a:avLst/>
          </a:prstGeom>
          <a:noFill/>
        </p:spPr>
        <p:txBody>
          <a:bodyPr wrap="square" rtlCol="0">
            <a:spAutoFit/>
          </a:bodyPr>
          <a:lstStyle/>
          <a:p>
            <a:pPr algn="ctr"/>
            <a:r>
              <a:rPr lang="en-US" sz="2000" dirty="0">
                <a:latin typeface="Californian FB" panose="0207040306080B030204" pitchFamily="18" charset="0"/>
              </a:rPr>
              <a:t>Old postcard of East </a:t>
            </a:r>
            <a:r>
              <a:rPr lang="en-US" sz="2000" dirty="0" err="1">
                <a:latin typeface="Californian FB" panose="0207040306080B030204" pitchFamily="18" charset="0"/>
              </a:rPr>
              <a:t>Weare</a:t>
            </a:r>
            <a:r>
              <a:rPr lang="en-US" sz="2000" dirty="0">
                <a:latin typeface="Californian FB" panose="0207040306080B030204" pitchFamily="18" charset="0"/>
              </a:rPr>
              <a:t> Village (Brown, 2008) </a:t>
            </a:r>
          </a:p>
          <a:p>
            <a:pPr algn="ctr"/>
            <a:endParaRPr lang="en-US" dirty="0">
              <a:latin typeface="Californian FB" panose="0207040306080B030204" pitchFamily="18" charset="0"/>
            </a:endParaRPr>
          </a:p>
        </p:txBody>
      </p:sp>
      <p:sp>
        <p:nvSpPr>
          <p:cNvPr id="13" name="TextBox 12">
            <a:extLst>
              <a:ext uri="{FF2B5EF4-FFF2-40B4-BE49-F238E27FC236}">
                <a16:creationId xmlns:a16="http://schemas.microsoft.com/office/drawing/2014/main" id="{582D155B-0415-4AF7-BF90-0815759F6E31}"/>
              </a:ext>
            </a:extLst>
          </p:cNvPr>
          <p:cNvSpPr txBox="1"/>
          <p:nvPr/>
        </p:nvSpPr>
        <p:spPr>
          <a:xfrm>
            <a:off x="11389934" y="16881352"/>
            <a:ext cx="8122920" cy="646331"/>
          </a:xfrm>
          <a:prstGeom prst="rect">
            <a:avLst/>
          </a:prstGeom>
          <a:noFill/>
        </p:spPr>
        <p:txBody>
          <a:bodyPr wrap="square" rtlCol="0">
            <a:spAutoFit/>
          </a:bodyPr>
          <a:lstStyle/>
          <a:p>
            <a:pPr algn="ctr"/>
            <a:r>
              <a:rPr lang="en-US" dirty="0">
                <a:latin typeface="Californian FB" panose="0207040306080B030204" pitchFamily="18" charset="0"/>
              </a:rPr>
              <a:t>Left photo: Alfred H. Marshall’s Store, E. </a:t>
            </a:r>
            <a:r>
              <a:rPr lang="en-US" dirty="0" err="1">
                <a:latin typeface="Californian FB" panose="0207040306080B030204" pitchFamily="18" charset="0"/>
              </a:rPr>
              <a:t>Weare</a:t>
            </a:r>
            <a:r>
              <a:rPr lang="en-US" dirty="0">
                <a:latin typeface="Californian FB" panose="0207040306080B030204" pitchFamily="18" charset="0"/>
              </a:rPr>
              <a:t> (Eaton, C. 1950s) Right Photo: Unknown (Ray Eaton)</a:t>
            </a:r>
          </a:p>
        </p:txBody>
      </p:sp>
      <p:sp>
        <p:nvSpPr>
          <p:cNvPr id="14" name="TextBox 13">
            <a:extLst>
              <a:ext uri="{FF2B5EF4-FFF2-40B4-BE49-F238E27FC236}">
                <a16:creationId xmlns:a16="http://schemas.microsoft.com/office/drawing/2014/main" id="{403DE960-88C2-41DB-8A10-F1B60E99F3F3}"/>
              </a:ext>
            </a:extLst>
          </p:cNvPr>
          <p:cNvSpPr txBox="1"/>
          <p:nvPr/>
        </p:nvSpPr>
        <p:spPr>
          <a:xfrm>
            <a:off x="22852375" y="25742293"/>
            <a:ext cx="5728728" cy="369332"/>
          </a:xfrm>
          <a:prstGeom prst="rect">
            <a:avLst/>
          </a:prstGeom>
          <a:noFill/>
        </p:spPr>
        <p:txBody>
          <a:bodyPr wrap="square" rtlCol="0">
            <a:spAutoFit/>
          </a:bodyPr>
          <a:lstStyle/>
          <a:p>
            <a:pPr algn="ctr"/>
            <a:r>
              <a:rPr lang="en-US" dirty="0">
                <a:latin typeface="Californian FB" panose="0207040306080B030204" pitchFamily="18" charset="0"/>
              </a:rPr>
              <a:t>Old postcard of East </a:t>
            </a:r>
            <a:r>
              <a:rPr lang="en-US" dirty="0" err="1">
                <a:latin typeface="Californian FB" panose="0207040306080B030204" pitchFamily="18" charset="0"/>
              </a:rPr>
              <a:t>Weare</a:t>
            </a:r>
            <a:r>
              <a:rPr lang="en-US" dirty="0">
                <a:latin typeface="Californian FB" panose="0207040306080B030204" pitchFamily="18" charset="0"/>
              </a:rPr>
              <a:t> Train Station (Brown, 2008)</a:t>
            </a:r>
          </a:p>
        </p:txBody>
      </p:sp>
      <p:sp>
        <p:nvSpPr>
          <p:cNvPr id="15" name="TextBox 14">
            <a:extLst>
              <a:ext uri="{FF2B5EF4-FFF2-40B4-BE49-F238E27FC236}">
                <a16:creationId xmlns:a16="http://schemas.microsoft.com/office/drawing/2014/main" id="{F740D953-A496-4704-A4C1-930BCCAB5B51}"/>
              </a:ext>
            </a:extLst>
          </p:cNvPr>
          <p:cNvSpPr txBox="1"/>
          <p:nvPr/>
        </p:nvSpPr>
        <p:spPr>
          <a:xfrm>
            <a:off x="10152711" y="31880856"/>
            <a:ext cx="8137903" cy="400110"/>
          </a:xfrm>
          <a:prstGeom prst="rect">
            <a:avLst/>
          </a:prstGeom>
          <a:noFill/>
        </p:spPr>
        <p:txBody>
          <a:bodyPr wrap="square" rtlCol="0">
            <a:spAutoFit/>
          </a:bodyPr>
          <a:lstStyle/>
          <a:p>
            <a:pPr algn="ctr"/>
            <a:r>
              <a:rPr lang="en-US" sz="2000" dirty="0">
                <a:latin typeface="Californian FB" panose="0207040306080B030204" pitchFamily="18" charset="0"/>
              </a:rPr>
              <a:t>Residual foundation presumably from the Toy Shop in the river (Boss, 2018)</a:t>
            </a:r>
          </a:p>
        </p:txBody>
      </p:sp>
      <p:sp>
        <p:nvSpPr>
          <p:cNvPr id="16" name="TextBox 15">
            <a:extLst>
              <a:ext uri="{FF2B5EF4-FFF2-40B4-BE49-F238E27FC236}">
                <a16:creationId xmlns:a16="http://schemas.microsoft.com/office/drawing/2014/main" id="{BC269A56-7319-48EC-B811-05D6C56A7DA2}"/>
              </a:ext>
            </a:extLst>
          </p:cNvPr>
          <p:cNvSpPr txBox="1"/>
          <p:nvPr/>
        </p:nvSpPr>
        <p:spPr>
          <a:xfrm>
            <a:off x="438426" y="27188380"/>
            <a:ext cx="8719726" cy="584775"/>
          </a:xfrm>
          <a:prstGeom prst="rect">
            <a:avLst/>
          </a:prstGeom>
          <a:noFill/>
        </p:spPr>
        <p:txBody>
          <a:bodyPr wrap="square" rtlCol="0">
            <a:spAutoFit/>
          </a:bodyPr>
          <a:lstStyle/>
          <a:p>
            <a:pPr algn="ctr"/>
            <a:r>
              <a:rPr lang="en-US" sz="1600" dirty="0">
                <a:latin typeface="Californian FB" panose="0207040306080B030204" pitchFamily="18" charset="0"/>
              </a:rPr>
              <a:t>Left: Riley Boss comparing coordinates with </a:t>
            </a:r>
            <a:r>
              <a:rPr lang="en-US" sz="1600" dirty="0" err="1">
                <a:latin typeface="Californian FB" panose="0207040306080B030204" pitchFamily="18" charset="0"/>
              </a:rPr>
              <a:t>Weare</a:t>
            </a:r>
            <a:r>
              <a:rPr lang="en-US" sz="1600" dirty="0">
                <a:latin typeface="Californian FB" panose="0207040306080B030204" pitchFamily="18" charset="0"/>
              </a:rPr>
              <a:t> Historical Map (</a:t>
            </a:r>
            <a:r>
              <a:rPr lang="en-US" sz="1600" dirty="0" err="1">
                <a:latin typeface="Californian FB" panose="0207040306080B030204" pitchFamily="18" charset="0"/>
              </a:rPr>
              <a:t>Gasowski</a:t>
            </a:r>
            <a:r>
              <a:rPr lang="en-US" sz="1600" dirty="0">
                <a:latin typeface="Californian FB" panose="0207040306080B030204" pitchFamily="18" charset="0"/>
              </a:rPr>
              <a:t>, 2018)</a:t>
            </a:r>
          </a:p>
          <a:p>
            <a:pPr algn="ctr"/>
            <a:r>
              <a:rPr lang="en-US" sz="1600" dirty="0">
                <a:latin typeface="Californian FB" panose="0207040306080B030204" pitchFamily="18" charset="0"/>
              </a:rPr>
              <a:t>. Right: Old railroad ties from the Boston-Maine Railroad (Boss, 2018)</a:t>
            </a:r>
          </a:p>
        </p:txBody>
      </p:sp>
      <p:sp>
        <p:nvSpPr>
          <p:cNvPr id="17" name="TextBox 16">
            <a:extLst>
              <a:ext uri="{FF2B5EF4-FFF2-40B4-BE49-F238E27FC236}">
                <a16:creationId xmlns:a16="http://schemas.microsoft.com/office/drawing/2014/main" id="{C94E0AFA-8B31-4ADD-9B4A-1B8082EBF52E}"/>
              </a:ext>
            </a:extLst>
          </p:cNvPr>
          <p:cNvSpPr txBox="1"/>
          <p:nvPr/>
        </p:nvSpPr>
        <p:spPr>
          <a:xfrm>
            <a:off x="20485606" y="15352838"/>
            <a:ext cx="8452805" cy="923330"/>
          </a:xfrm>
          <a:prstGeom prst="rect">
            <a:avLst/>
          </a:prstGeom>
          <a:noFill/>
        </p:spPr>
        <p:txBody>
          <a:bodyPr wrap="square" rtlCol="0">
            <a:spAutoFit/>
          </a:bodyPr>
          <a:lstStyle/>
          <a:p>
            <a:pPr algn="ctr"/>
            <a:r>
              <a:rPr lang="en-US" dirty="0">
                <a:latin typeface="Californian FB" panose="0207040306080B030204" pitchFamily="18" charset="0"/>
              </a:rPr>
              <a:t>Left: Hopkinton-Everett Dam present day (Boss, 2018) </a:t>
            </a:r>
          </a:p>
          <a:p>
            <a:pPr algn="ctr"/>
            <a:r>
              <a:rPr lang="en-US" dirty="0">
                <a:latin typeface="Californian FB" panose="0207040306080B030204" pitchFamily="18" charset="0"/>
              </a:rPr>
              <a:t>Right: Swamp in the center of East </a:t>
            </a:r>
            <a:r>
              <a:rPr lang="en-US" dirty="0" err="1">
                <a:latin typeface="Californian FB" panose="0207040306080B030204" pitchFamily="18" charset="0"/>
              </a:rPr>
              <a:t>Weare</a:t>
            </a:r>
            <a:r>
              <a:rPr lang="en-US" dirty="0">
                <a:latin typeface="Californian FB" panose="0207040306080B030204" pitchFamily="18" charset="0"/>
              </a:rPr>
              <a:t> Village presently (Boss, 2018)</a:t>
            </a:r>
          </a:p>
          <a:p>
            <a:endParaRPr lang="en-US" dirty="0"/>
          </a:p>
        </p:txBody>
      </p:sp>
      <p:pic>
        <p:nvPicPr>
          <p:cNvPr id="19" name="Picture 18" descr="A group of people walking down a dirt road&#10;&#10;Description automatically generated">
            <a:extLst>
              <a:ext uri="{FF2B5EF4-FFF2-40B4-BE49-F238E27FC236}">
                <a16:creationId xmlns:a16="http://schemas.microsoft.com/office/drawing/2014/main" id="{DE1EC2A9-8055-4C9B-A972-0A64E25B54AF}"/>
              </a:ext>
            </a:extLst>
          </p:cNvPr>
          <p:cNvPicPr>
            <a:picLocks noChangeAspect="1"/>
          </p:cNvPicPr>
          <p:nvPr/>
        </p:nvPicPr>
        <p:blipFill rotWithShape="1">
          <a:blip r:embed="rId14">
            <a:extLst>
              <a:ext uri="{28A0092B-C50C-407E-A947-70E740481C1C}">
                <a14:useLocalDpi xmlns:a14="http://schemas.microsoft.com/office/drawing/2010/main" val="0"/>
              </a:ext>
            </a:extLst>
          </a:blip>
          <a:srcRect t="7946" r="3095" b="8401"/>
          <a:stretch/>
        </p:blipFill>
        <p:spPr>
          <a:xfrm>
            <a:off x="32493069" y="9482262"/>
            <a:ext cx="4862301" cy="3148011"/>
          </a:xfrm>
          <a:prstGeom prst="rect">
            <a:avLst/>
          </a:prstGeom>
        </p:spPr>
      </p:pic>
      <p:sp>
        <p:nvSpPr>
          <p:cNvPr id="21" name="TextBox 20">
            <a:extLst>
              <a:ext uri="{FF2B5EF4-FFF2-40B4-BE49-F238E27FC236}">
                <a16:creationId xmlns:a16="http://schemas.microsoft.com/office/drawing/2014/main" id="{BE8DE884-20FE-4F21-AD7C-A6D769C6B531}"/>
              </a:ext>
            </a:extLst>
          </p:cNvPr>
          <p:cNvSpPr txBox="1"/>
          <p:nvPr/>
        </p:nvSpPr>
        <p:spPr>
          <a:xfrm>
            <a:off x="29668339" y="12630273"/>
            <a:ext cx="9988066" cy="646331"/>
          </a:xfrm>
          <a:prstGeom prst="rect">
            <a:avLst/>
          </a:prstGeom>
          <a:noFill/>
        </p:spPr>
        <p:txBody>
          <a:bodyPr wrap="square" rtlCol="0">
            <a:spAutoFit/>
          </a:bodyPr>
          <a:lstStyle/>
          <a:p>
            <a:pPr algn="ctr"/>
            <a:r>
              <a:rPr lang="en-US" dirty="0">
                <a:latin typeface="Californian FB" panose="0207040306080B030204" pitchFamily="18" charset="0"/>
              </a:rPr>
              <a:t>Flood waters rising by the Toy Shop right before the building was swept, 1938 (</a:t>
            </a:r>
            <a:r>
              <a:rPr lang="en-US" dirty="0" err="1">
                <a:latin typeface="Californian FB" panose="0207040306080B030204" pitchFamily="18" charset="0"/>
              </a:rPr>
              <a:t>Weare</a:t>
            </a:r>
            <a:r>
              <a:rPr lang="en-US" dirty="0">
                <a:latin typeface="Californian FB" panose="0207040306080B030204" pitchFamily="18" charset="0"/>
              </a:rPr>
              <a:t> Historical Society)</a:t>
            </a:r>
          </a:p>
          <a:p>
            <a:endParaRPr lang="en-US" dirty="0"/>
          </a:p>
        </p:txBody>
      </p:sp>
      <p:sp>
        <p:nvSpPr>
          <p:cNvPr id="22" name="TextBox 21">
            <a:extLst>
              <a:ext uri="{FF2B5EF4-FFF2-40B4-BE49-F238E27FC236}">
                <a16:creationId xmlns:a16="http://schemas.microsoft.com/office/drawing/2014/main" id="{7DAF87E5-3A18-4134-8A86-5C26678B0B6F}"/>
              </a:ext>
            </a:extLst>
          </p:cNvPr>
          <p:cNvSpPr txBox="1"/>
          <p:nvPr/>
        </p:nvSpPr>
        <p:spPr>
          <a:xfrm>
            <a:off x="32646005" y="28695440"/>
            <a:ext cx="7435195" cy="4016484"/>
          </a:xfrm>
          <a:prstGeom prst="rect">
            <a:avLst/>
          </a:prstGeom>
          <a:noFill/>
        </p:spPr>
        <p:txBody>
          <a:bodyPr wrap="square" rtlCol="0">
            <a:spAutoFit/>
          </a:bodyPr>
          <a:lstStyle/>
          <a:p>
            <a:r>
              <a:rPr lang="en-US" sz="1700" dirty="0">
                <a:latin typeface="Californian FB" panose="0207040306080B030204" pitchFamily="18" charset="0"/>
              </a:rPr>
              <a:t>Barthel-</a:t>
            </a:r>
            <a:r>
              <a:rPr lang="en-US" sz="1700" dirty="0" err="1">
                <a:latin typeface="Californian FB" panose="0207040306080B030204" pitchFamily="18" charset="0"/>
              </a:rPr>
              <a:t>Bouchier</a:t>
            </a:r>
            <a:r>
              <a:rPr lang="en-US" sz="1700" dirty="0">
                <a:latin typeface="Californian FB" panose="0207040306080B030204" pitchFamily="18" charset="0"/>
              </a:rPr>
              <a:t>, Diane. 2013. </a:t>
            </a:r>
            <a:r>
              <a:rPr lang="en-US" sz="1700" i="1" dirty="0">
                <a:latin typeface="Californian FB" panose="0207040306080B030204" pitchFamily="18" charset="0"/>
              </a:rPr>
              <a:t>Cultural Heritage and the Challenge of Sustainability</a:t>
            </a:r>
            <a:r>
              <a:rPr lang="en-US" sz="1700" dirty="0">
                <a:latin typeface="Californian FB" panose="0207040306080B030204" pitchFamily="18" charset="0"/>
              </a:rPr>
              <a:t>. New 	York, NY: Routledge. </a:t>
            </a:r>
          </a:p>
          <a:p>
            <a:r>
              <a:rPr lang="en-US" sz="1700" dirty="0">
                <a:latin typeface="Californian FB" panose="0207040306080B030204" pitchFamily="18" charset="0"/>
              </a:rPr>
              <a:t>Brown, Janice. 2008. “New Hampshire Missing Places: East </a:t>
            </a:r>
            <a:r>
              <a:rPr lang="en-US" sz="1700" dirty="0" err="1">
                <a:latin typeface="Californian FB" panose="0207040306080B030204" pitchFamily="18" charset="0"/>
              </a:rPr>
              <a:t>Weare</a:t>
            </a:r>
            <a:r>
              <a:rPr lang="en-US" sz="1700" dirty="0">
                <a:latin typeface="Californian FB" panose="0207040306080B030204" pitchFamily="18" charset="0"/>
              </a:rPr>
              <a:t> Village.” </a:t>
            </a:r>
            <a:r>
              <a:rPr lang="en-US" sz="1700" i="1" dirty="0">
                <a:latin typeface="Californian FB" panose="0207040306080B030204" pitchFamily="18" charset="0"/>
              </a:rPr>
              <a:t>Cow 	Hampshire</a:t>
            </a:r>
            <a:r>
              <a:rPr lang="en-US" sz="1700" dirty="0">
                <a:latin typeface="Californian FB" panose="0207040306080B030204" pitchFamily="18" charset="0"/>
              </a:rPr>
              <a:t>. July 8, 2008. </a:t>
            </a:r>
          </a:p>
          <a:p>
            <a:r>
              <a:rPr lang="en-US" sz="1700" dirty="0">
                <a:latin typeface="Californian FB" panose="0207040306080B030204" pitchFamily="18" charset="0"/>
              </a:rPr>
              <a:t>Dearborn, Helen E. 1959. </a:t>
            </a:r>
            <a:r>
              <a:rPr lang="en-US" sz="1700" i="1" dirty="0">
                <a:latin typeface="Californian FB" panose="0207040306080B030204" pitchFamily="18" charset="0"/>
              </a:rPr>
              <a:t>Town History of </a:t>
            </a:r>
            <a:r>
              <a:rPr lang="en-US" sz="1700" i="1" dirty="0" err="1">
                <a:latin typeface="Californian FB" panose="0207040306080B030204" pitchFamily="18" charset="0"/>
              </a:rPr>
              <a:t>Weare</a:t>
            </a:r>
            <a:r>
              <a:rPr lang="en-US" sz="1700" i="1" dirty="0">
                <a:latin typeface="Californian FB" panose="0207040306080B030204" pitchFamily="18" charset="0"/>
              </a:rPr>
              <a:t>, New Hampshire from 1888</a:t>
            </a:r>
            <a:r>
              <a:rPr lang="en-US" sz="1700" dirty="0">
                <a:latin typeface="Californian FB" panose="0207040306080B030204" pitchFamily="18" charset="0"/>
              </a:rPr>
              <a:t>. Concord, 	NH: Evans Printing Company. </a:t>
            </a:r>
          </a:p>
          <a:p>
            <a:r>
              <a:rPr lang="en-US" sz="1700" dirty="0">
                <a:latin typeface="Californian FB" panose="0207040306080B030204" pitchFamily="18" charset="0"/>
              </a:rPr>
              <a:t>Howey, Meghan C.L, Franklin B. Sullivan, Jason </a:t>
            </a:r>
            <a:r>
              <a:rPr lang="en-US" sz="1700" dirty="0" err="1">
                <a:latin typeface="Californian FB" panose="0207040306080B030204" pitchFamily="18" charset="0"/>
              </a:rPr>
              <a:t>Tallant</a:t>
            </a:r>
            <a:r>
              <a:rPr lang="en-US" sz="1700" dirty="0">
                <a:latin typeface="Californian FB" panose="0207040306080B030204" pitchFamily="18" charset="0"/>
              </a:rPr>
              <a:t>, Robert </a:t>
            </a:r>
            <a:r>
              <a:rPr lang="en-US" sz="1700" dirty="0" err="1">
                <a:latin typeface="Californian FB" panose="0207040306080B030204" pitchFamily="18" charset="0"/>
              </a:rPr>
              <a:t>Vande</a:t>
            </a:r>
            <a:r>
              <a:rPr lang="en-US" sz="1700" dirty="0">
                <a:latin typeface="Californian FB" panose="0207040306080B030204" pitchFamily="18" charset="0"/>
              </a:rPr>
              <a:t> Kopple, 	Michael W. Palace. 2016. Detecting Precontact Anthropogenic 	Microtopographic Features in a Forested Landscape with Lidar: A Case Study 	from the Upper Great Lakes Region, AD 1000-1600. </a:t>
            </a:r>
            <a:r>
              <a:rPr lang="en-US" sz="1700" i="1" dirty="0" err="1">
                <a:latin typeface="Californian FB" panose="0207040306080B030204" pitchFamily="18" charset="0"/>
              </a:rPr>
              <a:t>PLoS</a:t>
            </a:r>
            <a:r>
              <a:rPr lang="en-US" sz="1700" dirty="0">
                <a:latin typeface="Californian FB" panose="0207040306080B030204" pitchFamily="18" charset="0"/>
              </a:rPr>
              <a:t> </a:t>
            </a:r>
            <a:r>
              <a:rPr lang="en-US" sz="1700" i="1" dirty="0">
                <a:latin typeface="Californian FB" panose="0207040306080B030204" pitchFamily="18" charset="0"/>
              </a:rPr>
              <a:t>ONE </a:t>
            </a:r>
            <a:r>
              <a:rPr lang="en-US" sz="1700" dirty="0">
                <a:latin typeface="Californian FB" panose="0207040306080B030204" pitchFamily="18" charset="0"/>
              </a:rPr>
              <a:t>11(9). 	https://doi.org/10.1371/journal.pone.0162062.</a:t>
            </a:r>
          </a:p>
          <a:p>
            <a:r>
              <a:rPr lang="en-US" sz="1700" dirty="0">
                <a:latin typeface="Californian FB" panose="0207040306080B030204" pitchFamily="18" charset="0"/>
              </a:rPr>
              <a:t>The </a:t>
            </a:r>
            <a:r>
              <a:rPr lang="en-US" sz="1700" dirty="0" err="1">
                <a:latin typeface="Californian FB" panose="0207040306080B030204" pitchFamily="18" charset="0"/>
              </a:rPr>
              <a:t>Weare</a:t>
            </a:r>
            <a:r>
              <a:rPr lang="en-US" sz="1700" dirty="0">
                <a:latin typeface="Californian FB" panose="0207040306080B030204" pitchFamily="18" charset="0"/>
              </a:rPr>
              <a:t> Junior Historical Society. 1972. </a:t>
            </a:r>
            <a:r>
              <a:rPr lang="en-US" sz="1700" i="1" dirty="0">
                <a:latin typeface="Californian FB" panose="0207040306080B030204" pitchFamily="18" charset="0"/>
              </a:rPr>
              <a:t>The Flood and Hurricane of 1938 </a:t>
            </a:r>
            <a:r>
              <a:rPr lang="en-US" sz="1700" i="1" dirty="0" err="1">
                <a:latin typeface="Californian FB" panose="0207040306080B030204" pitchFamily="18" charset="0"/>
              </a:rPr>
              <a:t>Weare</a:t>
            </a:r>
            <a:r>
              <a:rPr lang="en-US" sz="1700" i="1" dirty="0">
                <a:latin typeface="Californian FB" panose="0207040306080B030204" pitchFamily="18" charset="0"/>
              </a:rPr>
              <a:t>, New 	Hampshire</a:t>
            </a:r>
            <a:r>
              <a:rPr lang="en-US" sz="1700" dirty="0">
                <a:latin typeface="Californian FB" panose="0207040306080B030204" pitchFamily="18" charset="0"/>
              </a:rPr>
              <a:t>. </a:t>
            </a:r>
            <a:r>
              <a:rPr lang="en-US" sz="1700" dirty="0" err="1">
                <a:latin typeface="Californian FB" panose="0207040306080B030204" pitchFamily="18" charset="0"/>
              </a:rPr>
              <a:t>Weare</a:t>
            </a:r>
            <a:r>
              <a:rPr lang="en-US" sz="1700" dirty="0">
                <a:latin typeface="Californian FB" panose="0207040306080B030204" pitchFamily="18" charset="0"/>
              </a:rPr>
              <a:t>, NH: </a:t>
            </a:r>
            <a:r>
              <a:rPr lang="en-US" sz="1700" dirty="0" err="1">
                <a:latin typeface="Californian FB" panose="0207040306080B030204" pitchFamily="18" charset="0"/>
              </a:rPr>
              <a:t>Acisme</a:t>
            </a:r>
            <a:r>
              <a:rPr lang="en-US" sz="1700" dirty="0">
                <a:latin typeface="Californian FB" panose="0207040306080B030204" pitchFamily="18" charset="0"/>
              </a:rPr>
              <a:t> Service Corporation. US Army Corps of 	Engineers. 2016. “Hopkinton-Everett Lakes Flood Risk Management Project.” 	</a:t>
            </a:r>
            <a:r>
              <a:rPr lang="en-US" sz="1700" i="1" dirty="0">
                <a:latin typeface="Californian FB" panose="0207040306080B030204" pitchFamily="18" charset="0"/>
              </a:rPr>
              <a:t>US Army Corps of Engineers</a:t>
            </a:r>
            <a:r>
              <a:rPr lang="en-US" sz="1700" dirty="0">
                <a:latin typeface="Californian FB" panose="0207040306080B030204" pitchFamily="18" charset="0"/>
              </a:rPr>
              <a:t>. April 7, 2016. </a:t>
            </a:r>
          </a:p>
        </p:txBody>
      </p:sp>
    </p:spTree>
    <p:extLst>
      <p:ext uri="{BB962C8B-B14F-4D97-AF65-F5344CB8AC3E}">
        <p14:creationId xmlns:p14="http://schemas.microsoft.com/office/powerpoint/2010/main" val="31220882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8427</TotalTime>
  <Words>1284</Words>
  <Application>Microsoft Office PowerPoint</Application>
  <PresentationFormat>Custom</PresentationFormat>
  <Paragraphs>130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Californian FB</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Boss, Riley V</dc:creator>
  <cp:lastModifiedBy>Riley Boss</cp:lastModifiedBy>
  <cp:revision>157</cp:revision>
  <dcterms:created xsi:type="dcterms:W3CDTF">2018-04-02T14:04:52Z</dcterms:created>
  <dcterms:modified xsi:type="dcterms:W3CDTF">2019-04-19T12:19:15Z</dcterms:modified>
</cp:coreProperties>
</file>