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3"/>
  </p:notesMasterIdLst>
  <p:sldIdLst>
    <p:sldId id="256" r:id="rId2"/>
  </p:sldIdLst>
  <p:sldSz cx="402336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2672"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 " initials=""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DADA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415"/>
    <p:restoredTop sz="94013"/>
  </p:normalViewPr>
  <p:slideViewPr>
    <p:cSldViewPr snapToObjects="1">
      <p:cViewPr varScale="1">
        <p:scale>
          <a:sx n="19" d="100"/>
          <a:sy n="19" d="100"/>
        </p:scale>
        <p:origin x="957" y="21"/>
      </p:cViewPr>
      <p:guideLst>
        <p:guide orient="horz" pos="10368"/>
        <p:guide pos="1267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9D3729-53CC-4A77-ACEC-2EB14312EA68}" type="datetimeFigureOut">
              <a:rPr lang="en-US" smtClean="0"/>
              <a:t>4/22/2019</a:t>
            </a:fld>
            <a:endParaRPr lang="en-US"/>
          </a:p>
        </p:txBody>
      </p:sp>
      <p:sp>
        <p:nvSpPr>
          <p:cNvPr id="4" name="Slide Image Placeholder 3"/>
          <p:cNvSpPr>
            <a:spLocks noGrp="1" noRot="1" noChangeAspect="1"/>
          </p:cNvSpPr>
          <p:nvPr>
            <p:ph type="sldImg" idx="2"/>
          </p:nvPr>
        </p:nvSpPr>
        <p:spPr>
          <a:xfrm>
            <a:off x="1543050" y="1143000"/>
            <a:ext cx="37719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FBE99E-D805-44E3-942A-6CEC53E6CD25}" type="slidenum">
              <a:rPr lang="en-US" smtClean="0"/>
              <a:t>‹#›</a:t>
            </a:fld>
            <a:endParaRPr lang="en-US"/>
          </a:p>
        </p:txBody>
      </p:sp>
    </p:spTree>
    <p:extLst>
      <p:ext uri="{BB962C8B-B14F-4D97-AF65-F5344CB8AC3E}">
        <p14:creationId xmlns:p14="http://schemas.microsoft.com/office/powerpoint/2010/main" val="4337993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5387342"/>
            <a:ext cx="34198560" cy="11460480"/>
          </a:xfrm>
        </p:spPr>
        <p:txBody>
          <a:bodyPr anchor="b"/>
          <a:lstStyle>
            <a:lvl1pPr algn="ctr">
              <a:defRPr sz="26400"/>
            </a:lvl1pPr>
          </a:lstStyle>
          <a:p>
            <a:r>
              <a:rPr lang="en-US"/>
              <a:t>Click to edit Master title style</a:t>
            </a:r>
            <a:endParaRPr lang="en-US" dirty="0"/>
          </a:p>
        </p:txBody>
      </p:sp>
      <p:sp>
        <p:nvSpPr>
          <p:cNvPr id="3" name="Subtitle 2"/>
          <p:cNvSpPr>
            <a:spLocks noGrp="1"/>
          </p:cNvSpPr>
          <p:nvPr>
            <p:ph type="subTitle" idx="1"/>
          </p:nvPr>
        </p:nvSpPr>
        <p:spPr>
          <a:xfrm>
            <a:off x="5029200" y="17289782"/>
            <a:ext cx="30175200" cy="7947658"/>
          </a:xfrm>
        </p:spPr>
        <p:txBody>
          <a:bodyPr/>
          <a:lstStyle>
            <a:lvl1pPr marL="0" indent="0" algn="ctr">
              <a:buNone/>
              <a:defRPr sz="10560"/>
            </a:lvl1pPr>
            <a:lvl2pPr marL="2011680" indent="0" algn="ctr">
              <a:buNone/>
              <a:defRPr sz="8800"/>
            </a:lvl2pPr>
            <a:lvl3pPr marL="4023360" indent="0" algn="ctr">
              <a:buNone/>
              <a:defRPr sz="7920"/>
            </a:lvl3pPr>
            <a:lvl4pPr marL="6035040" indent="0" algn="ctr">
              <a:buNone/>
              <a:defRPr sz="7040"/>
            </a:lvl4pPr>
            <a:lvl5pPr marL="8046720" indent="0" algn="ctr">
              <a:buNone/>
              <a:defRPr sz="7040"/>
            </a:lvl5pPr>
            <a:lvl6pPr marL="10058400" indent="0" algn="ctr">
              <a:buNone/>
              <a:defRPr sz="7040"/>
            </a:lvl6pPr>
            <a:lvl7pPr marL="12070080" indent="0" algn="ctr">
              <a:buNone/>
              <a:defRPr sz="7040"/>
            </a:lvl7pPr>
            <a:lvl8pPr marL="14081760" indent="0" algn="ctr">
              <a:buNone/>
              <a:defRPr sz="7040"/>
            </a:lvl8pPr>
            <a:lvl9pPr marL="16093440" indent="0" algn="ctr">
              <a:buNone/>
              <a:defRPr sz="70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1AEA040-96B5-A646-85BA-D44E8381DB5A}" type="datetimeFigureOut">
              <a:rPr lang="en-US" smtClean="0"/>
              <a:t>4/22/2019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6F12AD-61FB-8246-B975-EB8143496CC0}" type="slidenum">
              <a:rPr lang="en-US" smtClean="0"/>
              <a:t>‹#›</a:t>
            </a:fld>
            <a:endParaRPr lang="en-US"/>
          </a:p>
        </p:txBody>
      </p:sp>
    </p:spTree>
    <p:extLst>
      <p:ext uri="{BB962C8B-B14F-4D97-AF65-F5344CB8AC3E}">
        <p14:creationId xmlns:p14="http://schemas.microsoft.com/office/powerpoint/2010/main" val="25725148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AEA040-96B5-A646-85BA-D44E8381DB5A}" type="datetimeFigureOut">
              <a:rPr lang="en-US" smtClean="0"/>
              <a:t>4/22/2019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6F12AD-61FB-8246-B975-EB8143496CC0}" type="slidenum">
              <a:rPr lang="en-US" smtClean="0"/>
              <a:t>‹#›</a:t>
            </a:fld>
            <a:endParaRPr lang="en-US"/>
          </a:p>
        </p:txBody>
      </p:sp>
    </p:spTree>
    <p:extLst>
      <p:ext uri="{BB962C8B-B14F-4D97-AF65-F5344CB8AC3E}">
        <p14:creationId xmlns:p14="http://schemas.microsoft.com/office/powerpoint/2010/main" val="1302573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745107" y="8206749"/>
            <a:ext cx="34701480" cy="13693138"/>
          </a:xfrm>
        </p:spPr>
        <p:txBody>
          <a:bodyPr anchor="b"/>
          <a:lstStyle>
            <a:lvl1pPr>
              <a:defRPr sz="26400"/>
            </a:lvl1pPr>
          </a:lstStyle>
          <a:p>
            <a:r>
              <a:rPr lang="en-US"/>
              <a:t>Click to edit Master title style</a:t>
            </a:r>
            <a:endParaRPr lang="en-US" dirty="0"/>
          </a:p>
        </p:txBody>
      </p:sp>
      <p:sp>
        <p:nvSpPr>
          <p:cNvPr id="3" name="Text Placeholder 2"/>
          <p:cNvSpPr>
            <a:spLocks noGrp="1"/>
          </p:cNvSpPr>
          <p:nvPr>
            <p:ph type="body" idx="1"/>
          </p:nvPr>
        </p:nvSpPr>
        <p:spPr>
          <a:xfrm>
            <a:off x="2745107" y="22029429"/>
            <a:ext cx="34701480" cy="7200898"/>
          </a:xfrm>
        </p:spPr>
        <p:txBody>
          <a:bodyPr/>
          <a:lstStyle>
            <a:lvl1pPr marL="0" indent="0">
              <a:buNone/>
              <a:defRPr sz="10560">
                <a:solidFill>
                  <a:schemeClr val="tx1"/>
                </a:solidFill>
              </a:defRPr>
            </a:lvl1pPr>
            <a:lvl2pPr marL="2011680" indent="0">
              <a:buNone/>
              <a:defRPr sz="8800">
                <a:solidFill>
                  <a:schemeClr val="tx1">
                    <a:tint val="75000"/>
                  </a:schemeClr>
                </a:solidFill>
              </a:defRPr>
            </a:lvl2pPr>
            <a:lvl3pPr marL="4023360" indent="0">
              <a:buNone/>
              <a:defRPr sz="7920">
                <a:solidFill>
                  <a:schemeClr val="tx1">
                    <a:tint val="75000"/>
                  </a:schemeClr>
                </a:solidFill>
              </a:defRPr>
            </a:lvl3pPr>
            <a:lvl4pPr marL="6035040" indent="0">
              <a:buNone/>
              <a:defRPr sz="7040">
                <a:solidFill>
                  <a:schemeClr val="tx1">
                    <a:tint val="75000"/>
                  </a:schemeClr>
                </a:solidFill>
              </a:defRPr>
            </a:lvl4pPr>
            <a:lvl5pPr marL="8046720" indent="0">
              <a:buNone/>
              <a:defRPr sz="7040">
                <a:solidFill>
                  <a:schemeClr val="tx1">
                    <a:tint val="75000"/>
                  </a:schemeClr>
                </a:solidFill>
              </a:defRPr>
            </a:lvl5pPr>
            <a:lvl6pPr marL="10058400" indent="0">
              <a:buNone/>
              <a:defRPr sz="7040">
                <a:solidFill>
                  <a:schemeClr val="tx1">
                    <a:tint val="75000"/>
                  </a:schemeClr>
                </a:solidFill>
              </a:defRPr>
            </a:lvl6pPr>
            <a:lvl7pPr marL="12070080" indent="0">
              <a:buNone/>
              <a:defRPr sz="7040">
                <a:solidFill>
                  <a:schemeClr val="tx1">
                    <a:tint val="75000"/>
                  </a:schemeClr>
                </a:solidFill>
              </a:defRPr>
            </a:lvl7pPr>
            <a:lvl8pPr marL="14081760" indent="0">
              <a:buNone/>
              <a:defRPr sz="7040">
                <a:solidFill>
                  <a:schemeClr val="tx1">
                    <a:tint val="75000"/>
                  </a:schemeClr>
                </a:solidFill>
              </a:defRPr>
            </a:lvl8pPr>
            <a:lvl9pPr marL="16093440" indent="0">
              <a:buNone/>
              <a:defRPr sz="704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AEA040-96B5-A646-85BA-D44E8381DB5A}" type="datetimeFigureOut">
              <a:rPr lang="en-US" smtClean="0"/>
              <a:t>4/22/2019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6F12AD-61FB-8246-B975-EB8143496CC0}" type="slidenum">
              <a:rPr lang="en-US" smtClean="0"/>
              <a:t>‹#›</a:t>
            </a:fld>
            <a:endParaRPr lang="en-US"/>
          </a:p>
        </p:txBody>
      </p:sp>
    </p:spTree>
    <p:extLst>
      <p:ext uri="{BB962C8B-B14F-4D97-AF65-F5344CB8AC3E}">
        <p14:creationId xmlns:p14="http://schemas.microsoft.com/office/powerpoint/2010/main" val="27298359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766060" y="8763000"/>
            <a:ext cx="1709928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0368260" y="8763000"/>
            <a:ext cx="1709928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1AEA040-96B5-A646-85BA-D44E8381DB5A}" type="datetimeFigureOut">
              <a:rPr lang="en-US" smtClean="0"/>
              <a:t>4/22/2019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6F12AD-61FB-8246-B975-EB8143496CC0}" type="slidenum">
              <a:rPr lang="en-US" smtClean="0"/>
              <a:t>‹#›</a:t>
            </a:fld>
            <a:endParaRPr lang="en-US"/>
          </a:p>
        </p:txBody>
      </p:sp>
    </p:spTree>
    <p:extLst>
      <p:ext uri="{BB962C8B-B14F-4D97-AF65-F5344CB8AC3E}">
        <p14:creationId xmlns:p14="http://schemas.microsoft.com/office/powerpoint/2010/main" val="3175932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771300" y="1752607"/>
            <a:ext cx="3470148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771305" y="8069582"/>
            <a:ext cx="17020696"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Click to edit Master text styles</a:t>
            </a:r>
          </a:p>
        </p:txBody>
      </p:sp>
      <p:sp>
        <p:nvSpPr>
          <p:cNvPr id="4" name="Content Placeholder 3"/>
          <p:cNvSpPr>
            <a:spLocks noGrp="1"/>
          </p:cNvSpPr>
          <p:nvPr>
            <p:ph sz="half" idx="2"/>
          </p:nvPr>
        </p:nvSpPr>
        <p:spPr>
          <a:xfrm>
            <a:off x="2771305" y="12024360"/>
            <a:ext cx="17020696"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0368262" y="8069582"/>
            <a:ext cx="17104520"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Click to edit Master text styles</a:t>
            </a:r>
          </a:p>
        </p:txBody>
      </p:sp>
      <p:sp>
        <p:nvSpPr>
          <p:cNvPr id="6" name="Content Placeholder 5"/>
          <p:cNvSpPr>
            <a:spLocks noGrp="1"/>
          </p:cNvSpPr>
          <p:nvPr>
            <p:ph sz="quarter" idx="4"/>
          </p:nvPr>
        </p:nvSpPr>
        <p:spPr>
          <a:xfrm>
            <a:off x="20368262" y="12024360"/>
            <a:ext cx="17104520"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1AEA040-96B5-A646-85BA-D44E8381DB5A}" type="datetimeFigureOut">
              <a:rPr lang="en-US" smtClean="0"/>
              <a:t>4/22/2019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E6F12AD-61FB-8246-B975-EB8143496CC0}" type="slidenum">
              <a:rPr lang="en-US" smtClean="0"/>
              <a:t>‹#›</a:t>
            </a:fld>
            <a:endParaRPr lang="en-US"/>
          </a:p>
        </p:txBody>
      </p:sp>
    </p:spTree>
    <p:extLst>
      <p:ext uri="{BB962C8B-B14F-4D97-AF65-F5344CB8AC3E}">
        <p14:creationId xmlns:p14="http://schemas.microsoft.com/office/powerpoint/2010/main" val="1378440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1AEA040-96B5-A646-85BA-D44E8381DB5A}" type="datetimeFigureOut">
              <a:rPr lang="en-US" smtClean="0"/>
              <a:t>4/22/2019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E6F12AD-61FB-8246-B975-EB8143496CC0}" type="slidenum">
              <a:rPr lang="en-US" smtClean="0"/>
              <a:t>‹#›</a:t>
            </a:fld>
            <a:endParaRPr lang="en-US"/>
          </a:p>
        </p:txBody>
      </p:sp>
    </p:spTree>
    <p:extLst>
      <p:ext uri="{BB962C8B-B14F-4D97-AF65-F5344CB8AC3E}">
        <p14:creationId xmlns:p14="http://schemas.microsoft.com/office/powerpoint/2010/main" val="24945604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AEA040-96B5-A646-85BA-D44E8381DB5A}" type="datetimeFigureOut">
              <a:rPr lang="en-US" smtClean="0"/>
              <a:t>4/22/2019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E6F12AD-61FB-8246-B975-EB8143496CC0}" type="slidenum">
              <a:rPr lang="en-US" smtClean="0"/>
              <a:t>‹#›</a:t>
            </a:fld>
            <a:endParaRPr lang="en-US"/>
          </a:p>
        </p:txBody>
      </p:sp>
    </p:spTree>
    <p:extLst>
      <p:ext uri="{BB962C8B-B14F-4D97-AF65-F5344CB8AC3E}">
        <p14:creationId xmlns:p14="http://schemas.microsoft.com/office/powerpoint/2010/main" val="3278297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Content Placeholder 2"/>
          <p:cNvSpPr>
            <a:spLocks noGrp="1"/>
          </p:cNvSpPr>
          <p:nvPr>
            <p:ph idx="1"/>
          </p:nvPr>
        </p:nvSpPr>
        <p:spPr>
          <a:xfrm>
            <a:off x="17104520" y="4739647"/>
            <a:ext cx="20368260" cy="23393400"/>
          </a:xfrm>
        </p:spPr>
        <p:txBody>
          <a:bodyPr/>
          <a:lstStyle>
            <a:lvl1pPr>
              <a:defRPr sz="14080"/>
            </a:lvl1pPr>
            <a:lvl2pPr>
              <a:defRPr sz="12320"/>
            </a:lvl2pPr>
            <a:lvl3pPr>
              <a:defRPr sz="10560"/>
            </a:lvl3pPr>
            <a:lvl4pPr>
              <a:defRPr sz="8800"/>
            </a:lvl4pPr>
            <a:lvl5pPr>
              <a:defRPr sz="8800"/>
            </a:lvl5pPr>
            <a:lvl6pPr>
              <a:defRPr sz="8800"/>
            </a:lvl6pPr>
            <a:lvl7pPr>
              <a:defRPr sz="8800"/>
            </a:lvl7pPr>
            <a:lvl8pPr>
              <a:defRPr sz="8800"/>
            </a:lvl8pPr>
            <a:lvl9pPr>
              <a:defRPr sz="8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Click to edit Master text styles</a:t>
            </a:r>
          </a:p>
        </p:txBody>
      </p:sp>
      <p:sp>
        <p:nvSpPr>
          <p:cNvPr id="5" name="Date Placeholder 4"/>
          <p:cNvSpPr>
            <a:spLocks noGrp="1"/>
          </p:cNvSpPr>
          <p:nvPr>
            <p:ph type="dt" sz="half" idx="10"/>
          </p:nvPr>
        </p:nvSpPr>
        <p:spPr/>
        <p:txBody>
          <a:bodyPr/>
          <a:lstStyle/>
          <a:p>
            <a:fld id="{31AEA040-96B5-A646-85BA-D44E8381DB5A}" type="datetimeFigureOut">
              <a:rPr lang="en-US" smtClean="0"/>
              <a:t>4/22/2019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6F12AD-61FB-8246-B975-EB8143496CC0}" type="slidenum">
              <a:rPr lang="en-US" smtClean="0"/>
              <a:t>‹#›</a:t>
            </a:fld>
            <a:endParaRPr lang="en-US"/>
          </a:p>
        </p:txBody>
      </p:sp>
    </p:spTree>
    <p:extLst>
      <p:ext uri="{BB962C8B-B14F-4D97-AF65-F5344CB8AC3E}">
        <p14:creationId xmlns:p14="http://schemas.microsoft.com/office/powerpoint/2010/main" val="3634945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04520" y="4739647"/>
            <a:ext cx="20368260" cy="23393400"/>
          </a:xfrm>
        </p:spPr>
        <p:txBody>
          <a:bodyPr anchor="t"/>
          <a:lstStyle>
            <a:lvl1pPr marL="0" indent="0">
              <a:buNone/>
              <a:defRPr sz="14080"/>
            </a:lvl1pPr>
            <a:lvl2pPr marL="2011680" indent="0">
              <a:buNone/>
              <a:defRPr sz="12320"/>
            </a:lvl2pPr>
            <a:lvl3pPr marL="4023360" indent="0">
              <a:buNone/>
              <a:defRPr sz="10560"/>
            </a:lvl3pPr>
            <a:lvl4pPr marL="6035040" indent="0">
              <a:buNone/>
              <a:defRPr sz="8800"/>
            </a:lvl4pPr>
            <a:lvl5pPr marL="8046720" indent="0">
              <a:buNone/>
              <a:defRPr sz="8800"/>
            </a:lvl5pPr>
            <a:lvl6pPr marL="10058400" indent="0">
              <a:buNone/>
              <a:defRPr sz="8800"/>
            </a:lvl6pPr>
            <a:lvl7pPr marL="12070080" indent="0">
              <a:buNone/>
              <a:defRPr sz="8800"/>
            </a:lvl7pPr>
            <a:lvl8pPr marL="14081760" indent="0">
              <a:buNone/>
              <a:defRPr sz="8800"/>
            </a:lvl8pPr>
            <a:lvl9pPr marL="16093440" indent="0">
              <a:buNone/>
              <a:defRPr sz="8800"/>
            </a:lvl9pPr>
          </a:lstStyle>
          <a:p>
            <a:r>
              <a:rPr lang="en-US"/>
              <a:t>Click icon to add picture</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Click to edit Master text styles</a:t>
            </a:r>
          </a:p>
        </p:txBody>
      </p:sp>
      <p:sp>
        <p:nvSpPr>
          <p:cNvPr id="5" name="Date Placeholder 4"/>
          <p:cNvSpPr>
            <a:spLocks noGrp="1"/>
          </p:cNvSpPr>
          <p:nvPr>
            <p:ph type="dt" sz="half" idx="10"/>
          </p:nvPr>
        </p:nvSpPr>
        <p:spPr/>
        <p:txBody>
          <a:bodyPr/>
          <a:lstStyle/>
          <a:p>
            <a:fld id="{31AEA040-96B5-A646-85BA-D44E8381DB5A}" type="datetimeFigureOut">
              <a:rPr lang="en-US" smtClean="0"/>
              <a:t>4/22/2019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6F12AD-61FB-8246-B975-EB8143496CC0}" type="slidenum">
              <a:rPr lang="en-US" smtClean="0"/>
              <a:t>‹#›</a:t>
            </a:fld>
            <a:endParaRPr lang="en-US"/>
          </a:p>
        </p:txBody>
      </p:sp>
    </p:spTree>
    <p:extLst>
      <p:ext uri="{BB962C8B-B14F-4D97-AF65-F5344CB8AC3E}">
        <p14:creationId xmlns:p14="http://schemas.microsoft.com/office/powerpoint/2010/main" val="36778921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AEA040-96B5-A646-85BA-D44E8381DB5A}" type="datetimeFigureOut">
              <a:rPr lang="en-US" smtClean="0"/>
              <a:t>4/22/2019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6F12AD-61FB-8246-B975-EB8143496CC0}" type="slidenum">
              <a:rPr lang="en-US" smtClean="0"/>
              <a:t>‹#›</a:t>
            </a:fld>
            <a:endParaRPr lang="en-US"/>
          </a:p>
        </p:txBody>
      </p:sp>
    </p:spTree>
    <p:extLst>
      <p:ext uri="{BB962C8B-B14F-4D97-AF65-F5344CB8AC3E}">
        <p14:creationId xmlns:p14="http://schemas.microsoft.com/office/powerpoint/2010/main" val="8680879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792172" y="1752600"/>
            <a:ext cx="867537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766062" y="1752600"/>
            <a:ext cx="2552319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AEA040-96B5-A646-85BA-D44E8381DB5A}" type="datetimeFigureOut">
              <a:rPr lang="en-US" smtClean="0"/>
              <a:t>4/22/2019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6F12AD-61FB-8246-B975-EB8143496CC0}" type="slidenum">
              <a:rPr lang="en-US" smtClean="0"/>
              <a:t>‹#›</a:t>
            </a:fld>
            <a:endParaRPr lang="en-US"/>
          </a:p>
        </p:txBody>
      </p:sp>
    </p:spTree>
    <p:extLst>
      <p:ext uri="{BB962C8B-B14F-4D97-AF65-F5344CB8AC3E}">
        <p14:creationId xmlns:p14="http://schemas.microsoft.com/office/powerpoint/2010/main" val="8793534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6060" y="1752607"/>
            <a:ext cx="3470148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766060" y="8763000"/>
            <a:ext cx="3470148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66060" y="30510487"/>
            <a:ext cx="9052560" cy="1752600"/>
          </a:xfrm>
          <a:prstGeom prst="rect">
            <a:avLst/>
          </a:prstGeom>
        </p:spPr>
        <p:txBody>
          <a:bodyPr vert="horz" lIns="91440" tIns="45720" rIns="91440" bIns="45720" rtlCol="0" anchor="ctr"/>
          <a:lstStyle>
            <a:lvl1pPr algn="l">
              <a:defRPr sz="5280">
                <a:solidFill>
                  <a:schemeClr val="tx1">
                    <a:tint val="75000"/>
                  </a:schemeClr>
                </a:solidFill>
              </a:defRPr>
            </a:lvl1pPr>
          </a:lstStyle>
          <a:p>
            <a:fld id="{31AEA040-96B5-A646-85BA-D44E8381DB5A}" type="datetimeFigureOut">
              <a:rPr lang="en-US" smtClean="0"/>
              <a:t>4/22/2019</a:t>
            </a:fld>
            <a:endParaRPr lang="en-US"/>
          </a:p>
        </p:txBody>
      </p:sp>
      <p:sp>
        <p:nvSpPr>
          <p:cNvPr id="5" name="Footer Placeholder 4"/>
          <p:cNvSpPr>
            <a:spLocks noGrp="1"/>
          </p:cNvSpPr>
          <p:nvPr>
            <p:ph type="ftr" sz="quarter" idx="3"/>
          </p:nvPr>
        </p:nvSpPr>
        <p:spPr>
          <a:xfrm>
            <a:off x="13327380" y="30510487"/>
            <a:ext cx="13578840" cy="1752600"/>
          </a:xfrm>
          <a:prstGeom prst="rect">
            <a:avLst/>
          </a:prstGeom>
        </p:spPr>
        <p:txBody>
          <a:bodyPr vert="horz" lIns="91440" tIns="45720" rIns="91440" bIns="45720" rtlCol="0" anchor="ctr"/>
          <a:lstStyle>
            <a:lvl1pPr algn="ctr">
              <a:defRPr sz="52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8414980" y="30510487"/>
            <a:ext cx="9052560" cy="1752600"/>
          </a:xfrm>
          <a:prstGeom prst="rect">
            <a:avLst/>
          </a:prstGeom>
        </p:spPr>
        <p:txBody>
          <a:bodyPr vert="horz" lIns="91440" tIns="45720" rIns="91440" bIns="45720" rtlCol="0" anchor="ctr"/>
          <a:lstStyle>
            <a:lvl1pPr algn="r">
              <a:defRPr sz="5280">
                <a:solidFill>
                  <a:schemeClr val="tx1">
                    <a:tint val="75000"/>
                  </a:schemeClr>
                </a:solidFill>
              </a:defRPr>
            </a:lvl1pPr>
          </a:lstStyle>
          <a:p>
            <a:fld id="{2E6F12AD-61FB-8246-B975-EB8143496CC0}" type="slidenum">
              <a:rPr lang="en-US" smtClean="0"/>
              <a:t>‹#›</a:t>
            </a:fld>
            <a:endParaRPr lang="en-US"/>
          </a:p>
        </p:txBody>
      </p:sp>
    </p:spTree>
    <p:extLst>
      <p:ext uri="{BB962C8B-B14F-4D97-AF65-F5344CB8AC3E}">
        <p14:creationId xmlns:p14="http://schemas.microsoft.com/office/powerpoint/2010/main" val="69986088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4023360" rtl="0" eaLnBrk="1" latinLnBrk="0" hangingPunct="1">
        <a:lnSpc>
          <a:spcPct val="90000"/>
        </a:lnSpc>
        <a:spcBef>
          <a:spcPct val="0"/>
        </a:spcBef>
        <a:buNone/>
        <a:defRPr sz="19360" kern="1200">
          <a:solidFill>
            <a:schemeClr val="tx1"/>
          </a:solidFill>
          <a:latin typeface="+mj-lt"/>
          <a:ea typeface="+mj-ea"/>
          <a:cs typeface="+mj-cs"/>
        </a:defRPr>
      </a:lvl1pPr>
    </p:titleStyle>
    <p:bodyStyle>
      <a:lvl1pPr marL="1005840" indent="-1005840" algn="l" defTabSz="4023360" rtl="0" eaLnBrk="1" latinLnBrk="0" hangingPunct="1">
        <a:lnSpc>
          <a:spcPct val="90000"/>
        </a:lnSpc>
        <a:spcBef>
          <a:spcPts val="4400"/>
        </a:spcBef>
        <a:buFont typeface="Arial" panose="020B0604020202020204" pitchFamily="34" charset="0"/>
        <a:buChar char="•"/>
        <a:defRPr sz="12320" kern="1200">
          <a:solidFill>
            <a:schemeClr val="tx1"/>
          </a:solidFill>
          <a:latin typeface="+mn-lt"/>
          <a:ea typeface="+mn-ea"/>
          <a:cs typeface="+mn-cs"/>
        </a:defRPr>
      </a:lvl1pPr>
      <a:lvl2pPr marL="3017520" indent="-1005840" algn="l" defTabSz="4023360" rtl="0" eaLnBrk="1" latinLnBrk="0" hangingPunct="1">
        <a:lnSpc>
          <a:spcPct val="90000"/>
        </a:lnSpc>
        <a:spcBef>
          <a:spcPts val="2200"/>
        </a:spcBef>
        <a:buFont typeface="Arial" panose="020B0604020202020204" pitchFamily="34" charset="0"/>
        <a:buChar char="•"/>
        <a:defRPr sz="10560" kern="1200">
          <a:solidFill>
            <a:schemeClr val="tx1"/>
          </a:solidFill>
          <a:latin typeface="+mn-lt"/>
          <a:ea typeface="+mn-ea"/>
          <a:cs typeface="+mn-cs"/>
        </a:defRPr>
      </a:lvl2pPr>
      <a:lvl3pPr marL="5029200" indent="-1005840" algn="l" defTabSz="4023360" rtl="0" eaLnBrk="1" latinLnBrk="0" hangingPunct="1">
        <a:lnSpc>
          <a:spcPct val="90000"/>
        </a:lnSpc>
        <a:spcBef>
          <a:spcPts val="2200"/>
        </a:spcBef>
        <a:buFont typeface="Arial" panose="020B0604020202020204" pitchFamily="34" charset="0"/>
        <a:buChar char="•"/>
        <a:defRPr sz="8800" kern="1200">
          <a:solidFill>
            <a:schemeClr val="tx1"/>
          </a:solidFill>
          <a:latin typeface="+mn-lt"/>
          <a:ea typeface="+mn-ea"/>
          <a:cs typeface="+mn-cs"/>
        </a:defRPr>
      </a:lvl3pPr>
      <a:lvl4pPr marL="70408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4pPr>
      <a:lvl5pPr marL="905256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5pPr>
      <a:lvl6pPr marL="1106424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6pPr>
      <a:lvl7pPr marL="1307592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7pPr>
      <a:lvl8pPr marL="1508760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8pPr>
      <a:lvl9pPr marL="170992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9pPr>
    </p:bodyStyle>
    <p:otherStyle>
      <a:defPPr>
        <a:defRPr lang="en-US"/>
      </a:defPPr>
      <a:lvl1pPr marL="0" algn="l" defTabSz="4023360" rtl="0" eaLnBrk="1" latinLnBrk="0" hangingPunct="1">
        <a:defRPr sz="7920" kern="1200">
          <a:solidFill>
            <a:schemeClr val="tx1"/>
          </a:solidFill>
          <a:latin typeface="+mn-lt"/>
          <a:ea typeface="+mn-ea"/>
          <a:cs typeface="+mn-cs"/>
        </a:defRPr>
      </a:lvl1pPr>
      <a:lvl2pPr marL="2011680" algn="l" defTabSz="4023360" rtl="0" eaLnBrk="1" latinLnBrk="0" hangingPunct="1">
        <a:defRPr sz="7920" kern="1200">
          <a:solidFill>
            <a:schemeClr val="tx1"/>
          </a:solidFill>
          <a:latin typeface="+mn-lt"/>
          <a:ea typeface="+mn-ea"/>
          <a:cs typeface="+mn-cs"/>
        </a:defRPr>
      </a:lvl2pPr>
      <a:lvl3pPr marL="4023360" algn="l" defTabSz="4023360" rtl="0" eaLnBrk="1" latinLnBrk="0" hangingPunct="1">
        <a:defRPr sz="7920" kern="1200">
          <a:solidFill>
            <a:schemeClr val="tx1"/>
          </a:solidFill>
          <a:latin typeface="+mn-lt"/>
          <a:ea typeface="+mn-ea"/>
          <a:cs typeface="+mn-cs"/>
        </a:defRPr>
      </a:lvl3pPr>
      <a:lvl4pPr marL="6035040" algn="l" defTabSz="4023360" rtl="0" eaLnBrk="1" latinLnBrk="0" hangingPunct="1">
        <a:defRPr sz="7920" kern="1200">
          <a:solidFill>
            <a:schemeClr val="tx1"/>
          </a:solidFill>
          <a:latin typeface="+mn-lt"/>
          <a:ea typeface="+mn-ea"/>
          <a:cs typeface="+mn-cs"/>
        </a:defRPr>
      </a:lvl4pPr>
      <a:lvl5pPr marL="8046720" algn="l" defTabSz="4023360" rtl="0" eaLnBrk="1" latinLnBrk="0" hangingPunct="1">
        <a:defRPr sz="7920" kern="1200">
          <a:solidFill>
            <a:schemeClr val="tx1"/>
          </a:solidFill>
          <a:latin typeface="+mn-lt"/>
          <a:ea typeface="+mn-ea"/>
          <a:cs typeface="+mn-cs"/>
        </a:defRPr>
      </a:lvl5pPr>
      <a:lvl6pPr marL="10058400" algn="l" defTabSz="4023360" rtl="0" eaLnBrk="1" latinLnBrk="0" hangingPunct="1">
        <a:defRPr sz="7920" kern="1200">
          <a:solidFill>
            <a:schemeClr val="tx1"/>
          </a:solidFill>
          <a:latin typeface="+mn-lt"/>
          <a:ea typeface="+mn-ea"/>
          <a:cs typeface="+mn-cs"/>
        </a:defRPr>
      </a:lvl6pPr>
      <a:lvl7pPr marL="12070080" algn="l" defTabSz="4023360" rtl="0" eaLnBrk="1" latinLnBrk="0" hangingPunct="1">
        <a:defRPr sz="7920" kern="1200">
          <a:solidFill>
            <a:schemeClr val="tx1"/>
          </a:solidFill>
          <a:latin typeface="+mn-lt"/>
          <a:ea typeface="+mn-ea"/>
          <a:cs typeface="+mn-cs"/>
        </a:defRPr>
      </a:lvl7pPr>
      <a:lvl8pPr marL="14081760" algn="l" defTabSz="4023360" rtl="0" eaLnBrk="1" latinLnBrk="0" hangingPunct="1">
        <a:defRPr sz="7920" kern="1200">
          <a:solidFill>
            <a:schemeClr val="tx1"/>
          </a:solidFill>
          <a:latin typeface="+mn-lt"/>
          <a:ea typeface="+mn-ea"/>
          <a:cs typeface="+mn-cs"/>
        </a:defRPr>
      </a:lvl8pPr>
      <a:lvl9pPr marL="16093440" algn="l" defTabSz="4023360" rtl="0" eaLnBrk="1" latinLnBrk="0" hangingPunct="1">
        <a:defRPr sz="79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4" name="TextBox 3"/>
          <p:cNvSpPr txBox="1"/>
          <p:nvPr/>
        </p:nvSpPr>
        <p:spPr>
          <a:xfrm>
            <a:off x="4569400" y="2043242"/>
            <a:ext cx="28867608" cy="3026726"/>
          </a:xfrm>
          <a:prstGeom prst="rect">
            <a:avLst/>
          </a:prstGeom>
          <a:noFill/>
        </p:spPr>
        <p:txBody>
          <a:bodyPr wrap="square" rtlCol="0">
            <a:spAutoFit/>
          </a:bodyPr>
          <a:lstStyle/>
          <a:p>
            <a:pPr algn="ctr"/>
            <a:r>
              <a:rPr lang="en-US" sz="7334" b="1" dirty="0"/>
              <a:t>Intent and Impact of Fight Online Sex Trafficking Legislation Act (FOSTA) and Stop Enabling Sex Traffickers Act (SESTA)</a:t>
            </a:r>
            <a:r>
              <a:rPr lang="en-US" sz="2567" b="1" dirty="0"/>
              <a:t>.</a:t>
            </a:r>
          </a:p>
          <a:p>
            <a:pPr algn="ctr"/>
            <a:r>
              <a:rPr lang="en-US" sz="4400" dirty="0" err="1"/>
              <a:t>Kyana</a:t>
            </a:r>
            <a:r>
              <a:rPr lang="en-US" sz="4400" dirty="0"/>
              <a:t> Burgess, Department of Anthropology</a:t>
            </a:r>
          </a:p>
        </p:txBody>
      </p:sp>
      <p:sp>
        <p:nvSpPr>
          <p:cNvPr id="5" name="TextBox 4"/>
          <p:cNvSpPr txBox="1"/>
          <p:nvPr/>
        </p:nvSpPr>
        <p:spPr>
          <a:xfrm>
            <a:off x="2235200" y="4654552"/>
            <a:ext cx="7032498" cy="769441"/>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2700000" scaled="1"/>
          </a:gradFill>
          <a:ln>
            <a:solidFill>
              <a:schemeClr val="accent1"/>
            </a:solidFill>
          </a:ln>
        </p:spPr>
        <p:txBody>
          <a:bodyPr wrap="square" rtlCol="0">
            <a:spAutoFit/>
          </a:bodyPr>
          <a:lstStyle/>
          <a:p>
            <a:pPr algn="ctr"/>
            <a:r>
              <a:rPr lang="en-US" sz="3667" b="1" dirty="0"/>
              <a:t>Background/Objective	</a:t>
            </a:r>
            <a:r>
              <a:rPr lang="en-US" sz="4400" b="1" dirty="0"/>
              <a:t>  </a:t>
            </a:r>
          </a:p>
        </p:txBody>
      </p:sp>
      <p:sp>
        <p:nvSpPr>
          <p:cNvPr id="6" name="TextBox 5"/>
          <p:cNvSpPr txBox="1"/>
          <p:nvPr/>
        </p:nvSpPr>
        <p:spPr>
          <a:xfrm>
            <a:off x="1929358" y="9897125"/>
            <a:ext cx="7661148" cy="656655"/>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2700000" scaled="1"/>
          </a:gradFill>
          <a:ln>
            <a:solidFill>
              <a:schemeClr val="accent1"/>
            </a:solidFill>
          </a:ln>
        </p:spPr>
        <p:txBody>
          <a:bodyPr wrap="square" rtlCol="0">
            <a:spAutoFit/>
          </a:bodyPr>
          <a:lstStyle/>
          <a:p>
            <a:pPr algn="ctr"/>
            <a:r>
              <a:rPr lang="en-US" sz="3667" b="1" dirty="0"/>
              <a:t>FOSTA-SESTA: An Overview of the Bill </a:t>
            </a:r>
          </a:p>
        </p:txBody>
      </p:sp>
      <p:sp>
        <p:nvSpPr>
          <p:cNvPr id="10" name="TextBox 9"/>
          <p:cNvSpPr txBox="1"/>
          <p:nvPr/>
        </p:nvSpPr>
        <p:spPr>
          <a:xfrm>
            <a:off x="662566" y="10594580"/>
            <a:ext cx="10628376" cy="12717649"/>
          </a:xfrm>
          <a:prstGeom prst="rect">
            <a:avLst/>
          </a:prstGeom>
          <a:noFill/>
          <a:ln>
            <a:solidFill>
              <a:schemeClr val="accent5">
                <a:lumMod val="40000"/>
                <a:lumOff val="60000"/>
              </a:schemeClr>
            </a:solidFill>
          </a:ln>
        </p:spPr>
        <p:txBody>
          <a:bodyPr wrap="square" rtlCol="0">
            <a:spAutoFit/>
          </a:bodyPr>
          <a:lstStyle/>
          <a:p>
            <a:pPr>
              <a:lnSpc>
                <a:spcPct val="150000"/>
              </a:lnSpc>
            </a:pPr>
            <a:r>
              <a:rPr lang="en-US" sz="2750" b="1" dirty="0"/>
              <a:t>(Sec. 2) </a:t>
            </a:r>
            <a:r>
              <a:rPr lang="en-US" sz="2750" dirty="0"/>
              <a:t>Updates the Communications Decency Act of 1934 Section 230 to remove legal protection of website providers and users that unlawfully promote and advertise of unlawful sex acts with sex trafficking victims. </a:t>
            </a:r>
          </a:p>
          <a:p>
            <a:pPr>
              <a:lnSpc>
                <a:spcPct val="150000"/>
              </a:lnSpc>
            </a:pPr>
            <a:r>
              <a:rPr lang="en-US" sz="2750" b="1" dirty="0"/>
              <a:t>(Sec. 3) </a:t>
            </a:r>
            <a:r>
              <a:rPr lang="en-US" sz="2750" dirty="0"/>
              <a:t>The bill amends the federal criminal code to impose penalties on a person promoting or facilitating the prostitution of another person. </a:t>
            </a:r>
          </a:p>
          <a:p>
            <a:pPr>
              <a:lnSpc>
                <a:spcPct val="150000"/>
              </a:lnSpc>
            </a:pPr>
            <a:r>
              <a:rPr lang="en-US" sz="2750" b="1" dirty="0"/>
              <a:t>(Sec. 4) </a:t>
            </a:r>
            <a:r>
              <a:rPr lang="en-US" sz="2750" dirty="0"/>
              <a:t>Amends the Communications Decency Act of 1934 Section 230 to remove limits on federal-civil claims, and federal/state criminal charges for conduct that constitutes sex trafficking/prostitution. </a:t>
            </a:r>
          </a:p>
          <a:p>
            <a:pPr>
              <a:lnSpc>
                <a:spcPct val="150000"/>
              </a:lnSpc>
            </a:pPr>
            <a:r>
              <a:rPr lang="en-US" sz="2750" b="1" dirty="0"/>
              <a:t>(Sec. 5) </a:t>
            </a:r>
            <a:r>
              <a:rPr lang="en-US" sz="2750" dirty="0"/>
              <a:t>Amends the federal criminal code to clarify the crime of sex trafficking to be knowingly assisting, supporting, or facilitating a sex trafficking violation.</a:t>
            </a:r>
          </a:p>
          <a:p>
            <a:pPr>
              <a:lnSpc>
                <a:spcPct val="150000"/>
              </a:lnSpc>
            </a:pPr>
            <a:r>
              <a:rPr lang="en-US" sz="2750" b="1" dirty="0"/>
              <a:t>(Sec. 6) </a:t>
            </a:r>
            <a:r>
              <a:rPr lang="en-US" sz="2750" dirty="0"/>
              <a:t>A state may file a federal civil action to enforce federal sex trafficking violations.</a:t>
            </a:r>
          </a:p>
          <a:p>
            <a:pPr>
              <a:lnSpc>
                <a:spcPct val="150000"/>
              </a:lnSpc>
            </a:pPr>
            <a:r>
              <a:rPr lang="en-US" sz="2750" b="1" dirty="0"/>
              <a:t>(Sec. 7) </a:t>
            </a:r>
            <a:r>
              <a:rPr lang="en-US" sz="2750" dirty="0"/>
              <a:t>States that this bill does not limit federal or state civil actions or criminal prosecutions that are not preempted by Section 230 of the Communications Decency Act of 1934.</a:t>
            </a:r>
          </a:p>
          <a:p>
            <a:pPr>
              <a:lnSpc>
                <a:spcPct val="150000"/>
              </a:lnSpc>
            </a:pPr>
            <a:r>
              <a:rPr lang="en-US" sz="2750" b="1" dirty="0"/>
              <a:t>(Sec. 8) </a:t>
            </a:r>
            <a:r>
              <a:rPr lang="en-US" sz="2750" dirty="0"/>
              <a:t>Requires the Government Accountability Office must report to Congress on information related to damages and mandatory restitution for aggravated offenses under this bill.</a:t>
            </a:r>
          </a:p>
          <a:p>
            <a:endParaRPr lang="en-US" sz="3667" i="1" dirty="0"/>
          </a:p>
        </p:txBody>
      </p:sp>
      <p:sp>
        <p:nvSpPr>
          <p:cNvPr id="12" name="TextBox 11"/>
          <p:cNvSpPr txBox="1"/>
          <p:nvPr/>
        </p:nvSpPr>
        <p:spPr>
          <a:xfrm>
            <a:off x="344822" y="23983720"/>
            <a:ext cx="10830221" cy="9599807"/>
          </a:xfrm>
          <a:prstGeom prst="rect">
            <a:avLst/>
          </a:prstGeom>
          <a:noFill/>
        </p:spPr>
        <p:txBody>
          <a:bodyPr wrap="square" rtlCol="0">
            <a:spAutoFit/>
          </a:bodyPr>
          <a:lstStyle/>
          <a:p>
            <a:pPr marL="419105" indent="-419105">
              <a:lnSpc>
                <a:spcPct val="150000"/>
              </a:lnSpc>
              <a:buFont typeface="Arial" panose="020B0604020202020204" pitchFamily="34" charset="0"/>
              <a:buChar char="•"/>
            </a:pPr>
            <a:r>
              <a:rPr lang="en-US" sz="2750" dirty="0"/>
              <a:t>FOSTA-SESTA’s intends to reduce sex trafficking through internet platforms. </a:t>
            </a:r>
          </a:p>
          <a:p>
            <a:pPr marL="419105" indent="-419105">
              <a:lnSpc>
                <a:spcPct val="150000"/>
              </a:lnSpc>
              <a:buFont typeface="Arial" panose="020B0604020202020204" pitchFamily="34" charset="0"/>
              <a:buChar char="•"/>
            </a:pPr>
            <a:r>
              <a:rPr lang="en-US" sz="2750" dirty="0"/>
              <a:t>Bill amended laws related to sex trafficking of children, clarifying that “participating in a venture” also equates to “knowingly assisting, supporting, or facilitating” acts of sex trafficking that violates the Federal Criminal Code. </a:t>
            </a:r>
          </a:p>
          <a:p>
            <a:pPr marL="419105" indent="-419105">
              <a:lnSpc>
                <a:spcPct val="150000"/>
              </a:lnSpc>
              <a:buFont typeface="Arial" panose="020B0604020202020204" pitchFamily="34" charset="0"/>
              <a:buChar char="•"/>
            </a:pPr>
            <a:r>
              <a:rPr lang="en-US" sz="2750" dirty="0"/>
              <a:t>Alters Section 230 of the Communications Decency Act, adding a clause which inhibits the act from impairing or limiting civil suits or criminal cases relating to Federal sex-trafficking crimes. </a:t>
            </a:r>
          </a:p>
          <a:p>
            <a:pPr marL="419105" indent="-419105">
              <a:lnSpc>
                <a:spcPct val="150000"/>
              </a:lnSpc>
              <a:buFont typeface="Arial" panose="020B0604020202020204" pitchFamily="34" charset="0"/>
              <a:buChar char="•"/>
            </a:pPr>
            <a:r>
              <a:rPr lang="en-US" sz="2750" dirty="0"/>
              <a:t>Federal and State Prosecutors gain power to pursue websites that facilitate trafficking through hosting ads, as well as allowing victims to file lawsuits. </a:t>
            </a:r>
          </a:p>
          <a:p>
            <a:endParaRPr lang="en-US" sz="2383" dirty="0"/>
          </a:p>
          <a:p>
            <a:pPr marL="419105" indent="-419105">
              <a:buFont typeface="Arial" panose="020B0604020202020204" pitchFamily="34" charset="0"/>
              <a:buChar char="•"/>
            </a:pPr>
            <a:endParaRPr lang="en-US" sz="2933" dirty="0"/>
          </a:p>
          <a:p>
            <a:pPr marL="419105" indent="-419105">
              <a:buFont typeface="Arial" panose="020B0604020202020204" pitchFamily="34" charset="0"/>
              <a:buChar char="•"/>
            </a:pPr>
            <a:endParaRPr lang="en-US" sz="2933" dirty="0"/>
          </a:p>
          <a:p>
            <a:endParaRPr lang="en-US" sz="4033" i="1" dirty="0"/>
          </a:p>
        </p:txBody>
      </p:sp>
      <p:sp>
        <p:nvSpPr>
          <p:cNvPr id="14" name="TextBox 13"/>
          <p:cNvSpPr txBox="1"/>
          <p:nvPr/>
        </p:nvSpPr>
        <p:spPr>
          <a:xfrm>
            <a:off x="27730451" y="5422902"/>
            <a:ext cx="4749800" cy="3835474"/>
          </a:xfrm>
          <a:prstGeom prst="rect">
            <a:avLst/>
          </a:prstGeom>
          <a:noFill/>
        </p:spPr>
        <p:txBody>
          <a:bodyPr wrap="square" rtlCol="0">
            <a:spAutoFit/>
          </a:bodyPr>
          <a:lstStyle/>
          <a:p>
            <a:pPr lvl="0">
              <a:lnSpc>
                <a:spcPct val="150000"/>
              </a:lnSpc>
            </a:pPr>
            <a:r>
              <a:rPr lang="en-US" sz="2750" dirty="0"/>
              <a:t> The key difference between sex work and sex trafficking is consensual  action between </a:t>
            </a:r>
            <a:r>
              <a:rPr lang="en-US" sz="2750"/>
              <a:t>both parties in the act of  </a:t>
            </a:r>
            <a:r>
              <a:rPr lang="en-US" sz="2750" dirty="0"/>
              <a:t>exchanging money </a:t>
            </a:r>
            <a:r>
              <a:rPr lang="en-US" sz="2750"/>
              <a:t>for </a:t>
            </a:r>
          </a:p>
          <a:p>
            <a:pPr lvl="0">
              <a:lnSpc>
                <a:spcPct val="150000"/>
              </a:lnSpc>
            </a:pPr>
            <a:r>
              <a:rPr lang="en-US" sz="2750" dirty="0"/>
              <a:t>sexual services. </a:t>
            </a:r>
          </a:p>
        </p:txBody>
      </p:sp>
      <p:sp>
        <p:nvSpPr>
          <p:cNvPr id="15" name="TextBox 14"/>
          <p:cNvSpPr txBox="1"/>
          <p:nvPr/>
        </p:nvSpPr>
        <p:spPr>
          <a:xfrm>
            <a:off x="27870150" y="4654552"/>
            <a:ext cx="6098752" cy="769441"/>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pPr algn="ctr"/>
            <a:r>
              <a:rPr lang="en-US" sz="3667" b="1" dirty="0"/>
              <a:t>Defining Prostitution</a:t>
            </a:r>
            <a:r>
              <a:rPr lang="en-US" sz="4400" b="1" dirty="0"/>
              <a:t> </a:t>
            </a:r>
          </a:p>
        </p:txBody>
      </p:sp>
      <p:pic>
        <p:nvPicPr>
          <p:cNvPr id="16" name="Picture 15" descr="https://qph.fs.quoracdn.net/main-qimg-fae0d177be2cfad4426a9e9d6c791fd9">
            <a:extLst>
              <a:ext uri="{FF2B5EF4-FFF2-40B4-BE49-F238E27FC236}">
                <a16:creationId xmlns:a16="http://schemas.microsoft.com/office/drawing/2014/main" id="{C7CB6A1B-7BF7-4C7B-A5D1-35634A49B66A}"/>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1642050" y="4165600"/>
            <a:ext cx="9080500" cy="6356350"/>
          </a:xfrm>
          <a:prstGeom prst="rect">
            <a:avLst/>
          </a:prstGeom>
          <a:noFill/>
          <a:ln>
            <a:noFill/>
          </a:ln>
        </p:spPr>
      </p:pic>
      <p:sp>
        <p:nvSpPr>
          <p:cNvPr id="8" name="TextBox 7">
            <a:extLst>
              <a:ext uri="{FF2B5EF4-FFF2-40B4-BE49-F238E27FC236}">
                <a16:creationId xmlns:a16="http://schemas.microsoft.com/office/drawing/2014/main" id="{7D88E34E-3AAD-47B3-95C3-C31061BD357F}"/>
              </a:ext>
            </a:extLst>
          </p:cNvPr>
          <p:cNvSpPr txBox="1"/>
          <p:nvPr/>
        </p:nvSpPr>
        <p:spPr>
          <a:xfrm>
            <a:off x="28708350" y="10731503"/>
            <a:ext cx="9594143" cy="761747"/>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2700000" scaled="1"/>
          </a:gradFill>
          <a:ln>
            <a:solidFill>
              <a:schemeClr val="accent1"/>
            </a:solidFill>
          </a:ln>
        </p:spPr>
        <p:txBody>
          <a:bodyPr wrap="square" rtlCol="0">
            <a:noAutofit/>
          </a:bodyPr>
          <a:lstStyle/>
          <a:p>
            <a:pPr algn="ctr"/>
            <a:r>
              <a:rPr lang="en-US" sz="3667" b="1" dirty="0"/>
              <a:t>Impact of FOSTA-SESTA on Sex Workers </a:t>
            </a:r>
          </a:p>
          <a:p>
            <a:endParaRPr lang="en-US" sz="4400" b="1" dirty="0"/>
          </a:p>
        </p:txBody>
      </p:sp>
      <p:sp>
        <p:nvSpPr>
          <p:cNvPr id="20" name="TextBox 19">
            <a:extLst>
              <a:ext uri="{FF2B5EF4-FFF2-40B4-BE49-F238E27FC236}">
                <a16:creationId xmlns:a16="http://schemas.microsoft.com/office/drawing/2014/main" id="{56B86D05-4080-4A44-AF77-8A953F586F88}"/>
              </a:ext>
            </a:extLst>
          </p:cNvPr>
          <p:cNvSpPr txBox="1"/>
          <p:nvPr/>
        </p:nvSpPr>
        <p:spPr>
          <a:xfrm>
            <a:off x="27451050" y="11499852"/>
            <a:ext cx="12260688" cy="5105052"/>
          </a:xfrm>
          <a:prstGeom prst="rect">
            <a:avLst/>
          </a:prstGeom>
          <a:noFill/>
        </p:spPr>
        <p:txBody>
          <a:bodyPr wrap="square" rtlCol="0">
            <a:spAutoFit/>
          </a:bodyPr>
          <a:lstStyle/>
          <a:p>
            <a:pPr marL="419105" indent="-419105">
              <a:lnSpc>
                <a:spcPct val="150000"/>
              </a:lnSpc>
              <a:buFont typeface="Arial" panose="020B0604020202020204" pitchFamily="34" charset="0"/>
              <a:buChar char="•"/>
            </a:pPr>
            <a:r>
              <a:rPr lang="en-US" sz="2750" dirty="0"/>
              <a:t>The bill which is aimed to stop sex trafficking on the internet, has shut down</a:t>
            </a:r>
          </a:p>
          <a:p>
            <a:pPr lvl="0">
              <a:lnSpc>
                <a:spcPct val="150000"/>
              </a:lnSpc>
            </a:pPr>
            <a:r>
              <a:rPr lang="en-US" sz="2750" dirty="0"/>
              <a:t>      pages (Backpage, Craigslist’s personal Ads), used by many sex workers to promote          </a:t>
            </a:r>
          </a:p>
          <a:p>
            <a:pPr lvl="0">
              <a:lnSpc>
                <a:spcPct val="150000"/>
              </a:lnSpc>
            </a:pPr>
            <a:r>
              <a:rPr lang="en-US" sz="2750" dirty="0"/>
              <a:t>       their business, connect with other workers, and provide safety warnings. </a:t>
            </a:r>
          </a:p>
          <a:p>
            <a:pPr marL="419105" indent="-419105">
              <a:lnSpc>
                <a:spcPct val="150000"/>
              </a:lnSpc>
              <a:buFont typeface="Arial" panose="020B0604020202020204" pitchFamily="34" charset="0"/>
              <a:buChar char="•"/>
            </a:pPr>
            <a:r>
              <a:rPr lang="en-US" sz="2750" dirty="0"/>
              <a:t> Craigslist's ERC (Erotic Services Page) had connected sex workers and aided</a:t>
            </a:r>
          </a:p>
          <a:p>
            <a:pPr lvl="0">
              <a:lnSpc>
                <a:spcPct val="150000"/>
              </a:lnSpc>
            </a:pPr>
            <a:r>
              <a:rPr lang="en-US" sz="2750" dirty="0"/>
              <a:t>       them in screening clients with an overall lowered female homicide rates 10.17%        </a:t>
            </a:r>
          </a:p>
          <a:p>
            <a:pPr lvl="0">
              <a:lnSpc>
                <a:spcPct val="150000"/>
              </a:lnSpc>
            </a:pPr>
            <a:r>
              <a:rPr lang="en-US" sz="2750" dirty="0"/>
              <a:t>       (Cunningham, February 2019). </a:t>
            </a:r>
          </a:p>
          <a:p>
            <a:pPr marL="419105" indent="-419105">
              <a:lnSpc>
                <a:spcPct val="150000"/>
              </a:lnSpc>
              <a:buFont typeface="Arial" panose="020B0604020202020204" pitchFamily="34" charset="0"/>
              <a:buChar char="•"/>
            </a:pPr>
            <a:r>
              <a:rPr lang="en-US" sz="2750" dirty="0"/>
              <a:t>The Internet provides workers independence, reducing the risk of violence from pimps and or other forms of control. </a:t>
            </a:r>
          </a:p>
        </p:txBody>
      </p:sp>
      <p:sp>
        <p:nvSpPr>
          <p:cNvPr id="3" name="TextBox 2">
            <a:extLst>
              <a:ext uri="{FF2B5EF4-FFF2-40B4-BE49-F238E27FC236}">
                <a16:creationId xmlns:a16="http://schemas.microsoft.com/office/drawing/2014/main" id="{60C2AFAC-87DB-4C9F-A860-81957859734D}"/>
              </a:ext>
            </a:extLst>
          </p:cNvPr>
          <p:cNvSpPr txBox="1"/>
          <p:nvPr/>
        </p:nvSpPr>
        <p:spPr>
          <a:xfrm>
            <a:off x="27870150" y="16878300"/>
            <a:ext cx="10826750" cy="656655"/>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2700000" scaled="1"/>
          </a:gradFill>
          <a:ln>
            <a:solidFill>
              <a:schemeClr val="accent1"/>
            </a:solidFill>
          </a:ln>
        </p:spPr>
        <p:txBody>
          <a:bodyPr wrap="square" rtlCol="0">
            <a:spAutoFit/>
          </a:bodyPr>
          <a:lstStyle/>
          <a:p>
            <a:pPr algn="ctr"/>
            <a:r>
              <a:rPr lang="en-US" sz="3667" b="1" dirty="0"/>
              <a:t>Impact of FOSTA-SESTA on Sex Trafficking Victims </a:t>
            </a:r>
          </a:p>
        </p:txBody>
      </p:sp>
      <p:sp>
        <p:nvSpPr>
          <p:cNvPr id="7" name="TextBox 6">
            <a:extLst>
              <a:ext uri="{FF2B5EF4-FFF2-40B4-BE49-F238E27FC236}">
                <a16:creationId xmlns:a16="http://schemas.microsoft.com/office/drawing/2014/main" id="{9CC29767-B9E7-46B3-A69F-F2D202B244FA}"/>
              </a:ext>
            </a:extLst>
          </p:cNvPr>
          <p:cNvSpPr txBox="1"/>
          <p:nvPr/>
        </p:nvSpPr>
        <p:spPr>
          <a:xfrm rot="10800000" flipV="1">
            <a:off x="27451050" y="17573897"/>
            <a:ext cx="12014200" cy="7009419"/>
          </a:xfrm>
          <a:prstGeom prst="rect">
            <a:avLst/>
          </a:prstGeom>
          <a:noFill/>
        </p:spPr>
        <p:txBody>
          <a:bodyPr wrap="square" rtlCol="0">
            <a:spAutoFit/>
          </a:bodyPr>
          <a:lstStyle/>
          <a:p>
            <a:pPr marL="419105" indent="-419105">
              <a:lnSpc>
                <a:spcPct val="150000"/>
              </a:lnSpc>
              <a:buFont typeface="Arial" panose="020B0604020202020204" pitchFamily="34" charset="0"/>
              <a:buChar char="•"/>
            </a:pPr>
            <a:r>
              <a:rPr lang="en-US" sz="2750" dirty="0"/>
              <a:t>Limited internet access can cause sex trafficking victims to be forced into more dangerous situations such as street work,  or subjected to more violence from their traffickers.</a:t>
            </a:r>
          </a:p>
          <a:p>
            <a:pPr marL="314329" indent="-314329">
              <a:lnSpc>
                <a:spcPct val="150000"/>
              </a:lnSpc>
              <a:buFont typeface="Arial" panose="020B0604020202020204" pitchFamily="34" charset="0"/>
              <a:buChar char="•"/>
            </a:pPr>
            <a:r>
              <a:rPr lang="en-US" sz="2750" dirty="0"/>
              <a:t>Without internet platforms, law enforcement lost a tool in identifying sex trafficking rings, potentially sinking trafficking victims underground where they cannot be located and rescued as easily. </a:t>
            </a:r>
          </a:p>
          <a:p>
            <a:pPr marL="419105" indent="-419105">
              <a:lnSpc>
                <a:spcPct val="150000"/>
              </a:lnSpc>
              <a:buFont typeface="Arial" panose="020B0604020202020204" pitchFamily="34" charset="0"/>
              <a:buChar char="•"/>
            </a:pPr>
            <a:r>
              <a:rPr lang="en-US" sz="2750" dirty="0"/>
              <a:t>Reports on statistical errors related to human trafficking occur often and with imprecision. Congresswoman and sponsor Ann Wagner referenced a FBI report United States carried a $9.5 billion dollar annual revenue in human trafficking. During investigation, it was found that the FBI and that the estimate was a global statistic, not specific to the United States (Glenn Kessler, June 2, 2015) </a:t>
            </a:r>
          </a:p>
        </p:txBody>
      </p:sp>
      <p:sp>
        <p:nvSpPr>
          <p:cNvPr id="2" name="TextBox 1">
            <a:extLst>
              <a:ext uri="{FF2B5EF4-FFF2-40B4-BE49-F238E27FC236}">
                <a16:creationId xmlns:a16="http://schemas.microsoft.com/office/drawing/2014/main" id="{DFE1CF1E-029A-4E3C-A9AE-A1CFC2CE01B3}"/>
              </a:ext>
            </a:extLst>
          </p:cNvPr>
          <p:cNvSpPr txBox="1"/>
          <p:nvPr/>
        </p:nvSpPr>
        <p:spPr>
          <a:xfrm>
            <a:off x="460543" y="22901624"/>
            <a:ext cx="9681212" cy="910570"/>
          </a:xfrm>
          <a:prstGeom prst="rect">
            <a:avLst/>
          </a:prstGeom>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2700000" scaled="1"/>
            <a:tileRect/>
          </a:gradFill>
          <a:ln>
            <a:solidFill>
              <a:schemeClr val="accent1"/>
            </a:solidFill>
          </a:ln>
        </p:spPr>
        <p:txBody>
          <a:bodyPr wrap="square" rtlCol="0">
            <a:spAutoFit/>
          </a:bodyPr>
          <a:lstStyle/>
          <a:p>
            <a:pPr algn="ctr"/>
            <a:r>
              <a:rPr lang="en-US" sz="3667" b="1" dirty="0"/>
              <a:t>Intent of the Bill </a:t>
            </a:r>
          </a:p>
          <a:p>
            <a:endParaRPr lang="en-US" sz="1650" dirty="0"/>
          </a:p>
        </p:txBody>
      </p:sp>
      <p:pic>
        <p:nvPicPr>
          <p:cNvPr id="18" name="Picture 17">
            <a:extLst>
              <a:ext uri="{FF2B5EF4-FFF2-40B4-BE49-F238E27FC236}">
                <a16:creationId xmlns:a16="http://schemas.microsoft.com/office/drawing/2014/main" id="{71477717-9C54-4C57-9366-418E62BB4B08}"/>
              </a:ext>
            </a:extLst>
          </p:cNvPr>
          <p:cNvPicPr>
            <a:picLocks noChangeAspect="1"/>
          </p:cNvPicPr>
          <p:nvPr/>
        </p:nvPicPr>
        <p:blipFill>
          <a:blip r:embed="rId3"/>
          <a:stretch>
            <a:fillRect/>
          </a:stretch>
        </p:blipFill>
        <p:spPr>
          <a:xfrm>
            <a:off x="12084053" y="24072853"/>
            <a:ext cx="6616675" cy="4403096"/>
          </a:xfrm>
          <a:prstGeom prst="rect">
            <a:avLst/>
          </a:prstGeom>
        </p:spPr>
      </p:pic>
      <p:sp>
        <p:nvSpPr>
          <p:cNvPr id="19" name="Rectangle: Rounded Corners 18">
            <a:extLst>
              <a:ext uri="{FF2B5EF4-FFF2-40B4-BE49-F238E27FC236}">
                <a16:creationId xmlns:a16="http://schemas.microsoft.com/office/drawing/2014/main" id="{4513DC9E-DCA6-463E-B234-5DB0BB48E9A9}"/>
              </a:ext>
            </a:extLst>
          </p:cNvPr>
          <p:cNvSpPr/>
          <p:nvPr/>
        </p:nvSpPr>
        <p:spPr>
          <a:xfrm>
            <a:off x="19278600" y="14712953"/>
            <a:ext cx="7823200" cy="412114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383" i="1" dirty="0"/>
              <a:t>“I have seen people who already thought sex work was inherently harmful become more emboldened in these beliefs after FOSTA passed. It was a bipartisan bill, and all those politicians wanted to feel good about themselves, and so did CNN and it's readers. It was celebrated as a great step for women's rights. meanwhile I'm trying to keep my income afloat because I can't advertise, and I'm literally doing riskier work in order to make the same.”</a:t>
            </a:r>
          </a:p>
          <a:p>
            <a:pPr algn="ctr"/>
            <a:r>
              <a:rPr lang="en-US" sz="2383" dirty="0"/>
              <a:t> –Elle Stanger, Sexual Educator, interviewed for this project</a:t>
            </a:r>
          </a:p>
        </p:txBody>
      </p:sp>
      <p:sp>
        <p:nvSpPr>
          <p:cNvPr id="17" name="TextBox 16">
            <a:extLst>
              <a:ext uri="{FF2B5EF4-FFF2-40B4-BE49-F238E27FC236}">
                <a16:creationId xmlns:a16="http://schemas.microsoft.com/office/drawing/2014/main" id="{6319B9F6-A3F5-415A-A78E-44CF37BAD417}"/>
              </a:ext>
            </a:extLst>
          </p:cNvPr>
          <p:cNvSpPr txBox="1"/>
          <p:nvPr/>
        </p:nvSpPr>
        <p:spPr>
          <a:xfrm>
            <a:off x="29197301" y="25050751"/>
            <a:ext cx="8643263" cy="656655"/>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accent1"/>
            </a:solidFill>
          </a:ln>
        </p:spPr>
        <p:txBody>
          <a:bodyPr wrap="square" rtlCol="0">
            <a:spAutoFit/>
          </a:bodyPr>
          <a:lstStyle/>
          <a:p>
            <a:pPr algn="ctr"/>
            <a:r>
              <a:rPr lang="en-US" sz="3667" b="1" dirty="0"/>
              <a:t>Conclusion</a:t>
            </a:r>
            <a:r>
              <a:rPr lang="en-US" sz="2567" dirty="0"/>
              <a:t> </a:t>
            </a:r>
          </a:p>
        </p:txBody>
      </p:sp>
      <p:pic>
        <p:nvPicPr>
          <p:cNvPr id="22" name="Picture 21">
            <a:extLst>
              <a:ext uri="{FF2B5EF4-FFF2-40B4-BE49-F238E27FC236}">
                <a16:creationId xmlns:a16="http://schemas.microsoft.com/office/drawing/2014/main" id="{1338E88C-2A97-4131-B758-491A284CDE32}"/>
              </a:ext>
            </a:extLst>
          </p:cNvPr>
          <p:cNvPicPr>
            <a:picLocks noChangeAspect="1"/>
          </p:cNvPicPr>
          <p:nvPr/>
        </p:nvPicPr>
        <p:blipFill>
          <a:blip r:embed="rId4"/>
          <a:stretch>
            <a:fillRect/>
          </a:stretch>
        </p:blipFill>
        <p:spPr>
          <a:xfrm>
            <a:off x="12084050" y="18694403"/>
            <a:ext cx="6712937" cy="3776028"/>
          </a:xfrm>
          <a:prstGeom prst="rect">
            <a:avLst/>
          </a:prstGeom>
        </p:spPr>
      </p:pic>
      <p:sp>
        <p:nvSpPr>
          <p:cNvPr id="23" name="Rectangle: Rounded Corners 22">
            <a:extLst>
              <a:ext uri="{FF2B5EF4-FFF2-40B4-BE49-F238E27FC236}">
                <a16:creationId xmlns:a16="http://schemas.microsoft.com/office/drawing/2014/main" id="{C357E6EB-26DC-4E5D-878A-175824C98BB4}"/>
              </a:ext>
            </a:extLst>
          </p:cNvPr>
          <p:cNvSpPr/>
          <p:nvPr/>
        </p:nvSpPr>
        <p:spPr>
          <a:xfrm>
            <a:off x="19138900" y="19602450"/>
            <a:ext cx="8172450" cy="53784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383" i="1" dirty="0"/>
              <a:t>“I also have many, many friends and clients, and allies, that engage voluntarily in sex work. So if I’m going to contrast a Ph.D. student who is escorting out of her home twice a week to make ends meet, with somebody who at 16, is being brutally raped and forced to stay out on the street all night, it’s really demeaning and horrific to both of them to say “you’re experiencing the same thing,” or, “we can put you under the same rubric of trafficking.” It’s incredibly belittling to both of their experiences of what they’re doing. And it removes agency from both of them, really, by denying their own experience of what they’re going through.”</a:t>
            </a:r>
          </a:p>
          <a:p>
            <a:pPr algn="ctr"/>
            <a:r>
              <a:rPr lang="en-US" sz="2383" dirty="0"/>
              <a:t>-Study Excerpt from Crystal A. Jackson </a:t>
            </a:r>
          </a:p>
        </p:txBody>
      </p:sp>
      <p:sp>
        <p:nvSpPr>
          <p:cNvPr id="24" name="Rectangle: Rounded Corners 23">
            <a:extLst>
              <a:ext uri="{FF2B5EF4-FFF2-40B4-BE49-F238E27FC236}">
                <a16:creationId xmlns:a16="http://schemas.microsoft.com/office/drawing/2014/main" id="{B0897526-7889-4242-9F96-ABDB5262D2FD}"/>
              </a:ext>
            </a:extLst>
          </p:cNvPr>
          <p:cNvSpPr/>
          <p:nvPr/>
        </p:nvSpPr>
        <p:spPr>
          <a:xfrm>
            <a:off x="19069053" y="25819100"/>
            <a:ext cx="8420627" cy="41211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383" i="1" dirty="0"/>
              <a:t>“This legislation is critical to ensuring justice for survivors of sex trafficking and holding bad actors like Backpage.com, whose business model rested on knowingly facilitating online sex trafficking, accountable and liable for such heinous crimes. The first responsibility of any government is to keep the public safe, and I will continue monitoring the implementation of this legislation to ensure that it puts the well-being and</a:t>
            </a:r>
          </a:p>
          <a:p>
            <a:pPr algn="ctr"/>
            <a:r>
              <a:rPr lang="en-US" sz="2383" i="1" dirty="0"/>
              <a:t> safety of children and other survivors of sex trafficking first.”</a:t>
            </a:r>
          </a:p>
          <a:p>
            <a:pPr algn="ctr"/>
            <a:r>
              <a:rPr lang="en-US" sz="2383" dirty="0"/>
              <a:t> – Senator Maggie Hassan, D-NH</a:t>
            </a:r>
          </a:p>
        </p:txBody>
      </p:sp>
      <p:pic>
        <p:nvPicPr>
          <p:cNvPr id="26" name="Picture 25">
            <a:extLst>
              <a:ext uri="{FF2B5EF4-FFF2-40B4-BE49-F238E27FC236}">
                <a16:creationId xmlns:a16="http://schemas.microsoft.com/office/drawing/2014/main" id="{7AC4AB42-6EE4-43B1-AFF8-28F26D82995C}"/>
              </a:ext>
            </a:extLst>
          </p:cNvPr>
          <p:cNvPicPr>
            <a:picLocks noChangeAspect="1"/>
          </p:cNvPicPr>
          <p:nvPr/>
        </p:nvPicPr>
        <p:blipFill>
          <a:blip r:embed="rId5"/>
          <a:stretch>
            <a:fillRect/>
          </a:stretch>
        </p:blipFill>
        <p:spPr>
          <a:xfrm>
            <a:off x="12712700" y="10941050"/>
            <a:ext cx="5659377" cy="5659377"/>
          </a:xfrm>
          <a:prstGeom prst="rect">
            <a:avLst/>
          </a:prstGeom>
        </p:spPr>
      </p:pic>
      <p:pic>
        <p:nvPicPr>
          <p:cNvPr id="28" name="Picture 27">
            <a:extLst>
              <a:ext uri="{FF2B5EF4-FFF2-40B4-BE49-F238E27FC236}">
                <a16:creationId xmlns:a16="http://schemas.microsoft.com/office/drawing/2014/main" id="{C8A5F246-5141-4259-BABB-17098A329815}"/>
              </a:ext>
            </a:extLst>
          </p:cNvPr>
          <p:cNvPicPr>
            <a:picLocks noChangeAspect="1"/>
          </p:cNvPicPr>
          <p:nvPr/>
        </p:nvPicPr>
        <p:blipFill>
          <a:blip r:embed="rId6"/>
          <a:stretch>
            <a:fillRect/>
          </a:stretch>
        </p:blipFill>
        <p:spPr>
          <a:xfrm>
            <a:off x="12014200" y="5492751"/>
            <a:ext cx="7179737" cy="4240661"/>
          </a:xfrm>
          <a:prstGeom prst="rect">
            <a:avLst/>
          </a:prstGeom>
        </p:spPr>
      </p:pic>
      <p:sp>
        <p:nvSpPr>
          <p:cNvPr id="21" name="TextBox 20">
            <a:extLst>
              <a:ext uri="{FF2B5EF4-FFF2-40B4-BE49-F238E27FC236}">
                <a16:creationId xmlns:a16="http://schemas.microsoft.com/office/drawing/2014/main" id="{5C000909-4C7A-4AF9-B7E9-84DC01357858}"/>
              </a:ext>
            </a:extLst>
          </p:cNvPr>
          <p:cNvSpPr txBox="1"/>
          <p:nvPr/>
        </p:nvSpPr>
        <p:spPr>
          <a:xfrm>
            <a:off x="698500" y="5562600"/>
            <a:ext cx="10617200" cy="3835474"/>
          </a:xfrm>
          <a:prstGeom prst="rect">
            <a:avLst/>
          </a:prstGeom>
          <a:noFill/>
        </p:spPr>
        <p:txBody>
          <a:bodyPr wrap="square" rtlCol="0">
            <a:spAutoFit/>
          </a:bodyPr>
          <a:lstStyle/>
          <a:p>
            <a:pPr>
              <a:lnSpc>
                <a:spcPct val="150000"/>
              </a:lnSpc>
            </a:pPr>
            <a:r>
              <a:rPr lang="en-US" sz="2750" dirty="0"/>
              <a:t>In an attempt to hold internet platforms accountable for any advertising involved with sex trafficking, FOSTA-SESTA was signed into law on March 21</a:t>
            </a:r>
            <a:r>
              <a:rPr lang="en-US" sz="2750" baseline="30000" dirty="0"/>
              <a:t>st</a:t>
            </a:r>
            <a:r>
              <a:rPr lang="en-US" sz="2750" dirty="0"/>
              <a:t>, 2018. These acts intended to protect victims of sex trafficking and provide them means to prosecute cases against online platforms. The objective of this study is to evaluate the actual impact of FOSTA-SESTA on sex workers and victims of sex trafficking. </a:t>
            </a:r>
          </a:p>
        </p:txBody>
      </p:sp>
      <p:sp>
        <p:nvSpPr>
          <p:cNvPr id="25" name="TextBox 24">
            <a:extLst>
              <a:ext uri="{FF2B5EF4-FFF2-40B4-BE49-F238E27FC236}">
                <a16:creationId xmlns:a16="http://schemas.microsoft.com/office/drawing/2014/main" id="{A6B8EC2B-01C3-4B9F-BFDF-99160E845C5E}"/>
              </a:ext>
            </a:extLst>
          </p:cNvPr>
          <p:cNvSpPr txBox="1"/>
          <p:nvPr/>
        </p:nvSpPr>
        <p:spPr>
          <a:xfrm>
            <a:off x="28149550" y="25679403"/>
            <a:ext cx="11455400" cy="5105052"/>
          </a:xfrm>
          <a:prstGeom prst="rect">
            <a:avLst/>
          </a:prstGeom>
          <a:noFill/>
        </p:spPr>
        <p:txBody>
          <a:bodyPr wrap="square" rtlCol="0">
            <a:spAutoFit/>
          </a:bodyPr>
          <a:lstStyle/>
          <a:p>
            <a:pPr>
              <a:lnSpc>
                <a:spcPct val="150000"/>
              </a:lnSpc>
            </a:pPr>
            <a:r>
              <a:rPr lang="en-US" sz="2750" dirty="0"/>
              <a:t>The legislation heralded as being a great step towards decreasing sex trafficking has been lauded with inaccurate claims and statistics. This misrepresentation of statistics by bill sponsors weakens the effectiveness of the laws put forward. The lack of due diligence in investigating the issue of sex trafficking before passing legislation has resulted in a more dangerous situation for sex workers and sex trafficking victims while pimps and traffickers gain more control. These bills also strip law enforcement and rights advocates of a very useful tool to identify sex trafficking rings and help victims. </a:t>
            </a:r>
          </a:p>
        </p:txBody>
      </p:sp>
      <p:sp>
        <p:nvSpPr>
          <p:cNvPr id="9" name="Rectangle: Rounded Corners 8">
            <a:extLst>
              <a:ext uri="{FF2B5EF4-FFF2-40B4-BE49-F238E27FC236}">
                <a16:creationId xmlns:a16="http://schemas.microsoft.com/office/drawing/2014/main" id="{A9D3E044-6F8E-43CE-A539-485C4435C9E1}"/>
              </a:ext>
            </a:extLst>
          </p:cNvPr>
          <p:cNvSpPr/>
          <p:nvPr/>
        </p:nvSpPr>
        <p:spPr>
          <a:xfrm>
            <a:off x="12573000" y="28613101"/>
            <a:ext cx="5448300" cy="101743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383" dirty="0">
                <a:solidFill>
                  <a:schemeClr val="tx1"/>
                </a:solidFill>
              </a:rPr>
              <a:t>The symbol of sex worker rights: red umbrellas in use during protests.</a:t>
            </a:r>
          </a:p>
          <a:p>
            <a:pPr algn="ctr"/>
            <a:r>
              <a:rPr lang="en-US" sz="1833" i="1" dirty="0">
                <a:solidFill>
                  <a:schemeClr val="tx1"/>
                </a:solidFill>
              </a:rPr>
              <a:t>(Fig.4)  </a:t>
            </a:r>
          </a:p>
        </p:txBody>
      </p:sp>
      <p:sp>
        <p:nvSpPr>
          <p:cNvPr id="11" name="Rectangle: Rounded Corners 10">
            <a:extLst>
              <a:ext uri="{FF2B5EF4-FFF2-40B4-BE49-F238E27FC236}">
                <a16:creationId xmlns:a16="http://schemas.microsoft.com/office/drawing/2014/main" id="{B9F01D9D-5103-4521-AA31-E2B82FC8F375}"/>
              </a:ext>
            </a:extLst>
          </p:cNvPr>
          <p:cNvSpPr/>
          <p:nvPr/>
        </p:nvSpPr>
        <p:spPr>
          <a:xfrm>
            <a:off x="13131801" y="22631964"/>
            <a:ext cx="4513467" cy="1172472"/>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383" dirty="0">
                <a:solidFill>
                  <a:schemeClr val="tx1"/>
                </a:solidFill>
              </a:rPr>
              <a:t>President Trump signing FOSTA-SESTA into action. </a:t>
            </a:r>
          </a:p>
          <a:p>
            <a:pPr algn="ctr"/>
            <a:r>
              <a:rPr lang="en-US" sz="1833" i="1" dirty="0">
                <a:solidFill>
                  <a:schemeClr val="tx1"/>
                </a:solidFill>
              </a:rPr>
              <a:t>(Fig.3)</a:t>
            </a:r>
          </a:p>
        </p:txBody>
      </p:sp>
      <p:sp>
        <p:nvSpPr>
          <p:cNvPr id="13" name="Rectangle: Rounded Corners 12">
            <a:extLst>
              <a:ext uri="{FF2B5EF4-FFF2-40B4-BE49-F238E27FC236}">
                <a16:creationId xmlns:a16="http://schemas.microsoft.com/office/drawing/2014/main" id="{CDC78D04-2ED1-4A8D-81BE-275FE0466425}"/>
              </a:ext>
            </a:extLst>
          </p:cNvPr>
          <p:cNvSpPr/>
          <p:nvPr/>
        </p:nvSpPr>
        <p:spPr>
          <a:xfrm>
            <a:off x="12503150" y="16738600"/>
            <a:ext cx="6076950" cy="1687385"/>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383" dirty="0">
                <a:solidFill>
                  <a:schemeClr val="tx1"/>
                </a:solidFill>
              </a:rPr>
              <a:t>A star-studded Public Service Announcement ad fighting for changes in Section 230 of the Communications Decency Act.  </a:t>
            </a:r>
          </a:p>
          <a:p>
            <a:pPr algn="ctr"/>
            <a:r>
              <a:rPr lang="en-US" sz="1833" i="1" dirty="0">
                <a:solidFill>
                  <a:schemeClr val="tx1"/>
                </a:solidFill>
              </a:rPr>
              <a:t>(Fig.2) </a:t>
            </a:r>
          </a:p>
        </p:txBody>
      </p:sp>
      <p:sp>
        <p:nvSpPr>
          <p:cNvPr id="27" name="Rectangle: Rounded Corners 26">
            <a:extLst>
              <a:ext uri="{FF2B5EF4-FFF2-40B4-BE49-F238E27FC236}">
                <a16:creationId xmlns:a16="http://schemas.microsoft.com/office/drawing/2014/main" id="{D21A8265-C2A7-4A7A-B35E-052D6A572802}"/>
              </a:ext>
            </a:extLst>
          </p:cNvPr>
          <p:cNvSpPr/>
          <p:nvPr/>
        </p:nvSpPr>
        <p:spPr>
          <a:xfrm>
            <a:off x="12084050" y="9823450"/>
            <a:ext cx="7054850" cy="838200"/>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383" dirty="0">
                <a:solidFill>
                  <a:schemeClr val="tx1"/>
                </a:solidFill>
              </a:rPr>
              <a:t>Protesters of the FOSTA SESTA bill at a gathering </a:t>
            </a:r>
          </a:p>
          <a:p>
            <a:pPr algn="ctr"/>
            <a:r>
              <a:rPr lang="en-US" sz="1833" i="1" dirty="0">
                <a:solidFill>
                  <a:schemeClr val="tx1"/>
                </a:solidFill>
              </a:rPr>
              <a:t>(Fig.1)</a:t>
            </a:r>
          </a:p>
        </p:txBody>
      </p:sp>
      <p:sp>
        <p:nvSpPr>
          <p:cNvPr id="34" name="TextBox 33">
            <a:extLst>
              <a:ext uri="{FF2B5EF4-FFF2-40B4-BE49-F238E27FC236}">
                <a16:creationId xmlns:a16="http://schemas.microsoft.com/office/drawing/2014/main" id="{B148DEEB-142E-44FD-95D5-6624EAC40C72}"/>
              </a:ext>
            </a:extLst>
          </p:cNvPr>
          <p:cNvSpPr txBox="1"/>
          <p:nvPr/>
        </p:nvSpPr>
        <p:spPr>
          <a:xfrm rot="10800000" flipV="1">
            <a:off x="28053013" y="31016818"/>
            <a:ext cx="12529435" cy="374398"/>
          </a:xfrm>
          <a:prstGeom prst="rect">
            <a:avLst/>
          </a:prstGeom>
          <a:noFill/>
        </p:spPr>
        <p:txBody>
          <a:bodyPr wrap="square" rtlCol="0">
            <a:spAutoFit/>
          </a:bodyPr>
          <a:lstStyle/>
          <a:p>
            <a:r>
              <a:rPr lang="en-US" sz="1833" i="1" dirty="0"/>
              <a:t>References available upon request. Thanks to Elle Stanger and stated Senators and Representatives for their time and insight.</a:t>
            </a:r>
          </a:p>
        </p:txBody>
      </p:sp>
      <p:sp>
        <p:nvSpPr>
          <p:cNvPr id="29" name="Rounded Rectangle 28"/>
          <p:cNvSpPr/>
          <p:nvPr/>
        </p:nvSpPr>
        <p:spPr>
          <a:xfrm>
            <a:off x="19627850" y="5702300"/>
            <a:ext cx="7264400" cy="8102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383" i="1" dirty="0"/>
              <a:t>“Human trafficking remains shockingly prevalent in this day and age. Sex trafficking, which includes prostitution, pornography production, bride servitude, and the commercial sexual abuse of children, is one of the most lucrative and disturbing sectors of the illegal human trafficking trade. We cannot allow this to continue in the United States.</a:t>
            </a:r>
          </a:p>
          <a:p>
            <a:pPr algn="ctr"/>
            <a:r>
              <a:rPr lang="en-US" sz="2383" i="1" dirty="0"/>
              <a:t>For this reason, I supported the Stop Enabling Sex Trafficking Act, a bipartisan measure that was recently signed into law.  The law amends the Communications Decency Act to specifically target human trafficking activity and holds websites accountable if they knowingly facilitate sexual exploitation by third parties and would allow victims of sex trafficking to seek justice. This law is narrowly tailored to specifically target cases of sex trafficking and preserves the Communications Decency Act’s “Good Samaritan” provision that protects websites that proactively block and screen offensive content.” </a:t>
            </a:r>
            <a:r>
              <a:rPr lang="en-US" sz="2383" dirty="0"/>
              <a:t>- Senator Jeanne </a:t>
            </a:r>
            <a:r>
              <a:rPr lang="en-US" sz="2383" dirty="0" err="1"/>
              <a:t>Shaheen</a:t>
            </a:r>
            <a:r>
              <a:rPr lang="en-US" sz="2383" dirty="0"/>
              <a:t>, D-NH</a:t>
            </a:r>
          </a:p>
        </p:txBody>
      </p:sp>
    </p:spTree>
    <p:extLst>
      <p:ext uri="{BB962C8B-B14F-4D97-AF65-F5344CB8AC3E}">
        <p14:creationId xmlns:p14="http://schemas.microsoft.com/office/powerpoint/2010/main" val="93458458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663</TotalTime>
  <Words>1214</Words>
  <Application>Microsoft Office PowerPoint</Application>
  <PresentationFormat>Custom</PresentationFormat>
  <Paragraphs>54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michael</dc:creator>
  <cp:lastModifiedBy> </cp:lastModifiedBy>
  <cp:revision>6</cp:revision>
  <dcterms:created xsi:type="dcterms:W3CDTF">2019-03-22T20:54:21Z</dcterms:created>
  <dcterms:modified xsi:type="dcterms:W3CDTF">2019-04-22T17:08:18Z</dcterms:modified>
</cp:coreProperties>
</file>