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72" r:id="rId1"/>
  </p:sldMasterIdLst>
  <p:notesMasterIdLst>
    <p:notesMasterId r:id="rId3"/>
  </p:notesMasterIdLst>
  <p:sldIdLst>
    <p:sldId id="256" r:id="rId2"/>
  </p:sldIdLst>
  <p:sldSz cx="36576000" cy="29260800"/>
  <p:notesSz cx="6858000" cy="9144000"/>
  <p:defaultTextStyle>
    <a:defPPr>
      <a:defRPr lang="en-US"/>
    </a:defPPr>
    <a:lvl1pPr marL="0" algn="l" defTabSz="3160166" rtl="0" eaLnBrk="1" latinLnBrk="0" hangingPunct="1">
      <a:defRPr sz="6221" kern="1200">
        <a:solidFill>
          <a:schemeClr val="tx1"/>
        </a:solidFill>
        <a:latin typeface="+mn-lt"/>
        <a:ea typeface="+mn-ea"/>
        <a:cs typeface="+mn-cs"/>
      </a:defRPr>
    </a:lvl1pPr>
    <a:lvl2pPr marL="1580083" algn="l" defTabSz="3160166" rtl="0" eaLnBrk="1" latinLnBrk="0" hangingPunct="1">
      <a:defRPr sz="6221" kern="1200">
        <a:solidFill>
          <a:schemeClr val="tx1"/>
        </a:solidFill>
        <a:latin typeface="+mn-lt"/>
        <a:ea typeface="+mn-ea"/>
        <a:cs typeface="+mn-cs"/>
      </a:defRPr>
    </a:lvl2pPr>
    <a:lvl3pPr marL="3160166" algn="l" defTabSz="3160166" rtl="0" eaLnBrk="1" latinLnBrk="0" hangingPunct="1">
      <a:defRPr sz="6221" kern="1200">
        <a:solidFill>
          <a:schemeClr val="tx1"/>
        </a:solidFill>
        <a:latin typeface="+mn-lt"/>
        <a:ea typeface="+mn-ea"/>
        <a:cs typeface="+mn-cs"/>
      </a:defRPr>
    </a:lvl3pPr>
    <a:lvl4pPr marL="4740250" algn="l" defTabSz="3160166" rtl="0" eaLnBrk="1" latinLnBrk="0" hangingPunct="1">
      <a:defRPr sz="6221" kern="1200">
        <a:solidFill>
          <a:schemeClr val="tx1"/>
        </a:solidFill>
        <a:latin typeface="+mn-lt"/>
        <a:ea typeface="+mn-ea"/>
        <a:cs typeface="+mn-cs"/>
      </a:defRPr>
    </a:lvl4pPr>
    <a:lvl5pPr marL="6320333" algn="l" defTabSz="3160166" rtl="0" eaLnBrk="1" latinLnBrk="0" hangingPunct="1">
      <a:defRPr sz="6221" kern="1200">
        <a:solidFill>
          <a:schemeClr val="tx1"/>
        </a:solidFill>
        <a:latin typeface="+mn-lt"/>
        <a:ea typeface="+mn-ea"/>
        <a:cs typeface="+mn-cs"/>
      </a:defRPr>
    </a:lvl5pPr>
    <a:lvl6pPr marL="7900416" algn="l" defTabSz="3160166" rtl="0" eaLnBrk="1" latinLnBrk="0" hangingPunct="1">
      <a:defRPr sz="6221" kern="1200">
        <a:solidFill>
          <a:schemeClr val="tx1"/>
        </a:solidFill>
        <a:latin typeface="+mn-lt"/>
        <a:ea typeface="+mn-ea"/>
        <a:cs typeface="+mn-cs"/>
      </a:defRPr>
    </a:lvl6pPr>
    <a:lvl7pPr marL="9480499" algn="l" defTabSz="3160166" rtl="0" eaLnBrk="1" latinLnBrk="0" hangingPunct="1">
      <a:defRPr sz="6221" kern="1200">
        <a:solidFill>
          <a:schemeClr val="tx1"/>
        </a:solidFill>
        <a:latin typeface="+mn-lt"/>
        <a:ea typeface="+mn-ea"/>
        <a:cs typeface="+mn-cs"/>
      </a:defRPr>
    </a:lvl7pPr>
    <a:lvl8pPr marL="11060582" algn="l" defTabSz="3160166" rtl="0" eaLnBrk="1" latinLnBrk="0" hangingPunct="1">
      <a:defRPr sz="6221" kern="1200">
        <a:solidFill>
          <a:schemeClr val="tx1"/>
        </a:solidFill>
        <a:latin typeface="+mn-lt"/>
        <a:ea typeface="+mn-ea"/>
        <a:cs typeface="+mn-cs"/>
      </a:defRPr>
    </a:lvl8pPr>
    <a:lvl9pPr marL="12640666" algn="l" defTabSz="3160166" rtl="0" eaLnBrk="1" latinLnBrk="0" hangingPunct="1">
      <a:defRPr sz="6221"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8688" userDrawn="1">
          <p15:clr>
            <a:srgbClr val="A4A3A4"/>
          </p15:clr>
        </p15:guide>
        <p15:guide id="2" pos="1840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788"/>
    <a:srgbClr val="C87468"/>
    <a:srgbClr val="9D584F"/>
    <a:srgbClr val="F38E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889"/>
    <p:restoredTop sz="94690"/>
  </p:normalViewPr>
  <p:slideViewPr>
    <p:cSldViewPr snapToGrid="0" snapToObjects="1">
      <p:cViewPr>
        <p:scale>
          <a:sx n="31" d="100"/>
          <a:sy n="31" d="100"/>
        </p:scale>
        <p:origin x="144" y="144"/>
      </p:cViewPr>
      <p:guideLst>
        <p:guide orient="horz" pos="8688"/>
        <p:guide pos="1840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3F8940-15E2-9E42-9B2A-D80DA8639762}" type="datetimeFigureOut">
              <a:rPr lang="en-US" smtClean="0"/>
              <a:t>4/22/19</a:t>
            </a:fld>
            <a:endParaRPr lang="en-US"/>
          </a:p>
        </p:txBody>
      </p:sp>
      <p:sp>
        <p:nvSpPr>
          <p:cNvPr id="4" name="Slide Image Placeholder 3"/>
          <p:cNvSpPr>
            <a:spLocks noGrp="1" noRot="1" noChangeAspect="1"/>
          </p:cNvSpPr>
          <p:nvPr>
            <p:ph type="sldImg" idx="2"/>
          </p:nvPr>
        </p:nvSpPr>
        <p:spPr>
          <a:xfrm>
            <a:off x="1500188" y="1143000"/>
            <a:ext cx="38576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1090B94-5AEF-5848-9CC8-B7DECAB81C8F}" type="slidenum">
              <a:rPr lang="en-US" smtClean="0"/>
              <a:t>‹#›</a:t>
            </a:fld>
            <a:endParaRPr lang="en-US"/>
          </a:p>
        </p:txBody>
      </p:sp>
    </p:spTree>
    <p:extLst>
      <p:ext uri="{BB962C8B-B14F-4D97-AF65-F5344CB8AC3E}">
        <p14:creationId xmlns:p14="http://schemas.microsoft.com/office/powerpoint/2010/main" val="19166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just">
              <a:buFont typeface="Arial" charset="0"/>
              <a:buChar char="•"/>
            </a:pPr>
            <a:r>
              <a:rPr lang="en-US" sz="1200" dirty="0">
                <a:latin typeface="Times" charset="0"/>
                <a:ea typeface="Times" charset="0"/>
                <a:cs typeface="Times" charset="0"/>
              </a:rPr>
              <a:t>Multidisciplinary research enhances student repertoire and prepares them to imbed novel ideas into future research</a:t>
            </a:r>
          </a:p>
          <a:p>
            <a:pPr marL="342900" indent="-342900" algn="just">
              <a:buFont typeface="Arial" charset="0"/>
              <a:buChar char="•"/>
            </a:pPr>
            <a:r>
              <a:rPr lang="en-US" sz="1200" dirty="0">
                <a:latin typeface="Times" charset="0"/>
                <a:ea typeface="Times" charset="0"/>
                <a:cs typeface="Times" charset="0"/>
              </a:rPr>
              <a:t>Design-based research in the social sciences can improve methodology and scope of environmental science research </a:t>
            </a:r>
          </a:p>
          <a:p>
            <a:pPr marL="342900" indent="-342900" algn="just">
              <a:buFont typeface="Arial" charset="0"/>
              <a:buChar char="•"/>
            </a:pPr>
            <a:r>
              <a:rPr lang="en-US" sz="1200" dirty="0">
                <a:latin typeface="Times" charset="0"/>
                <a:ea typeface="Times" charset="0"/>
                <a:cs typeface="Times" charset="0"/>
              </a:rPr>
              <a:t>Social science research trains students how to propose and implement ‘broader impacts’ </a:t>
            </a:r>
          </a:p>
          <a:p>
            <a:endParaRPr lang="en-US" dirty="0"/>
          </a:p>
          <a:p>
            <a:endParaRPr lang="en-US" dirty="0"/>
          </a:p>
          <a:p>
            <a:pPr marL="342900" indent="-342900" algn="just">
              <a:buFont typeface="Arial" charset="0"/>
              <a:buChar char="•"/>
            </a:pPr>
            <a:r>
              <a:rPr lang="en-US" sz="1200" dirty="0">
                <a:latin typeface="Times" charset="0"/>
                <a:ea typeface="Times" charset="0"/>
                <a:cs typeface="Times" charset="0"/>
              </a:rPr>
              <a:t>Service is a beneficial form of experimental learning for environmental students </a:t>
            </a:r>
          </a:p>
          <a:p>
            <a:pPr marL="342900" lvl="0" indent="-342900" algn="just">
              <a:buFont typeface="Arial" charset="0"/>
              <a:buChar char="•"/>
            </a:pPr>
            <a:r>
              <a:rPr lang="en-US" sz="1200" dirty="0">
                <a:latin typeface="Times" charset="0"/>
                <a:ea typeface="Times" charset="0"/>
                <a:cs typeface="Times" charset="0"/>
              </a:rPr>
              <a:t>Informal projects can be designed to have reciprocal benefits for all involved</a:t>
            </a:r>
          </a:p>
          <a:p>
            <a:pPr marL="342900" lvl="0" indent="-342900" algn="just">
              <a:buFont typeface="Arial" charset="0"/>
              <a:buChar char="•"/>
            </a:pPr>
            <a:r>
              <a:rPr lang="en-US" sz="1200" dirty="0">
                <a:latin typeface="Times" charset="0"/>
                <a:ea typeface="Times" charset="0"/>
                <a:cs typeface="Times" charset="0"/>
              </a:rPr>
              <a:t>Service learning is a budding branch of citizen science</a:t>
            </a:r>
          </a:p>
          <a:p>
            <a:pPr marL="342900" lvl="0" indent="-342900" algn="just">
              <a:buFont typeface="Arial" charset="0"/>
              <a:buChar char="•"/>
            </a:pPr>
            <a:r>
              <a:rPr lang="en-US" sz="1200" dirty="0">
                <a:latin typeface="Times" charset="0"/>
                <a:ea typeface="Times" charset="0"/>
                <a:cs typeface="Times" charset="0"/>
              </a:rPr>
              <a:t>Student-led initiatives build leadership and enhance student understanding </a:t>
            </a:r>
          </a:p>
          <a:p>
            <a:pPr marL="342900" lvl="0" indent="-342900" algn="just">
              <a:buFont typeface="Arial" charset="0"/>
              <a:buChar char="•"/>
            </a:pPr>
            <a:r>
              <a:rPr lang="en-US" sz="1200" dirty="0">
                <a:latin typeface="Times" charset="0"/>
                <a:ea typeface="Times" charset="0"/>
                <a:cs typeface="Times" charset="0"/>
              </a:rPr>
              <a:t>Service projects expose science students to opportunities that may otherwise be unattainable, especially low-income &amp; marginalized students </a:t>
            </a:r>
          </a:p>
          <a:p>
            <a:endParaRPr lang="en-US" dirty="0"/>
          </a:p>
          <a:p>
            <a:endParaRPr lang="en-US" dirty="0"/>
          </a:p>
          <a:p>
            <a:pPr marL="342900" indent="-342900" algn="just">
              <a:buFont typeface="Arial" charset="0"/>
              <a:buChar char="•"/>
            </a:pPr>
            <a:r>
              <a:rPr lang="en-US" sz="1200" dirty="0">
                <a:latin typeface="Times" charset="0"/>
                <a:ea typeface="Times" charset="0"/>
                <a:cs typeface="Times" charset="0"/>
              </a:rPr>
              <a:t>Exposes students to diversity, promoting collaboration </a:t>
            </a:r>
          </a:p>
          <a:p>
            <a:pPr marL="342900" indent="-342900" algn="just">
              <a:buFont typeface="Arial" charset="0"/>
              <a:buChar char="•"/>
            </a:pPr>
            <a:r>
              <a:rPr lang="en-US" sz="1200" b="1" dirty="0">
                <a:latin typeface="Times" charset="0"/>
                <a:ea typeface="Times" charset="0"/>
                <a:cs typeface="Times" charset="0"/>
              </a:rPr>
              <a:t>Traditional science is westernized, so exposure to other cultures can broaden students’ ideas of science and the environment </a:t>
            </a:r>
          </a:p>
          <a:p>
            <a:pPr marL="342900" lvl="0" indent="-342900" algn="just">
              <a:buFont typeface="Arial" charset="0"/>
              <a:buChar char="•"/>
            </a:pPr>
            <a:r>
              <a:rPr lang="en-US" sz="1200" b="1" dirty="0">
                <a:latin typeface="Times" charset="0"/>
                <a:ea typeface="Times" charset="0"/>
                <a:cs typeface="Times" charset="0"/>
              </a:rPr>
              <a:t>Using local knowledge can improve scientific research, especially in the environmental sciences </a:t>
            </a:r>
          </a:p>
          <a:p>
            <a:pPr marL="342900" lvl="0" indent="-342900" algn="just">
              <a:buFont typeface="Arial" charset="0"/>
              <a:buChar char="•"/>
            </a:pPr>
            <a:r>
              <a:rPr lang="en-US" sz="1200" dirty="0">
                <a:latin typeface="Times" charset="0"/>
                <a:ea typeface="Times" charset="0"/>
                <a:cs typeface="Times" charset="0"/>
              </a:rPr>
              <a:t>Sharing ideas through collaboration introduces new questions and methods</a:t>
            </a:r>
          </a:p>
          <a:p>
            <a:pPr marL="342900" lvl="0" indent="-342900" algn="just">
              <a:buFont typeface="Arial" charset="0"/>
              <a:buChar char="•"/>
            </a:pPr>
            <a:r>
              <a:rPr lang="en-US" sz="1200" dirty="0">
                <a:latin typeface="Times" charset="0"/>
                <a:ea typeface="Times" charset="0"/>
                <a:cs typeface="Times" charset="0"/>
              </a:rPr>
              <a:t>Collaboration improves the impact of science by addressing the needs and desires of the community </a:t>
            </a:r>
          </a:p>
          <a:p>
            <a:pPr marL="342900" lvl="0" indent="-342900" algn="just">
              <a:buFont typeface="Arial" charset="0"/>
              <a:buChar char="•"/>
            </a:pPr>
            <a:r>
              <a:rPr lang="en-US" sz="1200" dirty="0">
                <a:latin typeface="Times" charset="0"/>
                <a:ea typeface="Times" charset="0"/>
                <a:cs typeface="Times" charset="0"/>
              </a:rPr>
              <a:t>Diverse teams have members with different skills </a:t>
            </a:r>
          </a:p>
          <a:p>
            <a:pPr marL="342900" lvl="0" indent="-342900" algn="just">
              <a:buFont typeface="Arial" charset="0"/>
              <a:buChar char="•"/>
            </a:pPr>
            <a:r>
              <a:rPr lang="en-US" sz="1200" dirty="0">
                <a:latin typeface="Times" charset="0"/>
                <a:ea typeface="Times" charset="0"/>
                <a:cs typeface="Times" charset="0"/>
              </a:rPr>
              <a:t>Dissecting power structures builds trust by addressing the effects of race, gender, status, and class on the project, training students to implement these concepts in the future </a:t>
            </a:r>
          </a:p>
          <a:p>
            <a:pPr marL="342900" lvl="0" indent="-342900" algn="just">
              <a:buFont typeface="Arial" charset="0"/>
              <a:buChar char="•"/>
            </a:pPr>
            <a:r>
              <a:rPr lang="en-US" sz="1200">
                <a:latin typeface="Times" charset="0"/>
                <a:ea typeface="Times" charset="0"/>
                <a:cs typeface="Times" charset="0"/>
              </a:rPr>
              <a:t>Community equity builds trust and enhances collaboration </a:t>
            </a:r>
          </a:p>
          <a:p>
            <a:endParaRPr lang="en-US" dirty="0"/>
          </a:p>
        </p:txBody>
      </p:sp>
      <p:sp>
        <p:nvSpPr>
          <p:cNvPr id="4" name="Slide Number Placeholder 3"/>
          <p:cNvSpPr>
            <a:spLocks noGrp="1"/>
          </p:cNvSpPr>
          <p:nvPr>
            <p:ph type="sldNum" sz="quarter" idx="10"/>
          </p:nvPr>
        </p:nvSpPr>
        <p:spPr/>
        <p:txBody>
          <a:bodyPr/>
          <a:lstStyle/>
          <a:p>
            <a:fld id="{51090B94-5AEF-5848-9CC8-B7DECAB81C8F}" type="slidenum">
              <a:rPr lang="en-US" smtClean="0"/>
              <a:t>1</a:t>
            </a:fld>
            <a:endParaRPr lang="en-US"/>
          </a:p>
        </p:txBody>
      </p:sp>
    </p:spTree>
    <p:extLst>
      <p:ext uri="{BB962C8B-B14F-4D97-AF65-F5344CB8AC3E}">
        <p14:creationId xmlns:p14="http://schemas.microsoft.com/office/powerpoint/2010/main" val="192512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4788749"/>
            <a:ext cx="31089600" cy="10187093"/>
          </a:xfrm>
        </p:spPr>
        <p:txBody>
          <a:bodyPr anchor="b"/>
          <a:lstStyle>
            <a:lvl1pPr algn="ctr">
              <a:defRPr sz="24000"/>
            </a:lvl1pPr>
          </a:lstStyle>
          <a:p>
            <a:r>
              <a:rPr lang="en-US"/>
              <a:t>Click to edit Master title style</a:t>
            </a:r>
            <a:endParaRPr lang="en-US" dirty="0"/>
          </a:p>
        </p:txBody>
      </p:sp>
      <p:sp>
        <p:nvSpPr>
          <p:cNvPr id="3" name="Subtitle 2"/>
          <p:cNvSpPr>
            <a:spLocks noGrp="1"/>
          </p:cNvSpPr>
          <p:nvPr>
            <p:ph type="subTitle" idx="1"/>
          </p:nvPr>
        </p:nvSpPr>
        <p:spPr>
          <a:xfrm>
            <a:off x="4572000" y="15368695"/>
            <a:ext cx="27432000" cy="7064585"/>
          </a:xfrm>
        </p:spPr>
        <p:txBody>
          <a:bodyPr/>
          <a:lstStyle>
            <a:lvl1pPr marL="0" indent="0" algn="ctr">
              <a:buNone/>
              <a:defRPr sz="9600"/>
            </a:lvl1pPr>
            <a:lvl2pPr marL="1828800" indent="0" algn="ctr">
              <a:buNone/>
              <a:defRPr sz="8000"/>
            </a:lvl2pPr>
            <a:lvl3pPr marL="3657600" indent="0" algn="ctr">
              <a:buNone/>
              <a:defRPr sz="7200"/>
            </a:lvl3pPr>
            <a:lvl4pPr marL="5486400" indent="0" algn="ctr">
              <a:buNone/>
              <a:defRPr sz="6400"/>
            </a:lvl4pPr>
            <a:lvl5pPr marL="7315200" indent="0" algn="ctr">
              <a:buNone/>
              <a:defRPr sz="6400"/>
            </a:lvl5pPr>
            <a:lvl6pPr marL="9144000" indent="0" algn="ctr">
              <a:buNone/>
              <a:defRPr sz="6400"/>
            </a:lvl6pPr>
            <a:lvl7pPr marL="10972800" indent="0" algn="ctr">
              <a:buNone/>
              <a:defRPr sz="6400"/>
            </a:lvl7pPr>
            <a:lvl8pPr marL="12801600" indent="0" algn="ctr">
              <a:buNone/>
              <a:defRPr sz="6400"/>
            </a:lvl8pPr>
            <a:lvl9pPr marL="14630400" indent="0" algn="ctr">
              <a:buNone/>
              <a:defRPr sz="6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C69C8B6-C247-3740-B687-93FFD336913A}"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69C8B6-C247-3740-B687-93FFD336913A}"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495552" y="7294888"/>
            <a:ext cx="31546800" cy="12171678"/>
          </a:xfrm>
        </p:spPr>
        <p:txBody>
          <a:bodyPr anchor="b"/>
          <a:lstStyle>
            <a:lvl1pPr>
              <a:defRPr sz="24000"/>
            </a:lvl1pPr>
          </a:lstStyle>
          <a:p>
            <a:r>
              <a:rPr lang="en-US"/>
              <a:t>Click to edit Master title style</a:t>
            </a:r>
            <a:endParaRPr lang="en-US" dirty="0"/>
          </a:p>
        </p:txBody>
      </p:sp>
      <p:sp>
        <p:nvSpPr>
          <p:cNvPr id="3" name="Text Placeholder 2"/>
          <p:cNvSpPr>
            <a:spLocks noGrp="1"/>
          </p:cNvSpPr>
          <p:nvPr>
            <p:ph type="body" idx="1"/>
          </p:nvPr>
        </p:nvSpPr>
        <p:spPr>
          <a:xfrm>
            <a:off x="2495552" y="19581715"/>
            <a:ext cx="31546800" cy="6400798"/>
          </a:xfrm>
        </p:spPr>
        <p:txBody>
          <a:bodyPr/>
          <a:lstStyle>
            <a:lvl1pPr marL="0" indent="0">
              <a:buNone/>
              <a:defRPr sz="9600">
                <a:solidFill>
                  <a:schemeClr val="tx1"/>
                </a:solidFill>
              </a:defRPr>
            </a:lvl1pPr>
            <a:lvl2pPr marL="1828800" indent="0">
              <a:buNone/>
              <a:defRPr sz="8000">
                <a:solidFill>
                  <a:schemeClr val="tx1">
                    <a:tint val="75000"/>
                  </a:schemeClr>
                </a:solidFill>
              </a:defRPr>
            </a:lvl2pPr>
            <a:lvl3pPr marL="3657600" indent="0">
              <a:buNone/>
              <a:defRPr sz="7200">
                <a:solidFill>
                  <a:schemeClr val="tx1">
                    <a:tint val="75000"/>
                  </a:schemeClr>
                </a:solidFill>
              </a:defRPr>
            </a:lvl3pPr>
            <a:lvl4pPr marL="5486400" indent="0">
              <a:buNone/>
              <a:defRPr sz="6400">
                <a:solidFill>
                  <a:schemeClr val="tx1">
                    <a:tint val="75000"/>
                  </a:schemeClr>
                </a:solidFill>
              </a:defRPr>
            </a:lvl4pPr>
            <a:lvl5pPr marL="7315200" indent="0">
              <a:buNone/>
              <a:defRPr sz="6400">
                <a:solidFill>
                  <a:schemeClr val="tx1">
                    <a:tint val="75000"/>
                  </a:schemeClr>
                </a:solidFill>
              </a:defRPr>
            </a:lvl5pPr>
            <a:lvl6pPr marL="9144000" indent="0">
              <a:buNone/>
              <a:defRPr sz="6400">
                <a:solidFill>
                  <a:schemeClr val="tx1">
                    <a:tint val="75000"/>
                  </a:schemeClr>
                </a:solidFill>
              </a:defRPr>
            </a:lvl6pPr>
            <a:lvl7pPr marL="10972800" indent="0">
              <a:buNone/>
              <a:defRPr sz="6400">
                <a:solidFill>
                  <a:schemeClr val="tx1">
                    <a:tint val="75000"/>
                  </a:schemeClr>
                </a:solidFill>
              </a:defRPr>
            </a:lvl7pPr>
            <a:lvl8pPr marL="12801600" indent="0">
              <a:buNone/>
              <a:defRPr sz="6400">
                <a:solidFill>
                  <a:schemeClr val="tx1">
                    <a:tint val="75000"/>
                  </a:schemeClr>
                </a:solidFill>
              </a:defRPr>
            </a:lvl8pPr>
            <a:lvl9pPr marL="14630400" indent="0">
              <a:buNone/>
              <a:defRPr sz="6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69C8B6-C247-3740-B687-93FFD336913A}"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14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18516600" y="7789333"/>
            <a:ext cx="15544800" cy="185657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69C8B6-C247-3740-B687-93FFD336913A}" type="datetimeFigureOut">
              <a:rPr lang="en-US" smtClean="0"/>
              <a:t>4/22/19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557873"/>
            <a:ext cx="31546800" cy="5655735"/>
          </a:xfrm>
        </p:spPr>
        <p:txBody>
          <a:bodyPr/>
          <a:lstStyle/>
          <a:p>
            <a:r>
              <a:rPr lang="en-US"/>
              <a:t>Click to edit Master title style</a:t>
            </a:r>
            <a:endParaRPr lang="en-US" dirty="0"/>
          </a:p>
        </p:txBody>
      </p:sp>
      <p:sp>
        <p:nvSpPr>
          <p:cNvPr id="3" name="Text Placeholder 2"/>
          <p:cNvSpPr>
            <a:spLocks noGrp="1"/>
          </p:cNvSpPr>
          <p:nvPr>
            <p:ph type="body" idx="1"/>
          </p:nvPr>
        </p:nvSpPr>
        <p:spPr>
          <a:xfrm>
            <a:off x="2519368" y="7172962"/>
            <a:ext cx="15473360"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4" name="Content Placeholder 3"/>
          <p:cNvSpPr>
            <a:spLocks noGrp="1"/>
          </p:cNvSpPr>
          <p:nvPr>
            <p:ph sz="half" idx="2"/>
          </p:nvPr>
        </p:nvSpPr>
        <p:spPr>
          <a:xfrm>
            <a:off x="2519368" y="10688320"/>
            <a:ext cx="15473360"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18516602" y="7172962"/>
            <a:ext cx="15549564" cy="3515358"/>
          </a:xfrm>
        </p:spPr>
        <p:txBody>
          <a:bodyPr anchor="b"/>
          <a:lstStyle>
            <a:lvl1pPr marL="0" indent="0">
              <a:buNone/>
              <a:defRPr sz="9600" b="1"/>
            </a:lvl1pPr>
            <a:lvl2pPr marL="1828800" indent="0">
              <a:buNone/>
              <a:defRPr sz="8000" b="1"/>
            </a:lvl2pPr>
            <a:lvl3pPr marL="3657600" indent="0">
              <a:buNone/>
              <a:defRPr sz="7200" b="1"/>
            </a:lvl3pPr>
            <a:lvl4pPr marL="5486400" indent="0">
              <a:buNone/>
              <a:defRPr sz="6400" b="1"/>
            </a:lvl4pPr>
            <a:lvl5pPr marL="7315200" indent="0">
              <a:buNone/>
              <a:defRPr sz="6400" b="1"/>
            </a:lvl5pPr>
            <a:lvl6pPr marL="9144000" indent="0">
              <a:buNone/>
              <a:defRPr sz="6400" b="1"/>
            </a:lvl6pPr>
            <a:lvl7pPr marL="10972800" indent="0">
              <a:buNone/>
              <a:defRPr sz="6400" b="1"/>
            </a:lvl7pPr>
            <a:lvl8pPr marL="12801600" indent="0">
              <a:buNone/>
              <a:defRPr sz="6400" b="1"/>
            </a:lvl8pPr>
            <a:lvl9pPr marL="14630400" indent="0">
              <a:buNone/>
              <a:defRPr sz="6400" b="1"/>
            </a:lvl9pPr>
          </a:lstStyle>
          <a:p>
            <a:pPr lvl="0"/>
            <a:r>
              <a:rPr lang="en-US"/>
              <a:t>Click to edit Master text styles</a:t>
            </a:r>
          </a:p>
        </p:txBody>
      </p:sp>
      <p:sp>
        <p:nvSpPr>
          <p:cNvPr id="6" name="Content Placeholder 5"/>
          <p:cNvSpPr>
            <a:spLocks noGrp="1"/>
          </p:cNvSpPr>
          <p:nvPr>
            <p:ph sz="quarter" idx="4"/>
          </p:nvPr>
        </p:nvSpPr>
        <p:spPr>
          <a:xfrm>
            <a:off x="18516602" y="10688320"/>
            <a:ext cx="15549564" cy="1572090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69C8B6-C247-3740-B687-93FFD336913A}" type="datetimeFigureOut">
              <a:rPr lang="en-US" smtClean="0"/>
              <a:t>4/22/19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69C8B6-C247-3740-B687-93FFD336913A}" type="datetimeFigureOut">
              <a:rPr lang="en-US" smtClean="0"/>
              <a:t>4/22/19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69C8B6-C247-3740-B687-93FFD336913A}" type="datetimeFigureOut">
              <a:rPr lang="en-US" smtClean="0"/>
              <a:t>4/22/19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Content Placeholder 2"/>
          <p:cNvSpPr>
            <a:spLocks noGrp="1"/>
          </p:cNvSpPr>
          <p:nvPr>
            <p:ph idx="1"/>
          </p:nvPr>
        </p:nvSpPr>
        <p:spPr>
          <a:xfrm>
            <a:off x="15549564" y="4213020"/>
            <a:ext cx="18516600" cy="20794133"/>
          </a:xfrm>
        </p:spPr>
        <p:txBody>
          <a:bodyPr/>
          <a:lstStyle>
            <a:lvl1pPr>
              <a:defRPr sz="12800"/>
            </a:lvl1pPr>
            <a:lvl2pPr>
              <a:defRPr sz="11200"/>
            </a:lvl2pPr>
            <a:lvl3pPr>
              <a:defRPr sz="9600"/>
            </a:lvl3pPr>
            <a:lvl4pPr>
              <a:defRPr sz="8000"/>
            </a:lvl4pPr>
            <a:lvl5pPr>
              <a:defRPr sz="8000"/>
            </a:lvl5pPr>
            <a:lvl6pPr>
              <a:defRPr sz="8000"/>
            </a:lvl6pPr>
            <a:lvl7pPr>
              <a:defRPr sz="8000"/>
            </a:lvl7pPr>
            <a:lvl8pPr>
              <a:defRPr sz="8000"/>
            </a:lvl8pPr>
            <a:lvl9pPr>
              <a:defRPr sz="8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4C69C8B6-C247-3740-B687-93FFD336913A}" type="datetimeFigureOut">
              <a:rPr lang="en-US" smtClean="0"/>
              <a:t>4/22/19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19364" y="1950720"/>
            <a:ext cx="11796712" cy="6827520"/>
          </a:xfrm>
        </p:spPr>
        <p:txBody>
          <a:bodyPr anchor="b"/>
          <a:lstStyle>
            <a:lvl1pPr>
              <a:defRPr sz="1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5549564" y="4213020"/>
            <a:ext cx="18516600" cy="20794133"/>
          </a:xfrm>
        </p:spPr>
        <p:txBody>
          <a:bodyPr anchor="t"/>
          <a:lstStyle>
            <a:lvl1pPr marL="0" indent="0">
              <a:buNone/>
              <a:defRPr sz="12800"/>
            </a:lvl1pPr>
            <a:lvl2pPr marL="1828800" indent="0">
              <a:buNone/>
              <a:defRPr sz="11200"/>
            </a:lvl2pPr>
            <a:lvl3pPr marL="3657600" indent="0">
              <a:buNone/>
              <a:defRPr sz="9600"/>
            </a:lvl3pPr>
            <a:lvl4pPr marL="5486400" indent="0">
              <a:buNone/>
              <a:defRPr sz="8000"/>
            </a:lvl4pPr>
            <a:lvl5pPr marL="7315200" indent="0">
              <a:buNone/>
              <a:defRPr sz="8000"/>
            </a:lvl5pPr>
            <a:lvl6pPr marL="9144000" indent="0">
              <a:buNone/>
              <a:defRPr sz="8000"/>
            </a:lvl6pPr>
            <a:lvl7pPr marL="10972800" indent="0">
              <a:buNone/>
              <a:defRPr sz="8000"/>
            </a:lvl7pPr>
            <a:lvl8pPr marL="12801600" indent="0">
              <a:buNone/>
              <a:defRPr sz="8000"/>
            </a:lvl8pPr>
            <a:lvl9pPr marL="14630400" indent="0">
              <a:buNone/>
              <a:defRPr sz="8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2519364" y="8778240"/>
            <a:ext cx="11796712" cy="16262775"/>
          </a:xfrm>
        </p:spPr>
        <p:txBody>
          <a:bodyPr/>
          <a:lstStyle>
            <a:lvl1pPr marL="0" indent="0">
              <a:buNone/>
              <a:defRPr sz="6400"/>
            </a:lvl1pPr>
            <a:lvl2pPr marL="1828800" indent="0">
              <a:buNone/>
              <a:defRPr sz="5600"/>
            </a:lvl2pPr>
            <a:lvl3pPr marL="3657600" indent="0">
              <a:buNone/>
              <a:defRPr sz="4800"/>
            </a:lvl3pPr>
            <a:lvl4pPr marL="5486400" indent="0">
              <a:buNone/>
              <a:defRPr sz="4000"/>
            </a:lvl4pPr>
            <a:lvl5pPr marL="7315200" indent="0">
              <a:buNone/>
              <a:defRPr sz="4000"/>
            </a:lvl5pPr>
            <a:lvl6pPr marL="9144000" indent="0">
              <a:buNone/>
              <a:defRPr sz="4000"/>
            </a:lvl6pPr>
            <a:lvl7pPr marL="10972800" indent="0">
              <a:buNone/>
              <a:defRPr sz="4000"/>
            </a:lvl7pPr>
            <a:lvl8pPr marL="12801600" indent="0">
              <a:buNone/>
              <a:defRPr sz="4000"/>
            </a:lvl8pPr>
            <a:lvl9pPr marL="14630400" indent="0">
              <a:buNone/>
              <a:defRPr sz="4000"/>
            </a:lvl9pPr>
          </a:lstStyle>
          <a:p>
            <a:pPr lvl="0"/>
            <a:r>
              <a:rPr lang="en-US"/>
              <a:t>Click to edit Master text styles</a:t>
            </a:r>
          </a:p>
        </p:txBody>
      </p:sp>
      <p:sp>
        <p:nvSpPr>
          <p:cNvPr id="5" name="Date Placeholder 4"/>
          <p:cNvSpPr>
            <a:spLocks noGrp="1"/>
          </p:cNvSpPr>
          <p:nvPr>
            <p:ph type="dt" sz="half" idx="10"/>
          </p:nvPr>
        </p:nvSpPr>
        <p:spPr/>
        <p:txBody>
          <a:bodyPr/>
          <a:lstStyle/>
          <a:p>
            <a:fld id="{4C69C8B6-C247-3740-B687-93FFD336913A}" type="datetimeFigureOut">
              <a:rPr lang="en-US" smtClean="0"/>
              <a:t>4/22/19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69C8B6-C247-3740-B687-93FFD336913A}"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174702" y="1557867"/>
            <a:ext cx="7886700" cy="247971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514602" y="1557867"/>
            <a:ext cx="23202900" cy="247971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69C8B6-C247-3740-B687-93FFD336913A}" type="datetimeFigureOut">
              <a:rPr lang="en-US" smtClean="0"/>
              <a:t>4/22/19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922F962-1647-E74C-B0E2-F00E3A66AFA0}"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514600" y="1557873"/>
            <a:ext cx="31546800" cy="565573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514600" y="7789333"/>
            <a:ext cx="31546800" cy="185657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514600" y="27120433"/>
            <a:ext cx="8229600" cy="1557867"/>
          </a:xfrm>
          <a:prstGeom prst="rect">
            <a:avLst/>
          </a:prstGeom>
        </p:spPr>
        <p:txBody>
          <a:bodyPr vert="horz" lIns="91440" tIns="45720" rIns="91440" bIns="45720" rtlCol="0" anchor="ctr"/>
          <a:lstStyle>
            <a:lvl1pPr algn="l">
              <a:defRPr sz="4800">
                <a:solidFill>
                  <a:schemeClr val="tx1">
                    <a:tint val="75000"/>
                  </a:schemeClr>
                </a:solidFill>
              </a:defRPr>
            </a:lvl1pPr>
          </a:lstStyle>
          <a:p>
            <a:fld id="{4C69C8B6-C247-3740-B687-93FFD336913A}" type="datetimeFigureOut">
              <a:rPr lang="en-US" smtClean="0"/>
              <a:t>4/22/19</a:t>
            </a:fld>
            <a:endParaRPr lang="en-US"/>
          </a:p>
        </p:txBody>
      </p:sp>
      <p:sp>
        <p:nvSpPr>
          <p:cNvPr id="5" name="Footer Placeholder 4"/>
          <p:cNvSpPr>
            <a:spLocks noGrp="1"/>
          </p:cNvSpPr>
          <p:nvPr>
            <p:ph type="ftr" sz="quarter" idx="3"/>
          </p:nvPr>
        </p:nvSpPr>
        <p:spPr>
          <a:xfrm>
            <a:off x="12115800" y="27120433"/>
            <a:ext cx="12344400" cy="1557867"/>
          </a:xfrm>
          <a:prstGeom prst="rect">
            <a:avLst/>
          </a:prstGeom>
        </p:spPr>
        <p:txBody>
          <a:bodyPr vert="horz" lIns="91440" tIns="45720" rIns="91440" bIns="45720" rtlCol="0" anchor="ctr"/>
          <a:lstStyle>
            <a:lvl1pPr algn="ctr">
              <a:defRPr sz="4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5831800" y="27120433"/>
            <a:ext cx="8229600" cy="1557867"/>
          </a:xfrm>
          <a:prstGeom prst="rect">
            <a:avLst/>
          </a:prstGeom>
        </p:spPr>
        <p:txBody>
          <a:bodyPr vert="horz" lIns="91440" tIns="45720" rIns="91440" bIns="45720" rtlCol="0" anchor="ctr"/>
          <a:lstStyle>
            <a:lvl1pPr algn="r">
              <a:defRPr sz="4800">
                <a:solidFill>
                  <a:schemeClr val="tx1">
                    <a:tint val="75000"/>
                  </a:schemeClr>
                </a:solidFill>
              </a:defRPr>
            </a:lvl1pPr>
          </a:lstStyle>
          <a:p>
            <a:fld id="{7922F962-1647-E74C-B0E2-F00E3A66AFA0}" type="slidenum">
              <a:rPr lang="en-US" smtClean="0"/>
              <a:t>‹#›</a:t>
            </a:fld>
            <a:endParaRPr lang="en-US"/>
          </a:p>
        </p:txBody>
      </p:sp>
    </p:spTree>
    <p:extLst>
      <p:ext uri="{BB962C8B-B14F-4D97-AF65-F5344CB8AC3E}">
        <p14:creationId xmlns:p14="http://schemas.microsoft.com/office/powerpoint/2010/main" val="82529065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657600" rtl="0" eaLnBrk="1" latinLnBrk="0" hangingPunct="1">
        <a:lnSpc>
          <a:spcPct val="90000"/>
        </a:lnSpc>
        <a:spcBef>
          <a:spcPct val="0"/>
        </a:spcBef>
        <a:buNone/>
        <a:defRPr sz="17600" kern="1200">
          <a:solidFill>
            <a:schemeClr val="tx1"/>
          </a:solidFill>
          <a:latin typeface="+mj-lt"/>
          <a:ea typeface="+mj-ea"/>
          <a:cs typeface="+mj-cs"/>
        </a:defRPr>
      </a:lvl1pPr>
    </p:titleStyle>
    <p:bodyStyle>
      <a:lvl1pPr marL="914400" indent="-914400" algn="l" defTabSz="3657600" rtl="0" eaLnBrk="1" latinLnBrk="0" hangingPunct="1">
        <a:lnSpc>
          <a:spcPct val="90000"/>
        </a:lnSpc>
        <a:spcBef>
          <a:spcPts val="4000"/>
        </a:spcBef>
        <a:buFont typeface="Arial" panose="020B0604020202020204" pitchFamily="34" charset="0"/>
        <a:buChar char="•"/>
        <a:defRPr sz="11200" kern="1200">
          <a:solidFill>
            <a:schemeClr val="tx1"/>
          </a:solidFill>
          <a:latin typeface="+mn-lt"/>
          <a:ea typeface="+mn-ea"/>
          <a:cs typeface="+mn-cs"/>
        </a:defRPr>
      </a:lvl1pPr>
      <a:lvl2pPr marL="2743200" indent="-914400" algn="l" defTabSz="3657600" rtl="0" eaLnBrk="1" latinLnBrk="0" hangingPunct="1">
        <a:lnSpc>
          <a:spcPct val="90000"/>
        </a:lnSpc>
        <a:spcBef>
          <a:spcPts val="2000"/>
        </a:spcBef>
        <a:buFont typeface="Arial" panose="020B0604020202020204" pitchFamily="34" charset="0"/>
        <a:buChar char="•"/>
        <a:defRPr sz="9600" kern="1200">
          <a:solidFill>
            <a:schemeClr val="tx1"/>
          </a:solidFill>
          <a:latin typeface="+mn-lt"/>
          <a:ea typeface="+mn-ea"/>
          <a:cs typeface="+mn-cs"/>
        </a:defRPr>
      </a:lvl2pPr>
      <a:lvl3pPr marL="4572000" indent="-914400" algn="l" defTabSz="3657600" rtl="0" eaLnBrk="1" latinLnBrk="0" hangingPunct="1">
        <a:lnSpc>
          <a:spcPct val="90000"/>
        </a:lnSpc>
        <a:spcBef>
          <a:spcPts val="2000"/>
        </a:spcBef>
        <a:buFont typeface="Arial" panose="020B0604020202020204" pitchFamily="34" charset="0"/>
        <a:buChar char="•"/>
        <a:defRPr sz="8000" kern="1200">
          <a:solidFill>
            <a:schemeClr val="tx1"/>
          </a:solidFill>
          <a:latin typeface="+mn-lt"/>
          <a:ea typeface="+mn-ea"/>
          <a:cs typeface="+mn-cs"/>
        </a:defRPr>
      </a:lvl3pPr>
      <a:lvl4pPr marL="6400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4pPr>
      <a:lvl5pPr marL="82296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5pPr>
      <a:lvl6pPr marL="100584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6pPr>
      <a:lvl7pPr marL="118872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7pPr>
      <a:lvl8pPr marL="137160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8pPr>
      <a:lvl9pPr marL="15544800" indent="-914400" algn="l" defTabSz="3657600" rtl="0" eaLnBrk="1" latinLnBrk="0" hangingPunct="1">
        <a:lnSpc>
          <a:spcPct val="90000"/>
        </a:lnSpc>
        <a:spcBef>
          <a:spcPts val="2000"/>
        </a:spcBef>
        <a:buFont typeface="Arial" panose="020B0604020202020204" pitchFamily="34" charset="0"/>
        <a:buChar char="•"/>
        <a:defRPr sz="7200" kern="1200">
          <a:solidFill>
            <a:schemeClr val="tx1"/>
          </a:solidFill>
          <a:latin typeface="+mn-lt"/>
          <a:ea typeface="+mn-ea"/>
          <a:cs typeface="+mn-cs"/>
        </a:defRPr>
      </a:lvl9pPr>
    </p:bodyStyle>
    <p:otherStyle>
      <a:defPPr>
        <a:defRPr lang="en-US"/>
      </a:defPPr>
      <a:lvl1pPr marL="0" algn="l" defTabSz="3657600" rtl="0" eaLnBrk="1" latinLnBrk="0" hangingPunct="1">
        <a:defRPr sz="7200" kern="1200">
          <a:solidFill>
            <a:schemeClr val="tx1"/>
          </a:solidFill>
          <a:latin typeface="+mn-lt"/>
          <a:ea typeface="+mn-ea"/>
          <a:cs typeface="+mn-cs"/>
        </a:defRPr>
      </a:lvl1pPr>
      <a:lvl2pPr marL="1828800" algn="l" defTabSz="3657600" rtl="0" eaLnBrk="1" latinLnBrk="0" hangingPunct="1">
        <a:defRPr sz="7200" kern="1200">
          <a:solidFill>
            <a:schemeClr val="tx1"/>
          </a:solidFill>
          <a:latin typeface="+mn-lt"/>
          <a:ea typeface="+mn-ea"/>
          <a:cs typeface="+mn-cs"/>
        </a:defRPr>
      </a:lvl2pPr>
      <a:lvl3pPr marL="3657600" algn="l" defTabSz="3657600" rtl="0" eaLnBrk="1" latinLnBrk="0" hangingPunct="1">
        <a:defRPr sz="7200" kern="1200">
          <a:solidFill>
            <a:schemeClr val="tx1"/>
          </a:solidFill>
          <a:latin typeface="+mn-lt"/>
          <a:ea typeface="+mn-ea"/>
          <a:cs typeface="+mn-cs"/>
        </a:defRPr>
      </a:lvl3pPr>
      <a:lvl4pPr marL="5486400" algn="l" defTabSz="3657600" rtl="0" eaLnBrk="1" latinLnBrk="0" hangingPunct="1">
        <a:defRPr sz="7200" kern="1200">
          <a:solidFill>
            <a:schemeClr val="tx1"/>
          </a:solidFill>
          <a:latin typeface="+mn-lt"/>
          <a:ea typeface="+mn-ea"/>
          <a:cs typeface="+mn-cs"/>
        </a:defRPr>
      </a:lvl4pPr>
      <a:lvl5pPr marL="7315200" algn="l" defTabSz="3657600" rtl="0" eaLnBrk="1" latinLnBrk="0" hangingPunct="1">
        <a:defRPr sz="7200" kern="1200">
          <a:solidFill>
            <a:schemeClr val="tx1"/>
          </a:solidFill>
          <a:latin typeface="+mn-lt"/>
          <a:ea typeface="+mn-ea"/>
          <a:cs typeface="+mn-cs"/>
        </a:defRPr>
      </a:lvl5pPr>
      <a:lvl6pPr marL="9144000" algn="l" defTabSz="3657600" rtl="0" eaLnBrk="1" latinLnBrk="0" hangingPunct="1">
        <a:defRPr sz="7200" kern="1200">
          <a:solidFill>
            <a:schemeClr val="tx1"/>
          </a:solidFill>
          <a:latin typeface="+mn-lt"/>
          <a:ea typeface="+mn-ea"/>
          <a:cs typeface="+mn-cs"/>
        </a:defRPr>
      </a:lvl6pPr>
      <a:lvl7pPr marL="10972800" algn="l" defTabSz="3657600" rtl="0" eaLnBrk="1" latinLnBrk="0" hangingPunct="1">
        <a:defRPr sz="7200" kern="1200">
          <a:solidFill>
            <a:schemeClr val="tx1"/>
          </a:solidFill>
          <a:latin typeface="+mn-lt"/>
          <a:ea typeface="+mn-ea"/>
          <a:cs typeface="+mn-cs"/>
        </a:defRPr>
      </a:lvl7pPr>
      <a:lvl8pPr marL="12801600" algn="l" defTabSz="3657600" rtl="0" eaLnBrk="1" latinLnBrk="0" hangingPunct="1">
        <a:defRPr sz="7200" kern="1200">
          <a:solidFill>
            <a:schemeClr val="tx1"/>
          </a:solidFill>
          <a:latin typeface="+mn-lt"/>
          <a:ea typeface="+mn-ea"/>
          <a:cs typeface="+mn-cs"/>
        </a:defRPr>
      </a:lvl8pPr>
      <a:lvl9pPr marL="14630400" algn="l" defTabSz="3657600" rtl="0" eaLnBrk="1" latinLnBrk="0" hangingPunct="1">
        <a:defRPr sz="7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4" Type="http://schemas.openxmlformats.org/officeDocument/2006/relationships/image" Target="../media/image2.jpg"/><Relationship Id="rId5" Type="http://schemas.openxmlformats.org/officeDocument/2006/relationships/image" Target="../media/image3.jpeg"/><Relationship Id="rId6" Type="http://schemas.openxmlformats.org/officeDocument/2006/relationships/image" Target="../media/image4.jpeg"/><Relationship Id="rId7" Type="http://schemas.openxmlformats.org/officeDocument/2006/relationships/image" Target="../media/image5.jpg"/><Relationship Id="rId8" Type="http://schemas.openxmlformats.org/officeDocument/2006/relationships/image" Target="../media/image6.JPG"/><Relationship Id="rId9" Type="http://schemas.openxmlformats.org/officeDocument/2006/relationships/image" Target="../media/image7.jpg"/><Relationship Id="rId10"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TextBox 14"/>
          <p:cNvSpPr txBox="1">
            <a:spLocks/>
          </p:cNvSpPr>
          <p:nvPr/>
        </p:nvSpPr>
        <p:spPr>
          <a:xfrm>
            <a:off x="7664569" y="4199848"/>
            <a:ext cx="21031200" cy="24597360"/>
          </a:xfrm>
          <a:prstGeom prst="rect">
            <a:avLst/>
          </a:prstGeom>
          <a:solidFill>
            <a:schemeClr val="accent5">
              <a:lumMod val="20000"/>
              <a:lumOff val="80000"/>
            </a:schemeClr>
          </a:solidFill>
        </p:spPr>
        <p:txBody>
          <a:bodyPr wrap="square" rtlCol="0">
            <a:spAutoFit/>
          </a:bodyPr>
          <a:lstStyle/>
          <a:p>
            <a:endParaRPr lang="en-US" dirty="0"/>
          </a:p>
        </p:txBody>
      </p:sp>
      <p:cxnSp>
        <p:nvCxnSpPr>
          <p:cNvPr id="52" name="Straight Connector 51"/>
          <p:cNvCxnSpPr/>
          <p:nvPr/>
        </p:nvCxnSpPr>
        <p:spPr>
          <a:xfrm flipV="1">
            <a:off x="21299938" y="20941725"/>
            <a:ext cx="9144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 name="TextBox 1"/>
          <p:cNvSpPr txBox="1"/>
          <p:nvPr/>
        </p:nvSpPr>
        <p:spPr>
          <a:xfrm>
            <a:off x="457199" y="642178"/>
            <a:ext cx="35661599" cy="2477601"/>
          </a:xfrm>
          <a:prstGeom prst="rect">
            <a:avLst/>
          </a:prstGeom>
          <a:solidFill>
            <a:srgbClr val="002060"/>
          </a:solidFill>
          <a:ln>
            <a:noFill/>
          </a:ln>
        </p:spPr>
        <p:txBody>
          <a:bodyPr wrap="square" rtlCol="0">
            <a:spAutoFit/>
          </a:bodyPr>
          <a:lstStyle/>
          <a:p>
            <a:pPr algn="ctr"/>
            <a:r>
              <a:rPr lang="en-US" sz="5500" b="1" dirty="0">
                <a:solidFill>
                  <a:schemeClr val="bg1"/>
                </a:solidFill>
                <a:latin typeface="Times" charset="0"/>
                <a:ea typeface="Times" charset="0"/>
                <a:cs typeface="Times" charset="0"/>
              </a:rPr>
              <a:t>Improving Undergraduate Environmental Science Education </a:t>
            </a:r>
          </a:p>
          <a:p>
            <a:pPr algn="ctr"/>
            <a:r>
              <a:rPr lang="en-US" sz="5500" b="1" dirty="0">
                <a:solidFill>
                  <a:schemeClr val="bg1"/>
                </a:solidFill>
                <a:latin typeface="Times" charset="0"/>
                <a:ea typeface="Times" charset="0"/>
                <a:cs typeface="Times" charset="0"/>
              </a:rPr>
              <a:t>Through International Work, Service Learning, and Multidisciplinary Research</a:t>
            </a:r>
          </a:p>
          <a:p>
            <a:pPr algn="ctr"/>
            <a:r>
              <a:rPr lang="en-US" sz="4500" dirty="0">
                <a:solidFill>
                  <a:schemeClr val="bg1"/>
                </a:solidFill>
                <a:latin typeface="Times" charset="0"/>
                <a:ea typeface="Times" charset="0"/>
                <a:cs typeface="Times" charset="0"/>
              </a:rPr>
              <a:t>Taylor R. Lindsay, Department of Natural Resources, The University of New Hampshire  </a:t>
            </a:r>
          </a:p>
        </p:txBody>
      </p:sp>
      <p:sp>
        <p:nvSpPr>
          <p:cNvPr id="9" name="TextBox 8"/>
          <p:cNvSpPr txBox="1"/>
          <p:nvPr/>
        </p:nvSpPr>
        <p:spPr>
          <a:xfrm>
            <a:off x="457199" y="3502011"/>
            <a:ext cx="6858000" cy="704088"/>
          </a:xfrm>
          <a:prstGeom prst="rect">
            <a:avLst/>
          </a:prstGeom>
          <a:solidFill>
            <a:srgbClr val="002060"/>
          </a:solidFill>
          <a:ln>
            <a:noFill/>
          </a:ln>
        </p:spPr>
        <p:txBody>
          <a:bodyPr wrap="square" rtlCol="0">
            <a:spAutoFit/>
          </a:bodyPr>
          <a:lstStyle/>
          <a:p>
            <a:pPr algn="ctr"/>
            <a:r>
              <a:rPr lang="en-US" sz="4000" b="1" dirty="0">
                <a:solidFill>
                  <a:schemeClr val="bg1"/>
                </a:solidFill>
                <a:latin typeface="Times" charset="0"/>
                <a:ea typeface="Times" charset="0"/>
                <a:cs typeface="Times" charset="0"/>
              </a:rPr>
              <a:t>Introduction</a:t>
            </a:r>
          </a:p>
        </p:txBody>
      </p:sp>
      <p:sp>
        <p:nvSpPr>
          <p:cNvPr id="10" name="TextBox 9"/>
          <p:cNvSpPr txBox="1"/>
          <p:nvPr/>
        </p:nvSpPr>
        <p:spPr>
          <a:xfrm>
            <a:off x="7665123" y="3503102"/>
            <a:ext cx="21031200" cy="707886"/>
          </a:xfrm>
          <a:prstGeom prst="rect">
            <a:avLst/>
          </a:prstGeom>
          <a:solidFill>
            <a:srgbClr val="002060"/>
          </a:solidFill>
          <a:ln>
            <a:noFill/>
          </a:ln>
        </p:spPr>
        <p:txBody>
          <a:bodyPr wrap="square" rtlCol="0">
            <a:spAutoFit/>
          </a:bodyPr>
          <a:lstStyle/>
          <a:p>
            <a:pPr algn="ctr"/>
            <a:r>
              <a:rPr lang="en-US" sz="4000" b="1" dirty="0">
                <a:solidFill>
                  <a:schemeClr val="bg1"/>
                </a:solidFill>
                <a:latin typeface="Times" charset="0"/>
                <a:ea typeface="Times" charset="0"/>
                <a:cs typeface="Times" charset="0"/>
              </a:rPr>
              <a:t>Case Study: Podcasting for the environment, a student-initiated service project in India</a:t>
            </a:r>
            <a:endParaRPr lang="en-US" sz="4000" dirty="0">
              <a:solidFill>
                <a:schemeClr val="bg1"/>
              </a:solidFill>
              <a:latin typeface="Times" charset="0"/>
              <a:ea typeface="Times" charset="0"/>
              <a:cs typeface="Times" charset="0"/>
            </a:endParaRPr>
          </a:p>
        </p:txBody>
      </p:sp>
      <p:cxnSp>
        <p:nvCxnSpPr>
          <p:cNvPr id="56" name="Straight Connector 55"/>
          <p:cNvCxnSpPr/>
          <p:nvPr/>
        </p:nvCxnSpPr>
        <p:spPr>
          <a:xfrm flipV="1">
            <a:off x="21282363" y="16075421"/>
            <a:ext cx="9144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9199566" y="25970067"/>
            <a:ext cx="6858000" cy="707886"/>
          </a:xfrm>
          <a:prstGeom prst="rect">
            <a:avLst/>
          </a:prstGeom>
          <a:solidFill>
            <a:srgbClr val="002060"/>
          </a:solidFill>
          <a:ln>
            <a:noFill/>
          </a:ln>
        </p:spPr>
        <p:txBody>
          <a:bodyPr wrap="square" rtlCol="0">
            <a:spAutoFit/>
          </a:bodyPr>
          <a:lstStyle/>
          <a:p>
            <a:pPr algn="ctr"/>
            <a:r>
              <a:rPr lang="en-US" sz="4000" b="1" dirty="0">
                <a:ln w="0"/>
                <a:solidFill>
                  <a:schemeClr val="bg1"/>
                </a:solidFill>
                <a:effectLst>
                  <a:outerShdw blurRad="38100" dist="19050" dir="2700000" algn="tl" rotWithShape="0">
                    <a:schemeClr val="dk1">
                      <a:alpha val="40000"/>
                    </a:schemeClr>
                  </a:outerShdw>
                </a:effectLst>
                <a:latin typeface="Times" charset="0"/>
                <a:ea typeface="Times" charset="0"/>
                <a:cs typeface="Times" charset="0"/>
              </a:rPr>
              <a:t>References</a:t>
            </a:r>
          </a:p>
        </p:txBody>
      </p:sp>
      <p:sp>
        <p:nvSpPr>
          <p:cNvPr id="12" name="TextBox 11"/>
          <p:cNvSpPr txBox="1"/>
          <p:nvPr/>
        </p:nvSpPr>
        <p:spPr>
          <a:xfrm>
            <a:off x="457199" y="11435139"/>
            <a:ext cx="6858000" cy="692497"/>
          </a:xfrm>
          <a:prstGeom prst="rect">
            <a:avLst/>
          </a:prstGeom>
          <a:solidFill>
            <a:srgbClr val="002060"/>
          </a:solidFill>
          <a:ln>
            <a:noFill/>
          </a:ln>
        </p:spPr>
        <p:txBody>
          <a:bodyPr wrap="square" rtlCol="0">
            <a:spAutoFit/>
          </a:bodyPr>
          <a:lstStyle/>
          <a:p>
            <a:pPr algn="ctr"/>
            <a:r>
              <a:rPr lang="en-US" sz="3900" b="1" dirty="0">
                <a:solidFill>
                  <a:schemeClr val="bg1"/>
                </a:solidFill>
                <a:latin typeface="Times" charset="0"/>
                <a:ea typeface="Times" charset="0"/>
                <a:cs typeface="Times" charset="0"/>
              </a:rPr>
              <a:t>‘Broader Impacts’ Experiences</a:t>
            </a:r>
          </a:p>
        </p:txBody>
      </p:sp>
      <p:sp>
        <p:nvSpPr>
          <p:cNvPr id="14" name="TextBox 13"/>
          <p:cNvSpPr txBox="1"/>
          <p:nvPr/>
        </p:nvSpPr>
        <p:spPr>
          <a:xfrm>
            <a:off x="29260796" y="3529022"/>
            <a:ext cx="6858000" cy="704088"/>
          </a:xfrm>
          <a:prstGeom prst="rect">
            <a:avLst/>
          </a:prstGeom>
          <a:solidFill>
            <a:srgbClr val="002060"/>
          </a:solidFill>
          <a:ln>
            <a:noFill/>
          </a:ln>
        </p:spPr>
        <p:txBody>
          <a:bodyPr wrap="square" rtlCol="0">
            <a:spAutoFit/>
          </a:bodyPr>
          <a:lstStyle/>
          <a:p>
            <a:pPr algn="ctr"/>
            <a:r>
              <a:rPr lang="en-US" sz="4000" b="1" dirty="0">
                <a:solidFill>
                  <a:schemeClr val="bg1"/>
                </a:solidFill>
                <a:latin typeface="Times" charset="0"/>
                <a:ea typeface="Times" charset="0"/>
                <a:cs typeface="Times" charset="0"/>
              </a:rPr>
              <a:t>Benefits for Undergraduates</a:t>
            </a:r>
          </a:p>
        </p:txBody>
      </p:sp>
      <p:cxnSp>
        <p:nvCxnSpPr>
          <p:cNvPr id="49" name="Straight Connector 48"/>
          <p:cNvCxnSpPr/>
          <p:nvPr/>
        </p:nvCxnSpPr>
        <p:spPr>
          <a:xfrm flipV="1">
            <a:off x="21298553" y="26068370"/>
            <a:ext cx="914400" cy="0"/>
          </a:xfrm>
          <a:prstGeom prst="line">
            <a:avLst/>
          </a:prstGeom>
          <a:ln w="76200">
            <a:solidFill>
              <a:schemeClr val="accent3"/>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87507" y="4267367"/>
            <a:ext cx="6858000" cy="7017306"/>
          </a:xfrm>
          <a:prstGeom prst="rect">
            <a:avLst/>
          </a:prstGeom>
          <a:solidFill>
            <a:schemeClr val="bg1"/>
          </a:solidFill>
        </p:spPr>
        <p:txBody>
          <a:bodyPr wrap="square" rtlCol="0">
            <a:spAutoFit/>
          </a:bodyPr>
          <a:lstStyle/>
          <a:p>
            <a:r>
              <a:rPr lang="en-US" sz="3000" dirty="0">
                <a:latin typeface="Times" charset="0"/>
                <a:ea typeface="Times" charset="0"/>
                <a:cs typeface="Times" charset="0"/>
              </a:rPr>
              <a:t>Because humans are unequivocally responsible for most environmental issues, and will ultimately be responsible for solving or mitigating them, it is important for scientists to understand the cultural aspects of their research. Research in the field of environmental science should be accompanied by community collaboration, cultural understanding, and locally relevant dissemination techniques, which are rarely taught at the undergraduate level. This study reimagines “broader impacts” to involve undergraduates in science training that leverages multiple human ways of knowing throughout the scientific process. </a:t>
            </a:r>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t="5556" b="5556"/>
          <a:stretch/>
        </p:blipFill>
        <p:spPr>
          <a:xfrm>
            <a:off x="15016899" y="19133553"/>
            <a:ext cx="6400800" cy="4267200"/>
          </a:xfrm>
          <a:prstGeom prst="rect">
            <a:avLst/>
          </a:prstGeom>
          <a:ln>
            <a:noFill/>
          </a:ln>
        </p:spPr>
      </p:pic>
      <p:pic>
        <p:nvPicPr>
          <p:cNvPr id="4" name="Picture 3"/>
          <p:cNvPicPr>
            <a:picLocks noChangeAspect="1"/>
          </p:cNvPicPr>
          <p:nvPr/>
        </p:nvPicPr>
        <p:blipFill rotWithShape="1">
          <a:blip r:embed="rId4">
            <a:extLst>
              <a:ext uri="{28A0092B-C50C-407E-A947-70E740481C1C}">
                <a14:useLocalDpi xmlns:a14="http://schemas.microsoft.com/office/drawing/2010/main" val="0"/>
              </a:ext>
            </a:extLst>
          </a:blip>
          <a:srcRect t="5556" b="5556"/>
          <a:stretch/>
        </p:blipFill>
        <p:spPr>
          <a:xfrm>
            <a:off x="8209403" y="24147415"/>
            <a:ext cx="6400800" cy="4267200"/>
          </a:xfrm>
          <a:prstGeom prst="rect">
            <a:avLst/>
          </a:prstGeom>
          <a:ln>
            <a:noFill/>
          </a:ln>
        </p:spPr>
      </p:pic>
      <p:pic>
        <p:nvPicPr>
          <p:cNvPr id="5" name="Picture 4"/>
          <p:cNvPicPr>
            <a:picLocks noChangeAspect="1"/>
          </p:cNvPicPr>
          <p:nvPr/>
        </p:nvPicPr>
        <p:blipFill rotWithShape="1">
          <a:blip r:embed="rId5">
            <a:extLst>
              <a:ext uri="{28A0092B-C50C-407E-A947-70E740481C1C}">
                <a14:useLocalDpi xmlns:a14="http://schemas.microsoft.com/office/drawing/2010/main" val="0"/>
              </a:ext>
            </a:extLst>
          </a:blip>
          <a:srcRect t="5556" b="5556"/>
          <a:stretch/>
        </p:blipFill>
        <p:spPr>
          <a:xfrm>
            <a:off x="8238150" y="19179273"/>
            <a:ext cx="6400800" cy="4267200"/>
          </a:xfrm>
          <a:prstGeom prst="rect">
            <a:avLst/>
          </a:prstGeom>
          <a:ln>
            <a:noFill/>
          </a:ln>
        </p:spPr>
      </p:pic>
      <p:pic>
        <p:nvPicPr>
          <p:cNvPr id="6" name="Picture 5"/>
          <p:cNvPicPr>
            <a:picLocks noChangeAspect="1"/>
          </p:cNvPicPr>
          <p:nvPr/>
        </p:nvPicPr>
        <p:blipFill rotWithShape="1">
          <a:blip r:embed="rId6">
            <a:extLst>
              <a:ext uri="{28A0092B-C50C-407E-A947-70E740481C1C}">
                <a14:useLocalDpi xmlns:a14="http://schemas.microsoft.com/office/drawing/2010/main" val="0"/>
              </a:ext>
            </a:extLst>
          </a:blip>
          <a:srcRect l="8796" t="-72" r="6830" b="72"/>
          <a:stretch/>
        </p:blipFill>
        <p:spPr>
          <a:xfrm>
            <a:off x="14979769" y="14117216"/>
            <a:ext cx="6400800" cy="4267200"/>
          </a:xfrm>
          <a:prstGeom prst="rect">
            <a:avLst/>
          </a:prstGeom>
          <a:ln>
            <a:noFill/>
          </a:ln>
        </p:spPr>
      </p:pic>
      <p:pic>
        <p:nvPicPr>
          <p:cNvPr id="7" name="Picture 6"/>
          <p:cNvPicPr>
            <a:picLocks noChangeAspect="1"/>
          </p:cNvPicPr>
          <p:nvPr/>
        </p:nvPicPr>
        <p:blipFill rotWithShape="1">
          <a:blip r:embed="rId7">
            <a:extLst>
              <a:ext uri="{28A0092B-C50C-407E-A947-70E740481C1C}">
                <a14:useLocalDpi xmlns:a14="http://schemas.microsoft.com/office/drawing/2010/main" val="0"/>
              </a:ext>
            </a:extLst>
          </a:blip>
          <a:srcRect l="8712" t="-128" r="6914" b="128"/>
          <a:stretch/>
        </p:blipFill>
        <p:spPr>
          <a:xfrm>
            <a:off x="8209403" y="14151270"/>
            <a:ext cx="6400800" cy="4267200"/>
          </a:xfrm>
          <a:prstGeom prst="rect">
            <a:avLst/>
          </a:prstGeom>
          <a:ln>
            <a:noFill/>
          </a:ln>
        </p:spPr>
      </p:pic>
      <p:pic>
        <p:nvPicPr>
          <p:cNvPr id="8" name="Picture 7"/>
          <p:cNvPicPr>
            <a:picLocks noChangeAspect="1"/>
          </p:cNvPicPr>
          <p:nvPr/>
        </p:nvPicPr>
        <p:blipFill rotWithShape="1">
          <a:blip r:embed="rId8">
            <a:extLst>
              <a:ext uri="{28A0092B-C50C-407E-A947-70E740481C1C}">
                <a14:useLocalDpi xmlns:a14="http://schemas.microsoft.com/office/drawing/2010/main" val="0"/>
              </a:ext>
            </a:extLst>
          </a:blip>
          <a:srcRect l="29" t="9807" r="-29" b="1304"/>
          <a:stretch/>
        </p:blipFill>
        <p:spPr>
          <a:xfrm>
            <a:off x="14979769" y="24147415"/>
            <a:ext cx="6400800" cy="4267200"/>
          </a:xfrm>
          <a:prstGeom prst="rect">
            <a:avLst/>
          </a:prstGeom>
          <a:ln>
            <a:noFill/>
          </a:ln>
        </p:spPr>
      </p:pic>
      <p:sp>
        <p:nvSpPr>
          <p:cNvPr id="22" name="TextBox 21"/>
          <p:cNvSpPr txBox="1"/>
          <p:nvPr/>
        </p:nvSpPr>
        <p:spPr>
          <a:xfrm>
            <a:off x="14979769" y="23451830"/>
            <a:ext cx="6400800" cy="553998"/>
          </a:xfrm>
          <a:prstGeom prst="rect">
            <a:avLst/>
          </a:prstGeom>
          <a:noFill/>
        </p:spPr>
        <p:txBody>
          <a:bodyPr wrap="square" rtlCol="0">
            <a:spAutoFit/>
          </a:bodyPr>
          <a:lstStyle/>
          <a:p>
            <a:pPr algn="ctr"/>
            <a:r>
              <a:rPr lang="en-US" sz="3000" b="1" dirty="0">
                <a:latin typeface="Times" charset="0"/>
                <a:ea typeface="Times" charset="0"/>
                <a:cs typeface="Times" charset="0"/>
              </a:rPr>
              <a:t>6. Sharing &amp; Reflecting</a:t>
            </a:r>
          </a:p>
        </p:txBody>
      </p:sp>
      <p:sp>
        <p:nvSpPr>
          <p:cNvPr id="23" name="TextBox 22"/>
          <p:cNvSpPr txBox="1"/>
          <p:nvPr/>
        </p:nvSpPr>
        <p:spPr>
          <a:xfrm>
            <a:off x="8209403" y="23453280"/>
            <a:ext cx="6400800" cy="553998"/>
          </a:xfrm>
          <a:prstGeom prst="rect">
            <a:avLst/>
          </a:prstGeom>
          <a:noFill/>
        </p:spPr>
        <p:txBody>
          <a:bodyPr wrap="square" rtlCol="0">
            <a:spAutoFit/>
          </a:bodyPr>
          <a:lstStyle/>
          <a:p>
            <a:pPr algn="ctr"/>
            <a:r>
              <a:rPr lang="en-US" sz="3000" b="1" dirty="0">
                <a:latin typeface="Times" charset="0"/>
                <a:ea typeface="Times" charset="0"/>
                <a:cs typeface="Times" charset="0"/>
              </a:rPr>
              <a:t>5. Narrating &amp; Editing</a:t>
            </a:r>
          </a:p>
        </p:txBody>
      </p:sp>
      <p:sp>
        <p:nvSpPr>
          <p:cNvPr id="24" name="TextBox 23"/>
          <p:cNvSpPr txBox="1"/>
          <p:nvPr/>
        </p:nvSpPr>
        <p:spPr>
          <a:xfrm>
            <a:off x="15016899" y="18506673"/>
            <a:ext cx="6400800" cy="553998"/>
          </a:xfrm>
          <a:prstGeom prst="rect">
            <a:avLst/>
          </a:prstGeom>
          <a:noFill/>
        </p:spPr>
        <p:txBody>
          <a:bodyPr wrap="square" rtlCol="0">
            <a:spAutoFit/>
          </a:bodyPr>
          <a:lstStyle/>
          <a:p>
            <a:pPr algn="ctr"/>
            <a:r>
              <a:rPr lang="en-US" sz="3000" b="1" dirty="0">
                <a:latin typeface="Times" charset="0"/>
                <a:ea typeface="Times" charset="0"/>
                <a:cs typeface="Times" charset="0"/>
              </a:rPr>
              <a:t>4. Interviews</a:t>
            </a:r>
          </a:p>
        </p:txBody>
      </p:sp>
      <p:sp>
        <p:nvSpPr>
          <p:cNvPr id="25" name="TextBox 24"/>
          <p:cNvSpPr txBox="1"/>
          <p:nvPr/>
        </p:nvSpPr>
        <p:spPr>
          <a:xfrm>
            <a:off x="15016899" y="13531900"/>
            <a:ext cx="6400800" cy="553998"/>
          </a:xfrm>
          <a:prstGeom prst="rect">
            <a:avLst/>
          </a:prstGeom>
          <a:noFill/>
        </p:spPr>
        <p:txBody>
          <a:bodyPr wrap="square" rtlCol="0">
            <a:spAutoFit/>
          </a:bodyPr>
          <a:lstStyle/>
          <a:p>
            <a:pPr algn="ctr"/>
            <a:r>
              <a:rPr lang="en-US" sz="3000" b="1" dirty="0">
                <a:latin typeface="Times" charset="0"/>
                <a:ea typeface="Times" charset="0"/>
                <a:cs typeface="Times" charset="0"/>
              </a:rPr>
              <a:t>2. Storyboarding</a:t>
            </a:r>
          </a:p>
        </p:txBody>
      </p:sp>
      <p:sp>
        <p:nvSpPr>
          <p:cNvPr id="26" name="TextBox 25"/>
          <p:cNvSpPr txBox="1"/>
          <p:nvPr/>
        </p:nvSpPr>
        <p:spPr>
          <a:xfrm>
            <a:off x="8050512" y="13533707"/>
            <a:ext cx="6747466" cy="553998"/>
          </a:xfrm>
          <a:prstGeom prst="rect">
            <a:avLst/>
          </a:prstGeom>
          <a:noFill/>
        </p:spPr>
        <p:txBody>
          <a:bodyPr wrap="square" rtlCol="0">
            <a:spAutoFit/>
          </a:bodyPr>
          <a:lstStyle/>
          <a:p>
            <a:pPr algn="ctr"/>
            <a:r>
              <a:rPr lang="en-US" sz="3000" b="1" dirty="0">
                <a:latin typeface="Times" charset="0"/>
                <a:ea typeface="Times" charset="0"/>
                <a:cs typeface="Times" charset="0"/>
              </a:rPr>
              <a:t>1. Introductions &amp; Brainstorming</a:t>
            </a:r>
          </a:p>
        </p:txBody>
      </p:sp>
      <p:sp>
        <p:nvSpPr>
          <p:cNvPr id="27" name="TextBox 26"/>
          <p:cNvSpPr txBox="1"/>
          <p:nvPr/>
        </p:nvSpPr>
        <p:spPr>
          <a:xfrm>
            <a:off x="8209403" y="18506673"/>
            <a:ext cx="6400800" cy="553998"/>
          </a:xfrm>
          <a:prstGeom prst="rect">
            <a:avLst/>
          </a:prstGeom>
          <a:noFill/>
        </p:spPr>
        <p:txBody>
          <a:bodyPr wrap="square" rtlCol="0">
            <a:spAutoFit/>
          </a:bodyPr>
          <a:lstStyle/>
          <a:p>
            <a:pPr algn="ctr"/>
            <a:r>
              <a:rPr lang="en-US" sz="3000" b="1" dirty="0">
                <a:latin typeface="Times" charset="0"/>
                <a:ea typeface="Times" charset="0"/>
                <a:cs typeface="Times" charset="0"/>
              </a:rPr>
              <a:t>3. Equipment Training</a:t>
            </a:r>
          </a:p>
        </p:txBody>
      </p:sp>
      <p:sp>
        <p:nvSpPr>
          <p:cNvPr id="30" name="TextBox 29"/>
          <p:cNvSpPr txBox="1"/>
          <p:nvPr/>
        </p:nvSpPr>
        <p:spPr>
          <a:xfrm>
            <a:off x="29218616" y="22878002"/>
            <a:ext cx="6858000" cy="3046988"/>
          </a:xfrm>
          <a:prstGeom prst="rect">
            <a:avLst/>
          </a:prstGeom>
          <a:solidFill>
            <a:schemeClr val="bg1"/>
          </a:solidFill>
        </p:spPr>
        <p:txBody>
          <a:bodyPr wrap="square" rtlCol="0">
            <a:spAutoFit/>
          </a:bodyPr>
          <a:lstStyle/>
          <a:p>
            <a:pPr lvl="0"/>
            <a:r>
              <a:rPr lang="en-US" sz="2400" dirty="0">
                <a:latin typeface="Times" charset="0"/>
                <a:ea typeface="Times" charset="0"/>
                <a:cs typeface="Times" charset="0"/>
              </a:rPr>
              <a:t>I am grateful to the UNH Emeriti Council Student International Service Initiative Grant for funding the project. Thank you to my advisor Andrew Coppens for his guidance and support throughout this project, and to all the members of Weaving Strands of Knowledge: Caitlin Burnett, Jordan Garrett, Sameer Honwad, Sara Clarke-Vivier, Shakuntala Devi Gopal, Madhura Niphadkar, and all our other </a:t>
            </a:r>
            <a:r>
              <a:rPr lang="en-US" sz="2400" dirty="0" smtClean="0">
                <a:latin typeface="Times" charset="0"/>
                <a:ea typeface="Times" charset="0"/>
                <a:cs typeface="Times" charset="0"/>
              </a:rPr>
              <a:t>collaborators.</a:t>
            </a:r>
            <a:endParaRPr lang="en-US" sz="2400" dirty="0">
              <a:latin typeface="Times" charset="0"/>
              <a:ea typeface="Times" charset="0"/>
              <a:cs typeface="Times" charset="0"/>
            </a:endParaRPr>
          </a:p>
        </p:txBody>
      </p:sp>
      <p:sp>
        <p:nvSpPr>
          <p:cNvPr id="32" name="TextBox 31"/>
          <p:cNvSpPr txBox="1"/>
          <p:nvPr/>
        </p:nvSpPr>
        <p:spPr>
          <a:xfrm>
            <a:off x="29218616" y="13672674"/>
            <a:ext cx="6858000" cy="8402300"/>
          </a:xfrm>
          <a:prstGeom prst="rect">
            <a:avLst/>
          </a:prstGeom>
          <a:solidFill>
            <a:schemeClr val="bg1"/>
          </a:solidFill>
        </p:spPr>
        <p:txBody>
          <a:bodyPr wrap="square" rtlCol="0">
            <a:spAutoFit/>
          </a:bodyPr>
          <a:lstStyle/>
          <a:p>
            <a:r>
              <a:rPr lang="en-US" sz="3000" dirty="0">
                <a:latin typeface="Times" charset="0"/>
                <a:ea typeface="Times" charset="0"/>
                <a:cs typeface="Times" charset="0"/>
              </a:rPr>
              <a:t>Undergraduate environmental education is rigorous in many ways, yet most programs omit formal broader impact training. The National Science Foundation, amongst others, places great emphasis on ‘broader impacts’, defined as “the potential [of the research] to benefit society and contribute to the achievement of specific, desired societal outcomes.”</a:t>
            </a:r>
            <a:r>
              <a:rPr lang="en-US" sz="3000" dirty="0"/>
              <a:t> </a:t>
            </a:r>
            <a:r>
              <a:rPr lang="en-US" sz="3000" dirty="0">
                <a:latin typeface="Times" charset="0"/>
                <a:ea typeface="Times" charset="0"/>
                <a:cs typeface="Times" charset="0"/>
              </a:rPr>
              <a:t>This study presents a case study of one way that undergraduates can gain sophisticated understanding of broader impacts in science. By training environmental scientists early in their careers, they are better equipped to conduct effective multidisciplinary research and involve under-represented communities as partners, thereby improving the impact of the sciences on society. </a:t>
            </a:r>
          </a:p>
        </p:txBody>
      </p:sp>
      <p:sp>
        <p:nvSpPr>
          <p:cNvPr id="38" name="TextBox 37"/>
          <p:cNvSpPr txBox="1">
            <a:spLocks/>
          </p:cNvSpPr>
          <p:nvPr/>
        </p:nvSpPr>
        <p:spPr>
          <a:xfrm>
            <a:off x="8121767" y="8753957"/>
            <a:ext cx="14630400" cy="3785652"/>
          </a:xfrm>
          <a:prstGeom prst="rect">
            <a:avLst/>
          </a:prstGeom>
          <a:noFill/>
        </p:spPr>
        <p:txBody>
          <a:bodyPr wrap="square" rtlCol="0">
            <a:spAutoFit/>
          </a:bodyPr>
          <a:lstStyle/>
          <a:p>
            <a:pPr algn="ctr"/>
            <a:r>
              <a:rPr lang="en-US" sz="4000" b="1" dirty="0">
                <a:latin typeface="Times" charset="0"/>
                <a:ea typeface="Times" charset="0"/>
                <a:cs typeface="Times" charset="0"/>
              </a:rPr>
              <a:t>Project Goals</a:t>
            </a:r>
          </a:p>
          <a:p>
            <a:endParaRPr lang="en-US" sz="2000" b="1" dirty="0">
              <a:latin typeface="Times" charset="0"/>
              <a:ea typeface="Times" charset="0"/>
              <a:cs typeface="Times" charset="0"/>
            </a:endParaRPr>
          </a:p>
          <a:p>
            <a:pPr marL="342900" indent="-342900">
              <a:buFont typeface="Arial" charset="0"/>
              <a:buChar char="•"/>
            </a:pPr>
            <a:r>
              <a:rPr lang="en-US" sz="3000" dirty="0">
                <a:latin typeface="Times" charset="0"/>
                <a:ea typeface="Times" charset="0"/>
                <a:cs typeface="Times" charset="0"/>
              </a:rPr>
              <a:t>Leave students and teachers with tools to continue telling environmental stories and learning about their communities through storytelling </a:t>
            </a:r>
          </a:p>
          <a:p>
            <a:pPr marL="342900" indent="-342900">
              <a:buFont typeface="Arial" charset="0"/>
              <a:buChar char="•"/>
            </a:pPr>
            <a:r>
              <a:rPr lang="en-US" sz="3000" dirty="0">
                <a:latin typeface="Times" charset="0"/>
                <a:ea typeface="Times" charset="0"/>
                <a:cs typeface="Times" charset="0"/>
              </a:rPr>
              <a:t>Deepen student curiosity for environmental issues and community involvement </a:t>
            </a:r>
          </a:p>
          <a:p>
            <a:pPr marL="342900" indent="-342900">
              <a:buFont typeface="Arial" charset="0"/>
              <a:buChar char="•"/>
            </a:pPr>
            <a:r>
              <a:rPr lang="en-US" sz="3000" dirty="0">
                <a:latin typeface="Times" charset="0"/>
                <a:ea typeface="Times" charset="0"/>
                <a:cs typeface="Times" charset="0"/>
              </a:rPr>
              <a:t>Create equitable collaboration between all partners and build trust </a:t>
            </a:r>
          </a:p>
          <a:p>
            <a:pPr marL="342900" indent="-342900">
              <a:buFont typeface="Arial" charset="0"/>
              <a:buChar char="•"/>
            </a:pPr>
            <a:r>
              <a:rPr lang="en-US" sz="3000" dirty="0">
                <a:latin typeface="Times" charset="0"/>
                <a:ea typeface="Times" charset="0"/>
                <a:cs typeface="Times" charset="0"/>
              </a:rPr>
              <a:t>Integrate local environmental issues with community ways of knowing, reflecting on the possible educational effects of such a project  </a:t>
            </a:r>
          </a:p>
        </p:txBody>
      </p:sp>
      <p:sp>
        <p:nvSpPr>
          <p:cNvPr id="39" name="TextBox 38"/>
          <p:cNvSpPr txBox="1"/>
          <p:nvPr/>
        </p:nvSpPr>
        <p:spPr>
          <a:xfrm>
            <a:off x="8158899" y="4434195"/>
            <a:ext cx="20116800" cy="4708981"/>
          </a:xfrm>
          <a:prstGeom prst="rect">
            <a:avLst/>
          </a:prstGeom>
          <a:noFill/>
          <a:ln>
            <a:noFill/>
          </a:ln>
        </p:spPr>
        <p:txBody>
          <a:bodyPr wrap="square" rtlCol="0">
            <a:spAutoFit/>
          </a:bodyPr>
          <a:lstStyle/>
          <a:p>
            <a:pPr algn="ctr"/>
            <a:r>
              <a:rPr lang="en-US" sz="4000" b="1" dirty="0">
                <a:latin typeface="Times" charset="0"/>
                <a:ea typeface="Times" charset="0"/>
                <a:cs typeface="Times" charset="0"/>
              </a:rPr>
              <a:t>Summary </a:t>
            </a:r>
          </a:p>
          <a:p>
            <a:pPr algn="ctr"/>
            <a:endParaRPr lang="en-US" sz="2000" b="1" dirty="0">
              <a:latin typeface="Times" charset="0"/>
              <a:ea typeface="Times" charset="0"/>
              <a:cs typeface="Times" charset="0"/>
            </a:endParaRPr>
          </a:p>
          <a:p>
            <a:r>
              <a:rPr lang="en-US" sz="3000" i="1" dirty="0">
                <a:latin typeface="Times" charset="0"/>
                <a:ea typeface="Times" charset="0"/>
                <a:cs typeface="Times" charset="0"/>
              </a:rPr>
              <a:t>Weaving Strands of Knowledge </a:t>
            </a:r>
            <a:r>
              <a:rPr lang="en-US" sz="3000" dirty="0">
                <a:latin typeface="Times" charset="0"/>
                <a:ea typeface="Times" charset="0"/>
                <a:cs typeface="Times" charset="0"/>
              </a:rPr>
              <a:t>is a group of students, professors, and community organizations focused on using international, community-centered storytelling to highlight local environmental stories, complimenting narratives and evidence of formal scientific inquiry. In January 2019, we traveled to Goa, India to conduct a service project. The project was initiated by UNH undergraduate students with help from university faculty and local community members. This group previously worked together on a similar project in Bhutan and Vermont. The partnership-based, reciprocal project was a unique form of international service that also included collaborative undergraduate research. We worked with school children from one urban and one rural school. We used podcasting as a tool for communicating about environmental issues. </a:t>
            </a:r>
          </a:p>
          <a:p>
            <a:pPr algn="just"/>
            <a:endParaRPr lang="en-US" sz="3000" dirty="0">
              <a:latin typeface="Times" charset="0"/>
              <a:ea typeface="Times" charset="0"/>
              <a:cs typeface="Times" charset="0"/>
            </a:endParaRPr>
          </a:p>
        </p:txBody>
      </p:sp>
      <p:pic>
        <p:nvPicPr>
          <p:cNvPr id="44" name="Picture 43"/>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3152982" y="8597797"/>
            <a:ext cx="4970317" cy="4083115"/>
          </a:xfrm>
          <a:prstGeom prst="rect">
            <a:avLst/>
          </a:prstGeom>
          <a:ln>
            <a:solidFill>
              <a:schemeClr val="accent3"/>
            </a:solidFill>
          </a:ln>
        </p:spPr>
      </p:pic>
      <p:sp>
        <p:nvSpPr>
          <p:cNvPr id="45" name="TextBox 44"/>
          <p:cNvSpPr txBox="1"/>
          <p:nvPr/>
        </p:nvSpPr>
        <p:spPr>
          <a:xfrm>
            <a:off x="29218616" y="4200743"/>
            <a:ext cx="6858000" cy="3785652"/>
          </a:xfrm>
          <a:prstGeom prst="rect">
            <a:avLst/>
          </a:prstGeom>
          <a:noFill/>
        </p:spPr>
        <p:txBody>
          <a:bodyPr wrap="square" rtlCol="0">
            <a:spAutoFit/>
          </a:bodyPr>
          <a:lstStyle/>
          <a:p>
            <a:pPr marL="457200" lvl="0" indent="-457200">
              <a:buFont typeface="Arial" charset="0"/>
              <a:buChar char="•"/>
            </a:pPr>
            <a:r>
              <a:rPr lang="en-US" sz="3000" dirty="0">
                <a:latin typeface="Times" charset="0"/>
                <a:ea typeface="Times" charset="0"/>
                <a:cs typeface="Times" charset="0"/>
              </a:rPr>
              <a:t>Formal discussion of power structures and equity, which are key to the process</a:t>
            </a:r>
          </a:p>
          <a:p>
            <a:pPr marL="457200" lvl="0" indent="-457200">
              <a:buFont typeface="Arial" charset="0"/>
              <a:buChar char="•"/>
            </a:pPr>
            <a:r>
              <a:rPr lang="en-US" sz="3000" dirty="0">
                <a:latin typeface="Times" charset="0"/>
                <a:ea typeface="Times" charset="0"/>
                <a:cs typeface="Times" charset="0"/>
              </a:rPr>
              <a:t>Experience with social science research </a:t>
            </a:r>
          </a:p>
          <a:p>
            <a:pPr marL="457200" lvl="0" indent="-457200">
              <a:buFont typeface="Arial" charset="0"/>
              <a:buChar char="•"/>
            </a:pPr>
            <a:r>
              <a:rPr lang="en-US" sz="3000" dirty="0">
                <a:latin typeface="Times" charset="0"/>
                <a:ea typeface="Times" charset="0"/>
                <a:cs typeface="Times" charset="0"/>
              </a:rPr>
              <a:t>Experience developing models of community collaboration </a:t>
            </a:r>
          </a:p>
          <a:p>
            <a:pPr marL="457200" lvl="0" indent="-457200">
              <a:buFont typeface="Arial" charset="0"/>
              <a:buChar char="•"/>
            </a:pPr>
            <a:r>
              <a:rPr lang="en-US" sz="3000" dirty="0">
                <a:latin typeface="Times" charset="0"/>
                <a:ea typeface="Times" charset="0"/>
                <a:cs typeface="Times" charset="0"/>
              </a:rPr>
              <a:t>Leadership development</a:t>
            </a:r>
          </a:p>
          <a:p>
            <a:pPr marL="457200" lvl="0" indent="-457200">
              <a:buFont typeface="Arial" charset="0"/>
              <a:buChar char="•"/>
            </a:pPr>
            <a:r>
              <a:rPr lang="en-US" sz="3000" dirty="0">
                <a:latin typeface="Times" charset="0"/>
                <a:ea typeface="Times" charset="0"/>
                <a:cs typeface="Times" charset="0"/>
              </a:rPr>
              <a:t>Contribution to UNH service initiatives</a:t>
            </a:r>
          </a:p>
          <a:p>
            <a:pPr marL="457200" lvl="0" indent="-457200">
              <a:buFont typeface="Arial" charset="0"/>
              <a:buChar char="•"/>
            </a:pPr>
            <a:r>
              <a:rPr lang="en-US" sz="3000" dirty="0">
                <a:latin typeface="Times" charset="0"/>
                <a:ea typeface="Times" charset="0"/>
                <a:cs typeface="Times" charset="0"/>
              </a:rPr>
              <a:t>Exposure to cultural diversity </a:t>
            </a:r>
          </a:p>
        </p:txBody>
      </p:sp>
      <p:sp>
        <p:nvSpPr>
          <p:cNvPr id="46" name="TextBox 45"/>
          <p:cNvSpPr txBox="1"/>
          <p:nvPr/>
        </p:nvSpPr>
        <p:spPr>
          <a:xfrm>
            <a:off x="29199566" y="8728769"/>
            <a:ext cx="6858000" cy="4247317"/>
          </a:xfrm>
          <a:prstGeom prst="rect">
            <a:avLst/>
          </a:prstGeom>
          <a:noFill/>
        </p:spPr>
        <p:txBody>
          <a:bodyPr wrap="square" rtlCol="0">
            <a:spAutoFit/>
          </a:bodyPr>
          <a:lstStyle/>
          <a:p>
            <a:pPr marL="457200" lvl="0" indent="-457200">
              <a:buFont typeface="Arial" charset="0"/>
              <a:buChar char="•"/>
            </a:pPr>
            <a:r>
              <a:rPr lang="en-US" sz="3000" dirty="0">
                <a:latin typeface="Times" charset="0"/>
                <a:ea typeface="Times" charset="0"/>
                <a:cs typeface="Times" charset="0"/>
              </a:rPr>
              <a:t>Formal reflection of service projects</a:t>
            </a:r>
          </a:p>
          <a:p>
            <a:pPr marL="457200" lvl="0" indent="-457200">
              <a:buFont typeface="Arial" charset="0"/>
              <a:buChar char="•"/>
            </a:pPr>
            <a:r>
              <a:rPr lang="en-US" sz="3000" dirty="0">
                <a:latin typeface="Times" charset="0"/>
                <a:ea typeface="Times" charset="0"/>
                <a:cs typeface="Times" charset="0"/>
              </a:rPr>
              <a:t>Pre-travel research or education on local issues and effective teaching </a:t>
            </a:r>
          </a:p>
          <a:p>
            <a:pPr marL="457200" lvl="0" indent="-457200">
              <a:buFont typeface="Arial" charset="0"/>
              <a:buChar char="•"/>
            </a:pPr>
            <a:r>
              <a:rPr lang="en-US" sz="3000" dirty="0">
                <a:latin typeface="Times" charset="0"/>
                <a:ea typeface="Times" charset="0"/>
                <a:cs typeface="Times" charset="0"/>
              </a:rPr>
              <a:t>Longer programs to build stronger relationships </a:t>
            </a:r>
          </a:p>
          <a:p>
            <a:pPr marL="457200" lvl="0" indent="-457200">
              <a:buFont typeface="Arial" charset="0"/>
              <a:buChar char="•"/>
            </a:pPr>
            <a:r>
              <a:rPr lang="en-US" sz="3000" dirty="0">
                <a:latin typeface="Times" charset="0"/>
                <a:ea typeface="Times" charset="0"/>
                <a:cs typeface="Times" charset="0"/>
              </a:rPr>
              <a:t>Better dissemination techniques in international and domestic communities </a:t>
            </a:r>
          </a:p>
          <a:p>
            <a:pPr marL="457200" lvl="0" indent="-457200">
              <a:buFont typeface="Arial" charset="0"/>
              <a:buChar char="•"/>
            </a:pPr>
            <a:r>
              <a:rPr lang="en-US" sz="3000" dirty="0">
                <a:latin typeface="Times" charset="0"/>
                <a:ea typeface="Times" charset="0"/>
                <a:cs typeface="Times" charset="0"/>
              </a:rPr>
              <a:t>Collaboration between departments within universities </a:t>
            </a:r>
          </a:p>
        </p:txBody>
      </p:sp>
      <p:sp>
        <p:nvSpPr>
          <p:cNvPr id="35" name="Rectangle 3"/>
          <p:cNvSpPr>
            <a:spLocks noChangeArrowheads="1"/>
          </p:cNvSpPr>
          <p:nvPr/>
        </p:nvSpPr>
        <p:spPr bwMode="auto">
          <a:xfrm flipH="1">
            <a:off x="29199566" y="26726434"/>
            <a:ext cx="6858000" cy="2092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defTabSz="914400" rtl="0" eaLnBrk="0" fontAlgn="base" latinLnBrk="0" hangingPunct="0">
              <a:lnSpc>
                <a:spcPct val="100000"/>
              </a:lnSpc>
              <a:spcBef>
                <a:spcPct val="0"/>
              </a:spcBef>
              <a:spcAft>
                <a:spcPct val="0"/>
              </a:spcAft>
              <a:buClrTx/>
              <a:buSzTx/>
              <a:buFontTx/>
              <a:buNone/>
              <a:tabLst/>
            </a:pPr>
            <a:r>
              <a:rPr kumimoji="0" lang="en-US" altLang="x-none" sz="1300" b="0" i="0" u="none" strike="noStrike" cap="none" normalizeH="0" baseline="0" dirty="0">
                <a:ln>
                  <a:noFill/>
                </a:ln>
                <a:solidFill>
                  <a:schemeClr val="tx1"/>
                </a:solidFill>
                <a:effectLst/>
                <a:latin typeface="Times" charset="0"/>
                <a:ea typeface="Times" charset="0"/>
                <a:cs typeface="Times" charset="0"/>
              </a:rPr>
              <a:t>1. </a:t>
            </a:r>
            <a:r>
              <a:rPr kumimoji="0" lang="x-none" altLang="x-none" sz="1300" b="0" i="0" u="none" strike="noStrike" cap="none" normalizeH="0" baseline="0" dirty="0">
                <a:ln>
                  <a:noFill/>
                </a:ln>
                <a:solidFill>
                  <a:schemeClr val="tx1"/>
                </a:solidFill>
                <a:effectLst/>
                <a:latin typeface="Times" charset="0"/>
                <a:ea typeface="Times" charset="0"/>
                <a:cs typeface="Times" charset="0"/>
              </a:rPr>
              <a:t>Mathieu, R., Pfund, C., &amp; Gillian-Daniel, D. (2009). Leveraging the </a:t>
            </a:r>
            <a:r>
              <a:rPr kumimoji="0" lang="x-none" altLang="x-none" sz="1300" b="0" i="0" u="none" strike="noStrike" cap="none" normalizeH="0" baseline="0">
                <a:ln>
                  <a:noFill/>
                </a:ln>
                <a:solidFill>
                  <a:schemeClr val="tx1"/>
                </a:solidFill>
                <a:effectLst/>
                <a:latin typeface="Times" charset="0"/>
                <a:ea typeface="Times" charset="0"/>
                <a:cs typeface="Times" charset="0"/>
              </a:rPr>
              <a:t>NSF </a:t>
            </a:r>
            <a:r>
              <a:rPr kumimoji="0" lang="en-US" altLang="x-none" sz="1300" b="0" i="0" u="none" strike="noStrike" cap="none" normalizeH="0" baseline="0" dirty="0">
                <a:ln>
                  <a:noFill/>
                </a:ln>
                <a:solidFill>
                  <a:schemeClr val="tx1"/>
                </a:solidFill>
                <a:effectLst/>
                <a:latin typeface="Times" charset="0"/>
                <a:ea typeface="Times" charset="0"/>
                <a:cs typeface="Times" charset="0"/>
              </a:rPr>
              <a:t>b</a:t>
            </a:r>
            <a:r>
              <a:rPr kumimoji="0" lang="x-none" altLang="x-none" sz="1300" b="0" i="0" u="none" strike="noStrike" cap="none" normalizeH="0" baseline="0">
                <a:ln>
                  <a:noFill/>
                </a:ln>
                <a:solidFill>
                  <a:schemeClr val="tx1"/>
                </a:solidFill>
                <a:effectLst/>
                <a:latin typeface="Times" charset="0"/>
                <a:ea typeface="Times" charset="0"/>
                <a:cs typeface="Times" charset="0"/>
              </a:rPr>
              <a:t>roader</a:t>
            </a:r>
            <a:r>
              <a:rPr kumimoji="0" lang="en-US" altLang="x-none" sz="1300" b="0" i="0" u="none" strike="noStrike" cap="none" normalizeH="0" baseline="0" dirty="0">
                <a:ln>
                  <a:noFill/>
                </a:ln>
                <a:solidFill>
                  <a:schemeClr val="tx1"/>
                </a:solidFill>
                <a:effectLst/>
                <a:latin typeface="Times" charset="0"/>
                <a:ea typeface="Times" charset="0"/>
                <a:cs typeface="Times" charset="0"/>
              </a:rPr>
              <a:t> </a:t>
            </a:r>
            <a:r>
              <a:rPr kumimoji="0" lang="en-US" altLang="x-none" sz="1300" b="0" i="0" u="none" strike="noStrike" cap="none" normalizeH="0" baseline="0" dirty="0" err="1">
                <a:ln>
                  <a:noFill/>
                </a:ln>
                <a:solidFill>
                  <a:schemeClr val="tx1"/>
                </a:solidFill>
                <a:effectLst/>
                <a:latin typeface="Times" charset="0"/>
                <a:ea typeface="Times" charset="0"/>
                <a:cs typeface="Times" charset="0"/>
              </a:rPr>
              <a:t>i</a:t>
            </a:r>
            <a:r>
              <a:rPr kumimoji="0" lang="x-none" altLang="x-none" sz="1300" b="0" i="0" u="none" strike="noStrike" cap="none" normalizeH="0" baseline="0">
                <a:ln>
                  <a:noFill/>
                </a:ln>
                <a:solidFill>
                  <a:schemeClr val="tx1"/>
                </a:solidFill>
                <a:effectLst/>
                <a:latin typeface="Times" charset="0"/>
                <a:ea typeface="Times" charset="0"/>
                <a:cs typeface="Times" charset="0"/>
              </a:rPr>
              <a:t>mpacts </a:t>
            </a:r>
            <a:r>
              <a:rPr lang="en-US" altLang="x-none" sz="1300" dirty="0">
                <a:latin typeface="Times" charset="0"/>
                <a:ea typeface="Times" charset="0"/>
                <a:cs typeface="Times" charset="0"/>
              </a:rPr>
              <a:t>c</a:t>
            </a:r>
            <a:r>
              <a:rPr kumimoji="0" lang="x-none" altLang="x-none" sz="1300" b="0" i="0" u="none" strike="noStrike" cap="none" normalizeH="0" baseline="0">
                <a:ln>
                  <a:noFill/>
                </a:ln>
                <a:solidFill>
                  <a:schemeClr val="tx1"/>
                </a:solidFill>
                <a:effectLst/>
                <a:latin typeface="Times" charset="0"/>
                <a:ea typeface="Times" charset="0"/>
                <a:cs typeface="Times" charset="0"/>
              </a:rPr>
              <a:t>riterion for </a:t>
            </a:r>
            <a:r>
              <a:rPr kumimoji="0" lang="en-US" altLang="x-none" sz="1300" b="0" i="0" u="none" strike="noStrike" cap="none" normalizeH="0" baseline="0" dirty="0">
                <a:ln>
                  <a:noFill/>
                </a:ln>
                <a:solidFill>
                  <a:schemeClr val="tx1"/>
                </a:solidFill>
                <a:effectLst/>
                <a:latin typeface="Times" charset="0"/>
                <a:ea typeface="Times" charset="0"/>
                <a:cs typeface="Times" charset="0"/>
              </a:rPr>
              <a:t>c</a:t>
            </a:r>
            <a:r>
              <a:rPr kumimoji="0" lang="x-none" altLang="x-none" sz="1300" b="0" i="0" u="none" strike="noStrike" cap="none" normalizeH="0" baseline="0">
                <a:ln>
                  <a:noFill/>
                </a:ln>
                <a:solidFill>
                  <a:schemeClr val="tx1"/>
                </a:solidFill>
                <a:effectLst/>
                <a:latin typeface="Times" charset="0"/>
                <a:ea typeface="Times" charset="0"/>
                <a:cs typeface="Times" charset="0"/>
              </a:rPr>
              <a:t>hange </a:t>
            </a:r>
            <a:r>
              <a:rPr kumimoji="0" lang="x-none" altLang="x-none" sz="1300" b="0" i="0" u="none" strike="noStrike" cap="none" normalizeH="0" baseline="0" dirty="0">
                <a:ln>
                  <a:noFill/>
                </a:ln>
                <a:solidFill>
                  <a:schemeClr val="tx1"/>
                </a:solidFill>
                <a:effectLst/>
                <a:latin typeface="Times" charset="0"/>
                <a:ea typeface="Times" charset="0"/>
                <a:cs typeface="Times" charset="0"/>
              </a:rPr>
              <a:t>in </a:t>
            </a:r>
            <a:r>
              <a:rPr kumimoji="0" lang="x-none" altLang="x-none" sz="1300" b="0" i="0" u="none" strike="noStrike" cap="none" normalizeH="0" baseline="0">
                <a:ln>
                  <a:noFill/>
                </a:ln>
                <a:solidFill>
                  <a:schemeClr val="tx1"/>
                </a:solidFill>
                <a:effectLst/>
                <a:latin typeface="Times" charset="0"/>
                <a:ea typeface="Times" charset="0"/>
                <a:cs typeface="Times" charset="0"/>
              </a:rPr>
              <a:t>STEM </a:t>
            </a:r>
            <a:r>
              <a:rPr kumimoji="0" lang="en-US" altLang="x-none" sz="1300" b="0" i="0" u="none" strike="noStrike" cap="none" normalizeH="0" baseline="0" dirty="0">
                <a:ln>
                  <a:noFill/>
                </a:ln>
                <a:solidFill>
                  <a:schemeClr val="tx1"/>
                </a:solidFill>
                <a:effectLst/>
                <a:latin typeface="Times" charset="0"/>
                <a:ea typeface="Times" charset="0"/>
                <a:cs typeface="Times" charset="0"/>
              </a:rPr>
              <a:t>e</a:t>
            </a:r>
            <a:r>
              <a:rPr kumimoji="0" lang="x-none" altLang="x-none" sz="1300" b="0" i="0" u="none" strike="noStrike" cap="none" normalizeH="0" baseline="0">
                <a:ln>
                  <a:noFill/>
                </a:ln>
                <a:solidFill>
                  <a:schemeClr val="tx1"/>
                </a:solidFill>
                <a:effectLst/>
                <a:latin typeface="Times" charset="0"/>
                <a:ea typeface="Times" charset="0"/>
                <a:cs typeface="Times" charset="0"/>
              </a:rPr>
              <a:t>ducation</a:t>
            </a:r>
            <a:r>
              <a:rPr kumimoji="0" lang="x-none" altLang="x-none" sz="1300" b="0" i="0" u="none" strike="noStrike" cap="none" normalizeH="0" baseline="0" dirty="0">
                <a:ln>
                  <a:noFill/>
                </a:ln>
                <a:solidFill>
                  <a:schemeClr val="tx1"/>
                </a:solidFill>
                <a:effectLst/>
                <a:latin typeface="Times" charset="0"/>
                <a:ea typeface="Times" charset="0"/>
                <a:cs typeface="Times" charset="0"/>
              </a:rPr>
              <a:t>. </a:t>
            </a:r>
            <a:r>
              <a:rPr kumimoji="0" lang="x-none" altLang="x-none" sz="1300" b="0" i="1" u="none" strike="noStrike" cap="none" normalizeH="0" baseline="0" dirty="0">
                <a:ln>
                  <a:noFill/>
                </a:ln>
                <a:solidFill>
                  <a:schemeClr val="tx1"/>
                </a:solidFill>
                <a:effectLst/>
                <a:latin typeface="Times" charset="0"/>
                <a:ea typeface="Times" charset="0"/>
                <a:cs typeface="Times" charset="0"/>
              </a:rPr>
              <a:t>Change: The Magazine of Higher Learning, 41</a:t>
            </a:r>
            <a:r>
              <a:rPr kumimoji="0" lang="x-none" altLang="x-none" sz="1300" b="0" i="0" u="none" strike="noStrike" cap="none" normalizeH="0" baseline="0" dirty="0">
                <a:ln>
                  <a:noFill/>
                </a:ln>
                <a:solidFill>
                  <a:schemeClr val="tx1"/>
                </a:solidFill>
                <a:effectLst/>
                <a:latin typeface="Times" charset="0"/>
                <a:ea typeface="Times" charset="0"/>
                <a:cs typeface="Times" charset="0"/>
              </a:rPr>
              <a:t>, 50-55.</a:t>
            </a:r>
          </a:p>
          <a:p>
            <a:pPr marL="0" marR="0" lvl="0" indent="0" defTabSz="914400" rtl="0" eaLnBrk="0" fontAlgn="base" latinLnBrk="0" hangingPunct="0">
              <a:lnSpc>
                <a:spcPct val="100000"/>
              </a:lnSpc>
              <a:spcBef>
                <a:spcPct val="0"/>
              </a:spcBef>
              <a:spcAft>
                <a:spcPct val="0"/>
              </a:spcAft>
              <a:buClrTx/>
              <a:buSzTx/>
              <a:buFontTx/>
              <a:buNone/>
              <a:tabLst/>
            </a:pPr>
            <a:r>
              <a:rPr kumimoji="0" lang="en-US" altLang="x-none" sz="1300" b="0" i="0" u="none" strike="noStrike" cap="none" normalizeH="0" baseline="0" dirty="0">
                <a:ln>
                  <a:noFill/>
                </a:ln>
                <a:solidFill>
                  <a:schemeClr val="tx1"/>
                </a:solidFill>
                <a:effectLst/>
                <a:latin typeface="Times" charset="0"/>
                <a:ea typeface="Times" charset="0"/>
                <a:cs typeface="Times" charset="0"/>
              </a:rPr>
              <a:t>2. </a:t>
            </a:r>
            <a:r>
              <a:rPr kumimoji="0" lang="x-none" altLang="x-none" sz="1300" b="0" i="0" u="none" strike="noStrike" cap="none" normalizeH="0" baseline="0" dirty="0">
                <a:ln>
                  <a:noFill/>
                </a:ln>
                <a:solidFill>
                  <a:schemeClr val="tx1"/>
                </a:solidFill>
                <a:effectLst/>
                <a:latin typeface="Times" charset="0"/>
                <a:ea typeface="Times" charset="0"/>
                <a:cs typeface="Times" charset="0"/>
              </a:rPr>
              <a:t>Roberts, </a:t>
            </a:r>
            <a:r>
              <a:rPr kumimoji="0" lang="x-none" altLang="x-none" sz="1300" b="0" i="0" u="none" strike="noStrike" cap="none" normalizeH="0" baseline="0">
                <a:ln>
                  <a:noFill/>
                </a:ln>
                <a:solidFill>
                  <a:schemeClr val="tx1"/>
                </a:solidFill>
                <a:effectLst/>
                <a:latin typeface="Times" charset="0"/>
                <a:ea typeface="Times" charset="0"/>
                <a:cs typeface="Times" charset="0"/>
              </a:rPr>
              <a:t>M.R</a:t>
            </a:r>
            <a:r>
              <a:rPr kumimoji="0" lang="x-none" altLang="x-none" sz="1300" b="0" i="0" u="none" strike="noStrike" cap="none" normalizeH="0" baseline="0" dirty="0">
                <a:ln>
                  <a:noFill/>
                </a:ln>
                <a:solidFill>
                  <a:schemeClr val="tx1"/>
                </a:solidFill>
                <a:effectLst/>
                <a:latin typeface="Times" charset="0"/>
                <a:ea typeface="Times" charset="0"/>
                <a:cs typeface="Times" charset="0"/>
              </a:rPr>
              <a:t>. (2009). </a:t>
            </a:r>
            <a:r>
              <a:rPr kumimoji="0" lang="x-none" altLang="x-none" sz="1300" b="0" i="0" u="none" strike="noStrike" cap="none" normalizeH="0" baseline="0">
                <a:ln>
                  <a:noFill/>
                </a:ln>
                <a:solidFill>
                  <a:schemeClr val="tx1"/>
                </a:solidFill>
                <a:effectLst/>
                <a:latin typeface="Times" charset="0"/>
                <a:ea typeface="Times" charset="0"/>
                <a:cs typeface="Times" charset="0"/>
              </a:rPr>
              <a:t>Realizing </a:t>
            </a:r>
            <a:r>
              <a:rPr kumimoji="0" lang="en-US" altLang="x-none" sz="1300" b="0" i="0" u="none" strike="noStrike" cap="none" normalizeH="0" baseline="0" dirty="0">
                <a:ln>
                  <a:noFill/>
                </a:ln>
                <a:solidFill>
                  <a:schemeClr val="tx1"/>
                </a:solidFill>
                <a:effectLst/>
                <a:latin typeface="Times" charset="0"/>
                <a:ea typeface="Times" charset="0"/>
                <a:cs typeface="Times" charset="0"/>
              </a:rPr>
              <a:t>s</a:t>
            </a:r>
            <a:r>
              <a:rPr kumimoji="0" lang="x-none" altLang="x-none" sz="1300" b="0" i="0" u="none" strike="noStrike" cap="none" normalizeH="0" baseline="0">
                <a:ln>
                  <a:noFill/>
                </a:ln>
                <a:solidFill>
                  <a:schemeClr val="tx1"/>
                </a:solidFill>
                <a:effectLst/>
                <a:latin typeface="Times" charset="0"/>
                <a:ea typeface="Times" charset="0"/>
                <a:cs typeface="Times" charset="0"/>
              </a:rPr>
              <a:t>ocietal </a:t>
            </a:r>
            <a:r>
              <a:rPr lang="en-US" altLang="x-none" sz="1300" dirty="0">
                <a:latin typeface="Times" charset="0"/>
                <a:ea typeface="Times" charset="0"/>
                <a:cs typeface="Times" charset="0"/>
              </a:rPr>
              <a:t>b</a:t>
            </a:r>
            <a:r>
              <a:rPr kumimoji="0" lang="x-none" altLang="x-none" sz="1300" b="0" i="0" u="none" strike="noStrike" cap="none" normalizeH="0" baseline="0">
                <a:ln>
                  <a:noFill/>
                </a:ln>
                <a:solidFill>
                  <a:schemeClr val="tx1"/>
                </a:solidFill>
                <a:effectLst/>
                <a:latin typeface="Times" charset="0"/>
                <a:ea typeface="Times" charset="0"/>
                <a:cs typeface="Times" charset="0"/>
              </a:rPr>
              <a:t>enefit from </a:t>
            </a:r>
            <a:r>
              <a:rPr kumimoji="0" lang="en-US" altLang="x-none" sz="1300" b="0" i="0" u="none" strike="noStrike" cap="none" normalizeH="0" baseline="0" dirty="0">
                <a:ln>
                  <a:noFill/>
                </a:ln>
                <a:solidFill>
                  <a:schemeClr val="tx1"/>
                </a:solidFill>
                <a:effectLst/>
                <a:latin typeface="Times" charset="0"/>
                <a:ea typeface="Times" charset="0"/>
                <a:cs typeface="Times" charset="0"/>
              </a:rPr>
              <a:t>a</a:t>
            </a:r>
            <a:r>
              <a:rPr kumimoji="0" lang="x-none" altLang="x-none" sz="1300" b="0" i="0" u="none" strike="noStrike" cap="none" normalizeH="0" baseline="0">
                <a:ln>
                  <a:noFill/>
                </a:ln>
                <a:solidFill>
                  <a:schemeClr val="tx1"/>
                </a:solidFill>
                <a:effectLst/>
                <a:latin typeface="Times" charset="0"/>
                <a:ea typeface="Times" charset="0"/>
                <a:cs typeface="Times" charset="0"/>
              </a:rPr>
              <a:t>cademic </a:t>
            </a:r>
            <a:r>
              <a:rPr lang="en-US" altLang="x-none" sz="1300" dirty="0">
                <a:latin typeface="Times" charset="0"/>
                <a:ea typeface="Times" charset="0"/>
                <a:cs typeface="Times" charset="0"/>
              </a:rPr>
              <a:t>r</a:t>
            </a:r>
            <a:r>
              <a:rPr kumimoji="0" lang="x-none" altLang="x-none" sz="1300" b="0" i="0" u="none" strike="noStrike" cap="none" normalizeH="0" baseline="0">
                <a:ln>
                  <a:noFill/>
                </a:ln>
                <a:solidFill>
                  <a:schemeClr val="tx1"/>
                </a:solidFill>
                <a:effectLst/>
                <a:latin typeface="Times" charset="0"/>
                <a:ea typeface="Times" charset="0"/>
                <a:cs typeface="Times" charset="0"/>
              </a:rPr>
              <a:t>esearch: Anal</a:t>
            </a:r>
            <a:r>
              <a:rPr kumimoji="0" lang="en-US" altLang="x-none" sz="1300" b="0" i="0" u="none" strike="noStrike" cap="none" normalizeH="0" baseline="0" dirty="0">
                <a:ln>
                  <a:noFill/>
                </a:ln>
                <a:solidFill>
                  <a:schemeClr val="tx1"/>
                </a:solidFill>
                <a:effectLst/>
                <a:latin typeface="Times" charset="0"/>
                <a:ea typeface="Times" charset="0"/>
                <a:cs typeface="Times" charset="0"/>
              </a:rPr>
              <a:t>y</a:t>
            </a:r>
            <a:r>
              <a:rPr kumimoji="0" lang="x-none" altLang="x-none" sz="1300" b="0" i="0" u="none" strike="noStrike" cap="none" normalizeH="0" baseline="0">
                <a:ln>
                  <a:noFill/>
                </a:ln>
                <a:solidFill>
                  <a:schemeClr val="tx1"/>
                </a:solidFill>
                <a:effectLst/>
                <a:latin typeface="Times" charset="0"/>
                <a:ea typeface="Times" charset="0"/>
                <a:cs typeface="Times" charset="0"/>
              </a:rPr>
              <a:t>sis </a:t>
            </a:r>
            <a:r>
              <a:rPr kumimoji="0" lang="x-none" altLang="x-none" sz="1300" b="0" i="0" u="none" strike="noStrike" cap="none" normalizeH="0" baseline="0" dirty="0">
                <a:ln>
                  <a:noFill/>
                </a:ln>
                <a:solidFill>
                  <a:schemeClr val="tx1"/>
                </a:solidFill>
                <a:effectLst/>
                <a:latin typeface="Times" charset="0"/>
                <a:ea typeface="Times" charset="0"/>
                <a:cs typeface="Times" charset="0"/>
              </a:rPr>
              <a:t>of the National </a:t>
            </a:r>
            <a:r>
              <a:rPr kumimoji="0" lang="x-none" altLang="x-none" sz="1300" b="0" i="0" u="none" strike="noStrike" cap="none" normalizeH="0" baseline="0">
                <a:ln>
                  <a:noFill/>
                </a:ln>
                <a:solidFill>
                  <a:schemeClr val="tx1"/>
                </a:solidFill>
                <a:effectLst/>
                <a:latin typeface="Times" charset="0"/>
                <a:ea typeface="Times" charset="0"/>
                <a:cs typeface="Times" charset="0"/>
              </a:rPr>
              <a:t>Science Foundation’s </a:t>
            </a:r>
            <a:r>
              <a:rPr kumimoji="0" lang="en-US" altLang="x-none" sz="1300" b="0" i="0" u="none" strike="noStrike" cap="none" normalizeH="0" baseline="0" dirty="0">
                <a:ln>
                  <a:noFill/>
                </a:ln>
                <a:solidFill>
                  <a:schemeClr val="tx1"/>
                </a:solidFill>
                <a:effectLst/>
                <a:latin typeface="Times" charset="0"/>
                <a:ea typeface="Times" charset="0"/>
                <a:cs typeface="Times" charset="0"/>
              </a:rPr>
              <a:t>b</a:t>
            </a:r>
            <a:r>
              <a:rPr kumimoji="0" lang="x-none" altLang="x-none" sz="1300" b="0" i="0" u="none" strike="noStrike" cap="none" normalizeH="0" baseline="0">
                <a:ln>
                  <a:noFill/>
                </a:ln>
                <a:solidFill>
                  <a:schemeClr val="tx1"/>
                </a:solidFill>
                <a:effectLst/>
                <a:latin typeface="Times" charset="0"/>
                <a:ea typeface="Times" charset="0"/>
                <a:cs typeface="Times" charset="0"/>
              </a:rPr>
              <a:t>roader </a:t>
            </a:r>
            <a:r>
              <a:rPr lang="en-US" altLang="x-none" sz="1300" dirty="0">
                <a:latin typeface="Times" charset="0"/>
                <a:ea typeface="Times" charset="0"/>
                <a:cs typeface="Times" charset="0"/>
              </a:rPr>
              <a:t>i</a:t>
            </a:r>
            <a:r>
              <a:rPr kumimoji="0" lang="x-none" altLang="x-none" sz="1300" b="0" i="0" u="none" strike="noStrike" cap="none" normalizeH="0" baseline="0">
                <a:ln>
                  <a:noFill/>
                </a:ln>
                <a:solidFill>
                  <a:schemeClr val="tx1"/>
                </a:solidFill>
                <a:effectLst/>
                <a:latin typeface="Times" charset="0"/>
                <a:ea typeface="Times" charset="0"/>
                <a:cs typeface="Times" charset="0"/>
              </a:rPr>
              <a:t>mpacts </a:t>
            </a:r>
            <a:r>
              <a:rPr lang="en-US" altLang="x-none" sz="1300" dirty="0">
                <a:latin typeface="Times" charset="0"/>
                <a:ea typeface="Times" charset="0"/>
                <a:cs typeface="Times" charset="0"/>
              </a:rPr>
              <a:t>c</a:t>
            </a:r>
            <a:r>
              <a:rPr kumimoji="0" lang="x-none" altLang="x-none" sz="1300" b="0" i="0" u="none" strike="noStrike" cap="none" normalizeH="0" baseline="0">
                <a:ln>
                  <a:noFill/>
                </a:ln>
                <a:solidFill>
                  <a:schemeClr val="tx1"/>
                </a:solidFill>
                <a:effectLst/>
                <a:latin typeface="Times" charset="0"/>
                <a:ea typeface="Times" charset="0"/>
                <a:cs typeface="Times" charset="0"/>
              </a:rPr>
              <a:t>riterion</a:t>
            </a:r>
            <a:r>
              <a:rPr kumimoji="0" lang="x-none" altLang="x-none" sz="1300" b="0" i="0" u="none" strike="noStrike" cap="none" normalizeH="0" baseline="0" dirty="0">
                <a:ln>
                  <a:noFill/>
                </a:ln>
                <a:solidFill>
                  <a:schemeClr val="tx1"/>
                </a:solidFill>
                <a:effectLst/>
                <a:latin typeface="Times" charset="0"/>
                <a:ea typeface="Times" charset="0"/>
                <a:cs typeface="Times" charset="0"/>
              </a:rPr>
              <a:t>. </a:t>
            </a:r>
            <a:r>
              <a:rPr kumimoji="0" lang="x-none" altLang="x-none" sz="1300" b="0" i="1" u="none" strike="noStrike" cap="none" normalizeH="0" baseline="0" dirty="0">
                <a:ln>
                  <a:noFill/>
                </a:ln>
                <a:solidFill>
                  <a:schemeClr val="tx1"/>
                </a:solidFill>
                <a:effectLst/>
                <a:latin typeface="Times" charset="0"/>
                <a:ea typeface="Times" charset="0"/>
                <a:cs typeface="Times" charset="0"/>
              </a:rPr>
              <a:t>Social Empistemology, 23</a:t>
            </a:r>
            <a:r>
              <a:rPr kumimoji="0" lang="x-none" altLang="x-none" sz="1300" b="0" i="0" u="none" strike="noStrike" cap="none" normalizeH="0" baseline="0" dirty="0">
                <a:ln>
                  <a:noFill/>
                </a:ln>
                <a:solidFill>
                  <a:schemeClr val="tx1"/>
                </a:solidFill>
                <a:effectLst/>
                <a:latin typeface="Times" charset="0"/>
                <a:ea typeface="Times" charset="0"/>
                <a:cs typeface="Times" charset="0"/>
              </a:rPr>
              <a:t>, 199-219.</a:t>
            </a:r>
          </a:p>
          <a:p>
            <a:pPr marL="0" marR="0" lvl="0" indent="0" defTabSz="914400" rtl="0" eaLnBrk="0" fontAlgn="base" latinLnBrk="0" hangingPunct="0">
              <a:lnSpc>
                <a:spcPct val="100000"/>
              </a:lnSpc>
              <a:spcBef>
                <a:spcPct val="0"/>
              </a:spcBef>
              <a:spcAft>
                <a:spcPct val="0"/>
              </a:spcAft>
              <a:buClrTx/>
              <a:buSzTx/>
              <a:buFontTx/>
              <a:buNone/>
              <a:tabLst/>
            </a:pPr>
            <a:r>
              <a:rPr kumimoji="0" lang="en-US" altLang="x-none" sz="1300" b="0" i="0" u="none" strike="noStrike" cap="none" normalizeH="0" baseline="0" dirty="0">
                <a:ln>
                  <a:noFill/>
                </a:ln>
                <a:solidFill>
                  <a:schemeClr val="tx1"/>
                </a:solidFill>
                <a:effectLst/>
                <a:latin typeface="Times" charset="0"/>
                <a:ea typeface="Times" charset="0"/>
                <a:cs typeface="Times" charset="0"/>
              </a:rPr>
              <a:t>3. </a:t>
            </a:r>
            <a:r>
              <a:rPr kumimoji="0" lang="x-none" altLang="x-none" sz="1300" b="0" i="0" u="none" strike="noStrike" cap="none" normalizeH="0" baseline="0" dirty="0">
                <a:ln>
                  <a:noFill/>
                </a:ln>
                <a:solidFill>
                  <a:schemeClr val="tx1"/>
                </a:solidFill>
                <a:effectLst/>
                <a:latin typeface="Times" charset="0"/>
                <a:ea typeface="Times" charset="0"/>
                <a:cs typeface="Times" charset="0"/>
              </a:rPr>
              <a:t>Stapleton, </a:t>
            </a:r>
            <a:r>
              <a:rPr kumimoji="0" lang="x-none" altLang="x-none" sz="1300" b="0" i="0" u="none" strike="noStrike" cap="none" normalizeH="0" baseline="0">
                <a:ln>
                  <a:noFill/>
                </a:ln>
                <a:solidFill>
                  <a:schemeClr val="tx1"/>
                </a:solidFill>
                <a:effectLst/>
                <a:latin typeface="Times" charset="0"/>
                <a:ea typeface="Times" charset="0"/>
                <a:cs typeface="Times" charset="0"/>
              </a:rPr>
              <a:t>S.R</a:t>
            </a:r>
            <a:r>
              <a:rPr kumimoji="0" lang="x-none" altLang="x-none" sz="1300" b="0" i="0" u="none" strike="noStrike" cap="none" normalizeH="0" baseline="0" dirty="0">
                <a:ln>
                  <a:noFill/>
                </a:ln>
                <a:solidFill>
                  <a:schemeClr val="tx1"/>
                </a:solidFill>
                <a:effectLst/>
                <a:latin typeface="Times" charset="0"/>
                <a:ea typeface="Times" charset="0"/>
                <a:cs typeface="Times" charset="0"/>
              </a:rPr>
              <a:t>. (2015</a:t>
            </a:r>
            <a:r>
              <a:rPr kumimoji="0" lang="x-none" altLang="x-none" sz="1300" b="0" i="0" u="none" strike="noStrike" cap="none" normalizeH="0" baseline="0">
                <a:ln>
                  <a:noFill/>
                </a:ln>
                <a:solidFill>
                  <a:schemeClr val="tx1"/>
                </a:solidFill>
                <a:effectLst/>
                <a:latin typeface="Times" charset="0"/>
                <a:ea typeface="Times" charset="0"/>
                <a:cs typeface="Times" charset="0"/>
              </a:rPr>
              <a:t>). Environmental</a:t>
            </a:r>
            <a:r>
              <a:rPr kumimoji="0" lang="en-US" altLang="x-none" sz="1300" b="0" i="0" u="none" strike="noStrike" cap="none" normalizeH="0" baseline="0" dirty="0">
                <a:ln>
                  <a:noFill/>
                </a:ln>
                <a:solidFill>
                  <a:schemeClr val="tx1"/>
                </a:solidFill>
                <a:effectLst/>
                <a:latin typeface="Times" charset="0"/>
                <a:ea typeface="Times" charset="0"/>
                <a:cs typeface="Times" charset="0"/>
              </a:rPr>
              <a:t> id</a:t>
            </a:r>
            <a:r>
              <a:rPr kumimoji="0" lang="x-none" altLang="x-none" sz="1300" b="0" i="0" u="none" strike="noStrike" cap="none" normalizeH="0" baseline="0">
                <a:ln>
                  <a:noFill/>
                </a:ln>
                <a:solidFill>
                  <a:schemeClr val="tx1"/>
                </a:solidFill>
                <a:effectLst/>
                <a:latin typeface="Times" charset="0"/>
                <a:ea typeface="Times" charset="0"/>
                <a:cs typeface="Times" charset="0"/>
              </a:rPr>
              <a:t>entity </a:t>
            </a:r>
            <a:r>
              <a:rPr lang="en-US" altLang="x-none" sz="1300" dirty="0">
                <a:latin typeface="Times" charset="0"/>
                <a:ea typeface="Times" charset="0"/>
                <a:cs typeface="Times" charset="0"/>
              </a:rPr>
              <a:t>d</a:t>
            </a:r>
            <a:r>
              <a:rPr kumimoji="0" lang="x-none" altLang="x-none" sz="1300" b="0" i="0" u="none" strike="noStrike" cap="none" normalizeH="0" baseline="0">
                <a:ln>
                  <a:noFill/>
                </a:ln>
                <a:solidFill>
                  <a:schemeClr val="tx1"/>
                </a:solidFill>
                <a:effectLst/>
                <a:latin typeface="Times" charset="0"/>
                <a:ea typeface="Times" charset="0"/>
                <a:cs typeface="Times" charset="0"/>
              </a:rPr>
              <a:t>evelopment </a:t>
            </a:r>
            <a:r>
              <a:rPr lang="en-US" altLang="x-none" sz="1300" dirty="0">
                <a:latin typeface="Times" charset="0"/>
                <a:ea typeface="Times" charset="0"/>
                <a:cs typeface="Times" charset="0"/>
              </a:rPr>
              <a:t>t</a:t>
            </a:r>
            <a:r>
              <a:rPr kumimoji="0" lang="x-none" altLang="x-none" sz="1300" b="0" i="0" u="none" strike="noStrike" cap="none" normalizeH="0" baseline="0">
                <a:ln>
                  <a:noFill/>
                </a:ln>
                <a:solidFill>
                  <a:schemeClr val="tx1"/>
                </a:solidFill>
                <a:effectLst/>
                <a:latin typeface="Times" charset="0"/>
                <a:ea typeface="Times" charset="0"/>
                <a:cs typeface="Times" charset="0"/>
              </a:rPr>
              <a:t>hrough </a:t>
            </a:r>
            <a:r>
              <a:rPr lang="en-US" altLang="x-none" sz="1300" dirty="0">
                <a:latin typeface="Times" charset="0"/>
                <a:ea typeface="Times" charset="0"/>
                <a:cs typeface="Times" charset="0"/>
              </a:rPr>
              <a:t>s</a:t>
            </a:r>
            <a:r>
              <a:rPr kumimoji="0" lang="x-none" altLang="x-none" sz="1300" b="0" i="0" u="none" strike="noStrike" cap="none" normalizeH="0" baseline="0">
                <a:ln>
                  <a:noFill/>
                </a:ln>
                <a:solidFill>
                  <a:schemeClr val="tx1"/>
                </a:solidFill>
                <a:effectLst/>
                <a:latin typeface="Times" charset="0"/>
                <a:ea typeface="Times" charset="0"/>
                <a:cs typeface="Times" charset="0"/>
              </a:rPr>
              <a:t>ocial </a:t>
            </a:r>
            <a:r>
              <a:rPr lang="en-US" altLang="x-none" sz="1300" dirty="0">
                <a:latin typeface="Times" charset="0"/>
                <a:ea typeface="Times" charset="0"/>
                <a:cs typeface="Times" charset="0"/>
              </a:rPr>
              <a:t>i</a:t>
            </a:r>
            <a:r>
              <a:rPr kumimoji="0" lang="x-none" altLang="x-none" sz="1300" b="0" i="0" u="none" strike="noStrike" cap="none" normalizeH="0" baseline="0">
                <a:ln>
                  <a:noFill/>
                </a:ln>
                <a:solidFill>
                  <a:schemeClr val="tx1"/>
                </a:solidFill>
                <a:effectLst/>
                <a:latin typeface="Times" charset="0"/>
                <a:ea typeface="Times" charset="0"/>
                <a:cs typeface="Times" charset="0"/>
              </a:rPr>
              <a:t>nteractions, </a:t>
            </a:r>
            <a:r>
              <a:rPr kumimoji="0" lang="en-US" altLang="x-none" sz="1300" b="0" i="0" u="none" strike="noStrike" cap="none" normalizeH="0" baseline="0" dirty="0">
                <a:ln>
                  <a:noFill/>
                </a:ln>
                <a:solidFill>
                  <a:schemeClr val="tx1"/>
                </a:solidFill>
                <a:effectLst/>
                <a:latin typeface="Times" charset="0"/>
                <a:ea typeface="Times" charset="0"/>
                <a:cs typeface="Times" charset="0"/>
              </a:rPr>
              <a:t>a</a:t>
            </a:r>
            <a:r>
              <a:rPr kumimoji="0" lang="x-none" altLang="x-none" sz="1300" b="0" i="0" u="none" strike="noStrike" cap="none" normalizeH="0" baseline="0">
                <a:ln>
                  <a:noFill/>
                </a:ln>
                <a:solidFill>
                  <a:schemeClr val="tx1"/>
                </a:solidFill>
                <a:effectLst/>
                <a:latin typeface="Times" charset="0"/>
                <a:ea typeface="Times" charset="0"/>
                <a:cs typeface="Times" charset="0"/>
              </a:rPr>
              <a:t>ction</a:t>
            </a:r>
            <a:r>
              <a:rPr kumimoji="0" lang="x-none" altLang="x-none" sz="1300" b="0" i="0" u="none" strike="noStrike" cap="none" normalizeH="0" baseline="0" dirty="0">
                <a:ln>
                  <a:noFill/>
                </a:ln>
                <a:solidFill>
                  <a:schemeClr val="tx1"/>
                </a:solidFill>
                <a:effectLst/>
                <a:latin typeface="Times" charset="0"/>
                <a:ea typeface="Times" charset="0"/>
                <a:cs typeface="Times" charset="0"/>
              </a:rPr>
              <a:t>, </a:t>
            </a:r>
            <a:r>
              <a:rPr kumimoji="0" lang="x-none" altLang="x-none" sz="1300" b="0" i="0" u="none" strike="noStrike" cap="none" normalizeH="0" baseline="0">
                <a:ln>
                  <a:noFill/>
                </a:ln>
                <a:solidFill>
                  <a:schemeClr val="tx1"/>
                </a:solidFill>
                <a:effectLst/>
                <a:latin typeface="Times" charset="0"/>
                <a:ea typeface="Times" charset="0"/>
                <a:cs typeface="Times" charset="0"/>
              </a:rPr>
              <a:t>and </a:t>
            </a:r>
            <a:r>
              <a:rPr kumimoji="0" lang="en-US" altLang="x-none" sz="1300" b="0" i="0" u="none" strike="noStrike" cap="none" normalizeH="0" baseline="0" dirty="0">
                <a:ln>
                  <a:noFill/>
                </a:ln>
                <a:solidFill>
                  <a:schemeClr val="tx1"/>
                </a:solidFill>
                <a:effectLst/>
                <a:latin typeface="Times" charset="0"/>
                <a:ea typeface="Times" charset="0"/>
                <a:cs typeface="Times" charset="0"/>
              </a:rPr>
              <a:t>r</a:t>
            </a:r>
            <a:r>
              <a:rPr kumimoji="0" lang="x-none" altLang="x-none" sz="1300" b="0" i="0" u="none" strike="noStrike" cap="none" normalizeH="0" baseline="0">
                <a:ln>
                  <a:noFill/>
                </a:ln>
                <a:solidFill>
                  <a:schemeClr val="tx1"/>
                </a:solidFill>
                <a:effectLst/>
                <a:latin typeface="Times" charset="0"/>
                <a:ea typeface="Times" charset="0"/>
                <a:cs typeface="Times" charset="0"/>
              </a:rPr>
              <a:t>ecognition</a:t>
            </a:r>
            <a:r>
              <a:rPr kumimoji="0" lang="x-none" altLang="x-none" sz="1300" b="0" i="0" u="none" strike="noStrike" cap="none" normalizeH="0" baseline="0" dirty="0">
                <a:ln>
                  <a:noFill/>
                </a:ln>
                <a:solidFill>
                  <a:schemeClr val="tx1"/>
                </a:solidFill>
                <a:effectLst/>
                <a:latin typeface="Times" charset="0"/>
                <a:ea typeface="Times" charset="0"/>
                <a:cs typeface="Times" charset="0"/>
              </a:rPr>
              <a:t>. </a:t>
            </a:r>
            <a:r>
              <a:rPr kumimoji="0" lang="x-none" altLang="x-none" sz="1300" b="0" i="1" u="none" strike="noStrike" cap="none" normalizeH="0" baseline="0" dirty="0">
                <a:ln>
                  <a:noFill/>
                </a:ln>
                <a:solidFill>
                  <a:schemeClr val="tx1"/>
                </a:solidFill>
                <a:effectLst/>
                <a:latin typeface="Times" charset="0"/>
                <a:ea typeface="Times" charset="0"/>
                <a:cs typeface="Times" charset="0"/>
              </a:rPr>
              <a:t>Journal of Environmental Education, 46</a:t>
            </a:r>
            <a:r>
              <a:rPr kumimoji="0" lang="x-none" altLang="x-none" sz="1300" b="0" i="0" u="none" strike="noStrike" cap="none" normalizeH="0" baseline="0" dirty="0">
                <a:ln>
                  <a:noFill/>
                </a:ln>
                <a:solidFill>
                  <a:schemeClr val="tx1"/>
                </a:solidFill>
                <a:effectLst/>
                <a:latin typeface="Times" charset="0"/>
                <a:ea typeface="Times" charset="0"/>
                <a:cs typeface="Times" charset="0"/>
              </a:rPr>
              <a:t>, 94-113.</a:t>
            </a:r>
          </a:p>
          <a:p>
            <a:pPr marL="0" marR="0" lvl="0" indent="0" defTabSz="914400" rtl="0" eaLnBrk="0" fontAlgn="base" latinLnBrk="0" hangingPunct="0">
              <a:lnSpc>
                <a:spcPct val="100000"/>
              </a:lnSpc>
              <a:spcBef>
                <a:spcPct val="0"/>
              </a:spcBef>
              <a:spcAft>
                <a:spcPct val="0"/>
              </a:spcAft>
              <a:buClrTx/>
              <a:buSzTx/>
              <a:buFontTx/>
              <a:buNone/>
              <a:tabLst/>
            </a:pPr>
            <a:r>
              <a:rPr kumimoji="0" lang="en-US" altLang="x-none" sz="1300" b="0" i="0" u="none" strike="noStrike" cap="none" normalizeH="0" baseline="0" dirty="0">
                <a:ln>
                  <a:noFill/>
                </a:ln>
                <a:solidFill>
                  <a:schemeClr val="tx1"/>
                </a:solidFill>
                <a:effectLst/>
                <a:latin typeface="Times" charset="0"/>
                <a:ea typeface="Times" charset="0"/>
                <a:cs typeface="Times" charset="0"/>
              </a:rPr>
              <a:t>4. </a:t>
            </a:r>
            <a:r>
              <a:rPr kumimoji="0" lang="x-none" altLang="x-none" sz="1300" b="0" i="0" u="none" strike="noStrike" cap="none" normalizeH="0" baseline="0" dirty="0">
                <a:ln>
                  <a:noFill/>
                </a:ln>
                <a:solidFill>
                  <a:schemeClr val="tx1"/>
                </a:solidFill>
                <a:effectLst/>
                <a:latin typeface="Times" charset="0"/>
                <a:ea typeface="Times" charset="0"/>
                <a:cs typeface="Times" charset="0"/>
              </a:rPr>
              <a:t>The National Academies of Sciences, Engineering, </a:t>
            </a:r>
            <a:r>
              <a:rPr kumimoji="0" lang="x-none" altLang="x-none" sz="1300" b="0" i="0" u="none" strike="noStrike" cap="none" normalizeH="0" baseline="0">
                <a:ln>
                  <a:noFill/>
                </a:ln>
                <a:solidFill>
                  <a:schemeClr val="tx1"/>
                </a:solidFill>
                <a:effectLst/>
                <a:latin typeface="Times" charset="0"/>
                <a:ea typeface="Times" charset="0"/>
                <a:cs typeface="Times" charset="0"/>
              </a:rPr>
              <a:t>&amp; Medicine. </a:t>
            </a:r>
            <a:r>
              <a:rPr kumimoji="0" lang="x-none" altLang="x-none" sz="1300" b="0" i="0" u="none" strike="noStrike" cap="none" normalizeH="0" baseline="0" dirty="0">
                <a:ln>
                  <a:noFill/>
                </a:ln>
                <a:solidFill>
                  <a:schemeClr val="tx1"/>
                </a:solidFill>
                <a:effectLst/>
                <a:latin typeface="Times" charset="0"/>
                <a:ea typeface="Times" charset="0"/>
                <a:cs typeface="Times" charset="0"/>
              </a:rPr>
              <a:t>(2018). </a:t>
            </a:r>
            <a:r>
              <a:rPr kumimoji="0" lang="x-none" altLang="x-none" sz="1300" b="0" i="1" u="none" strike="noStrike" cap="none" normalizeH="0" baseline="0" dirty="0">
                <a:ln>
                  <a:noFill/>
                </a:ln>
                <a:solidFill>
                  <a:schemeClr val="tx1"/>
                </a:solidFill>
                <a:effectLst/>
                <a:latin typeface="Times" charset="0"/>
                <a:ea typeface="Times" charset="0"/>
                <a:cs typeface="Times" charset="0"/>
              </a:rPr>
              <a:t>Learning Through Citizen Science: Enhancing Opportunities by Design</a:t>
            </a:r>
            <a:r>
              <a:rPr kumimoji="0" lang="x-none" altLang="x-none" sz="1300" b="0" i="1" u="none" strike="noStrike" cap="none" normalizeH="0" baseline="0">
                <a:ln>
                  <a:noFill/>
                </a:ln>
                <a:solidFill>
                  <a:schemeClr val="tx1"/>
                </a:solidFill>
                <a:effectLst/>
                <a:latin typeface="Times" charset="0"/>
                <a:ea typeface="Times" charset="0"/>
                <a:cs typeface="Times" charset="0"/>
              </a:rPr>
              <a:t>.</a:t>
            </a:r>
            <a:r>
              <a:rPr kumimoji="0" lang="x-none" altLang="x-none" sz="1300" b="0" i="0" u="none" strike="noStrike" cap="none" normalizeH="0" baseline="0">
                <a:ln>
                  <a:noFill/>
                </a:ln>
                <a:solidFill>
                  <a:schemeClr val="tx1"/>
                </a:solidFill>
                <a:effectLst/>
                <a:latin typeface="Times" charset="0"/>
                <a:ea typeface="Times" charset="0"/>
                <a:cs typeface="Times" charset="0"/>
              </a:rPr>
              <a:t> </a:t>
            </a:r>
            <a:r>
              <a:rPr kumimoji="0" lang="en-US" altLang="x-none" sz="1300" b="0" i="0" u="none" strike="noStrike" cap="none" normalizeH="0" baseline="0" dirty="0">
                <a:ln>
                  <a:noFill/>
                </a:ln>
                <a:solidFill>
                  <a:schemeClr val="tx1"/>
                </a:solidFill>
                <a:effectLst/>
                <a:latin typeface="Times" charset="0"/>
                <a:ea typeface="Times" charset="0"/>
                <a:cs typeface="Times" charset="0"/>
              </a:rPr>
              <a:t>Wash, DC: </a:t>
            </a:r>
            <a:r>
              <a:rPr kumimoji="0" lang="x-none" altLang="x-none" sz="1300" b="0" i="0" u="none" strike="noStrike" cap="none" normalizeH="0" baseline="0">
                <a:ln>
                  <a:noFill/>
                </a:ln>
                <a:solidFill>
                  <a:schemeClr val="tx1"/>
                </a:solidFill>
                <a:effectLst/>
                <a:latin typeface="Times" charset="0"/>
                <a:ea typeface="Times" charset="0"/>
                <a:cs typeface="Times" charset="0"/>
              </a:rPr>
              <a:t>The </a:t>
            </a:r>
            <a:r>
              <a:rPr kumimoji="0" lang="x-none" altLang="x-none" sz="1300" b="0" i="0" u="none" strike="noStrike" cap="none" normalizeH="0" baseline="0" dirty="0">
                <a:ln>
                  <a:noFill/>
                </a:ln>
                <a:solidFill>
                  <a:schemeClr val="tx1"/>
                </a:solidFill>
                <a:effectLst/>
                <a:latin typeface="Times" charset="0"/>
                <a:ea typeface="Times" charset="0"/>
                <a:cs typeface="Times" charset="0"/>
              </a:rPr>
              <a:t>National Academies Press.</a:t>
            </a:r>
          </a:p>
          <a:p>
            <a:pPr marL="0" marR="0" lvl="0" indent="0" defTabSz="914400" rtl="0" eaLnBrk="0" fontAlgn="base" latinLnBrk="0" hangingPunct="0">
              <a:lnSpc>
                <a:spcPct val="100000"/>
              </a:lnSpc>
              <a:spcBef>
                <a:spcPct val="0"/>
              </a:spcBef>
              <a:spcAft>
                <a:spcPct val="0"/>
              </a:spcAft>
              <a:buClrTx/>
              <a:buSzTx/>
              <a:buFontTx/>
              <a:buNone/>
              <a:tabLst/>
            </a:pPr>
            <a:r>
              <a:rPr kumimoji="0" lang="en-US" altLang="x-none" sz="1300" b="0" i="0" u="none" strike="noStrike" cap="none" normalizeH="0" baseline="0" dirty="0">
                <a:ln>
                  <a:noFill/>
                </a:ln>
                <a:solidFill>
                  <a:schemeClr val="tx1"/>
                </a:solidFill>
                <a:effectLst/>
                <a:latin typeface="Times" charset="0"/>
                <a:ea typeface="Times" charset="0"/>
                <a:cs typeface="Times" charset="0"/>
              </a:rPr>
              <a:t>5. </a:t>
            </a:r>
            <a:r>
              <a:rPr kumimoji="0" lang="x-none" altLang="x-none" sz="1300" b="0" i="0" u="none" strike="noStrike" cap="none" normalizeH="0" baseline="0" dirty="0">
                <a:ln>
                  <a:noFill/>
                </a:ln>
                <a:solidFill>
                  <a:schemeClr val="tx1"/>
                </a:solidFill>
                <a:effectLst/>
                <a:latin typeface="Times" charset="0"/>
                <a:ea typeface="Times" charset="0"/>
                <a:cs typeface="Times" charset="0"/>
              </a:rPr>
              <a:t>Vakil, S., Royston, </a:t>
            </a:r>
            <a:r>
              <a:rPr kumimoji="0" lang="x-none" altLang="x-none" sz="1300" b="0" i="0" u="none" strike="noStrike" cap="none" normalizeH="0" baseline="0">
                <a:ln>
                  <a:noFill/>
                </a:ln>
                <a:solidFill>
                  <a:schemeClr val="tx1"/>
                </a:solidFill>
                <a:effectLst/>
                <a:latin typeface="Times" charset="0"/>
                <a:ea typeface="Times" charset="0"/>
                <a:cs typeface="Times" charset="0"/>
              </a:rPr>
              <a:t>M.M</a:t>
            </a:r>
            <a:r>
              <a:rPr kumimoji="0" lang="x-none" altLang="x-none" sz="1300" b="0" i="0" u="none" strike="noStrike" cap="none" normalizeH="0" baseline="0" dirty="0">
                <a:ln>
                  <a:noFill/>
                </a:ln>
                <a:solidFill>
                  <a:schemeClr val="tx1"/>
                </a:solidFill>
                <a:effectLst/>
                <a:latin typeface="Times" charset="0"/>
                <a:ea typeface="Times" charset="0"/>
                <a:cs typeface="Times" charset="0"/>
              </a:rPr>
              <a:t>., Nasir, </a:t>
            </a:r>
            <a:r>
              <a:rPr kumimoji="0" lang="x-none" altLang="x-none" sz="1300" b="0" i="0" u="none" strike="noStrike" cap="none" normalizeH="0" baseline="0">
                <a:ln>
                  <a:noFill/>
                </a:ln>
                <a:solidFill>
                  <a:schemeClr val="tx1"/>
                </a:solidFill>
                <a:effectLst/>
                <a:latin typeface="Times" charset="0"/>
                <a:ea typeface="Times" charset="0"/>
                <a:cs typeface="Times" charset="0"/>
              </a:rPr>
              <a:t>N.S</a:t>
            </a:r>
            <a:r>
              <a:rPr kumimoji="0" lang="x-none" altLang="x-none" sz="1300" b="0" i="0" u="none" strike="noStrike" cap="none" normalizeH="0" baseline="0" dirty="0">
                <a:ln>
                  <a:noFill/>
                </a:ln>
                <a:solidFill>
                  <a:schemeClr val="tx1"/>
                </a:solidFill>
                <a:effectLst/>
                <a:latin typeface="Times" charset="0"/>
                <a:ea typeface="Times" charset="0"/>
                <a:cs typeface="Times" charset="0"/>
              </a:rPr>
              <a:t>., &amp; Kirshner, B. (2016). </a:t>
            </a:r>
            <a:r>
              <a:rPr kumimoji="0" lang="x-none" altLang="x-none" sz="1300" b="0" i="0" u="none" strike="noStrike" cap="none" normalizeH="0" baseline="0">
                <a:ln>
                  <a:noFill/>
                </a:ln>
                <a:solidFill>
                  <a:schemeClr val="tx1"/>
                </a:solidFill>
                <a:effectLst/>
                <a:latin typeface="Times" charset="0"/>
                <a:ea typeface="Times" charset="0"/>
                <a:cs typeface="Times" charset="0"/>
              </a:rPr>
              <a:t>Rethinking </a:t>
            </a:r>
            <a:r>
              <a:rPr lang="en-US" altLang="x-none" sz="1300" dirty="0">
                <a:latin typeface="Times" charset="0"/>
                <a:ea typeface="Times" charset="0"/>
                <a:cs typeface="Times" charset="0"/>
              </a:rPr>
              <a:t>r</a:t>
            </a:r>
            <a:r>
              <a:rPr kumimoji="0" lang="x-none" altLang="x-none" sz="1300" b="0" i="0" u="none" strike="noStrike" cap="none" normalizeH="0" baseline="0">
                <a:ln>
                  <a:noFill/>
                </a:ln>
                <a:solidFill>
                  <a:schemeClr val="tx1"/>
                </a:solidFill>
                <a:effectLst/>
                <a:latin typeface="Times" charset="0"/>
                <a:ea typeface="Times" charset="0"/>
                <a:cs typeface="Times" charset="0"/>
              </a:rPr>
              <a:t>ace and </a:t>
            </a:r>
            <a:r>
              <a:rPr kumimoji="0" lang="en-US" altLang="x-none" sz="1300" b="0" i="0" u="none" strike="noStrike" cap="none" normalizeH="0" baseline="0" dirty="0">
                <a:ln>
                  <a:noFill/>
                </a:ln>
                <a:solidFill>
                  <a:schemeClr val="tx1"/>
                </a:solidFill>
                <a:effectLst/>
                <a:latin typeface="Times" charset="0"/>
                <a:ea typeface="Times" charset="0"/>
                <a:cs typeface="Times" charset="0"/>
              </a:rPr>
              <a:t>p</a:t>
            </a:r>
            <a:r>
              <a:rPr kumimoji="0" lang="x-none" altLang="x-none" sz="1300" b="0" i="0" u="none" strike="noStrike" cap="none" normalizeH="0" baseline="0">
                <a:ln>
                  <a:noFill/>
                </a:ln>
                <a:solidFill>
                  <a:schemeClr val="tx1"/>
                </a:solidFill>
                <a:effectLst/>
                <a:latin typeface="Times" charset="0"/>
                <a:ea typeface="Times" charset="0"/>
                <a:cs typeface="Times" charset="0"/>
              </a:rPr>
              <a:t>ower in </a:t>
            </a:r>
            <a:r>
              <a:rPr kumimoji="0" lang="en-US" altLang="x-none" sz="1300" b="0" i="0" u="none" strike="noStrike" cap="none" normalizeH="0" baseline="0" dirty="0">
                <a:ln>
                  <a:noFill/>
                </a:ln>
                <a:solidFill>
                  <a:schemeClr val="tx1"/>
                </a:solidFill>
                <a:effectLst/>
                <a:latin typeface="Times" charset="0"/>
                <a:ea typeface="Times" charset="0"/>
                <a:cs typeface="Times" charset="0"/>
              </a:rPr>
              <a:t>d</a:t>
            </a:r>
            <a:r>
              <a:rPr kumimoji="0" lang="x-none" altLang="x-none" sz="1300" b="0" i="0" u="none" strike="noStrike" cap="none" normalizeH="0" baseline="0">
                <a:ln>
                  <a:noFill/>
                </a:ln>
                <a:solidFill>
                  <a:schemeClr val="tx1"/>
                </a:solidFill>
                <a:effectLst/>
                <a:latin typeface="Times" charset="0"/>
                <a:ea typeface="Times" charset="0"/>
                <a:cs typeface="Times" charset="0"/>
              </a:rPr>
              <a:t>esign-</a:t>
            </a:r>
            <a:r>
              <a:rPr kumimoji="0" lang="en-US" altLang="x-none" sz="1300" b="0" i="0" u="none" strike="noStrike" cap="none" normalizeH="0" baseline="0" dirty="0">
                <a:ln>
                  <a:noFill/>
                </a:ln>
                <a:solidFill>
                  <a:schemeClr val="tx1"/>
                </a:solidFill>
                <a:effectLst/>
                <a:latin typeface="Times" charset="0"/>
                <a:ea typeface="Times" charset="0"/>
                <a:cs typeface="Times" charset="0"/>
              </a:rPr>
              <a:t>b</a:t>
            </a:r>
            <a:r>
              <a:rPr kumimoji="0" lang="x-none" altLang="x-none" sz="1300" b="0" i="0" u="none" strike="noStrike" cap="none" normalizeH="0" baseline="0">
                <a:ln>
                  <a:noFill/>
                </a:ln>
                <a:solidFill>
                  <a:schemeClr val="tx1"/>
                </a:solidFill>
                <a:effectLst/>
                <a:latin typeface="Times" charset="0"/>
                <a:ea typeface="Times" charset="0"/>
                <a:cs typeface="Times" charset="0"/>
              </a:rPr>
              <a:t>ased </a:t>
            </a:r>
            <a:r>
              <a:rPr lang="en-US" altLang="x-none" sz="1300" dirty="0">
                <a:latin typeface="Times" charset="0"/>
                <a:ea typeface="Times" charset="0"/>
                <a:cs typeface="Times" charset="0"/>
              </a:rPr>
              <a:t>r</a:t>
            </a:r>
            <a:r>
              <a:rPr kumimoji="0" lang="x-none" altLang="x-none" sz="1300" b="0" i="0" u="none" strike="noStrike" cap="none" normalizeH="0" baseline="0">
                <a:ln>
                  <a:noFill/>
                </a:ln>
                <a:solidFill>
                  <a:schemeClr val="tx1"/>
                </a:solidFill>
                <a:effectLst/>
                <a:latin typeface="Times" charset="0"/>
                <a:ea typeface="Times" charset="0"/>
                <a:cs typeface="Times" charset="0"/>
              </a:rPr>
              <a:t>esearch</a:t>
            </a:r>
            <a:r>
              <a:rPr kumimoji="0" lang="x-none" altLang="x-none" sz="1300" b="0" i="0" u="none" strike="noStrike" cap="none" normalizeH="0" baseline="0" dirty="0">
                <a:ln>
                  <a:noFill/>
                </a:ln>
                <a:solidFill>
                  <a:schemeClr val="tx1"/>
                </a:solidFill>
                <a:effectLst/>
                <a:latin typeface="Times" charset="0"/>
                <a:ea typeface="Times" charset="0"/>
                <a:cs typeface="Times" charset="0"/>
              </a:rPr>
              <a:t>: Reflections from </a:t>
            </a:r>
            <a:r>
              <a:rPr kumimoji="0" lang="x-none" altLang="x-none" sz="1300" b="0" i="0" u="none" strike="noStrike" cap="none" normalizeH="0" baseline="0">
                <a:ln>
                  <a:noFill/>
                </a:ln>
                <a:solidFill>
                  <a:schemeClr val="tx1"/>
                </a:solidFill>
                <a:effectLst/>
                <a:latin typeface="Times" charset="0"/>
                <a:ea typeface="Times" charset="0"/>
                <a:cs typeface="Times" charset="0"/>
              </a:rPr>
              <a:t>the </a:t>
            </a:r>
            <a:r>
              <a:rPr kumimoji="0" lang="en-US" altLang="x-none" sz="1300" b="0" i="0" u="none" strike="noStrike" cap="none" normalizeH="0" baseline="0" dirty="0">
                <a:ln>
                  <a:noFill/>
                </a:ln>
                <a:solidFill>
                  <a:schemeClr val="tx1"/>
                </a:solidFill>
                <a:effectLst/>
                <a:latin typeface="Times" charset="0"/>
                <a:ea typeface="Times" charset="0"/>
                <a:cs typeface="Times" charset="0"/>
              </a:rPr>
              <a:t>f</a:t>
            </a:r>
            <a:r>
              <a:rPr kumimoji="0" lang="x-none" altLang="x-none" sz="1300" b="0" i="0" u="none" strike="noStrike" cap="none" normalizeH="0" baseline="0">
                <a:ln>
                  <a:noFill/>
                </a:ln>
                <a:solidFill>
                  <a:schemeClr val="tx1"/>
                </a:solidFill>
                <a:effectLst/>
                <a:latin typeface="Times" charset="0"/>
                <a:ea typeface="Times" charset="0"/>
                <a:cs typeface="Times" charset="0"/>
              </a:rPr>
              <a:t>ield</a:t>
            </a:r>
            <a:r>
              <a:rPr kumimoji="0" lang="x-none" altLang="x-none" sz="1300" b="0" i="0" u="none" strike="noStrike" cap="none" normalizeH="0" baseline="0" dirty="0">
                <a:ln>
                  <a:noFill/>
                </a:ln>
                <a:solidFill>
                  <a:schemeClr val="tx1"/>
                </a:solidFill>
                <a:effectLst/>
                <a:latin typeface="Times" charset="0"/>
                <a:ea typeface="Times" charset="0"/>
                <a:cs typeface="Times" charset="0"/>
              </a:rPr>
              <a:t>. </a:t>
            </a:r>
            <a:r>
              <a:rPr kumimoji="0" lang="x-none" altLang="x-none" sz="1300" b="0" i="1" u="none" strike="noStrike" cap="none" normalizeH="0" baseline="0" dirty="0">
                <a:ln>
                  <a:noFill/>
                </a:ln>
                <a:solidFill>
                  <a:schemeClr val="tx1"/>
                </a:solidFill>
                <a:effectLst/>
                <a:latin typeface="Times" charset="0"/>
                <a:ea typeface="Times" charset="0"/>
                <a:cs typeface="Times" charset="0"/>
              </a:rPr>
              <a:t>Cognition and Instruction, 34</a:t>
            </a:r>
            <a:r>
              <a:rPr kumimoji="0" lang="x-none" altLang="x-none" sz="1300" b="0" i="0" u="none" strike="noStrike" cap="none" normalizeH="0" baseline="0" dirty="0">
                <a:ln>
                  <a:noFill/>
                </a:ln>
                <a:solidFill>
                  <a:schemeClr val="tx1"/>
                </a:solidFill>
                <a:effectLst/>
                <a:latin typeface="Times" charset="0"/>
                <a:ea typeface="Times" charset="0"/>
                <a:cs typeface="Times" charset="0"/>
              </a:rPr>
              <a:t>, 194-209.</a:t>
            </a:r>
          </a:p>
        </p:txBody>
      </p:sp>
      <p:sp>
        <p:nvSpPr>
          <p:cNvPr id="16" name="TextBox 15"/>
          <p:cNvSpPr txBox="1">
            <a:spLocks noChangeAspect="1"/>
          </p:cNvSpPr>
          <p:nvPr/>
        </p:nvSpPr>
        <p:spPr>
          <a:xfrm>
            <a:off x="469660" y="12302353"/>
            <a:ext cx="6858000" cy="16096714"/>
          </a:xfrm>
          <a:prstGeom prst="rect">
            <a:avLst/>
          </a:prstGeom>
          <a:noFill/>
        </p:spPr>
        <p:txBody>
          <a:bodyPr wrap="square" rtlCol="0">
            <a:spAutoFit/>
          </a:bodyPr>
          <a:lstStyle/>
          <a:p>
            <a:r>
              <a:rPr lang="en-US" sz="3500" b="1" i="1" dirty="0">
                <a:latin typeface="Times" charset="0"/>
                <a:ea typeface="Times" charset="0"/>
                <a:cs typeface="Times" charset="0"/>
              </a:rPr>
              <a:t>Service Learning</a:t>
            </a:r>
          </a:p>
          <a:p>
            <a:endParaRPr lang="en-US" sz="2000" b="1" dirty="0">
              <a:latin typeface="Times" charset="0"/>
              <a:ea typeface="Times" charset="0"/>
              <a:cs typeface="Times" charset="0"/>
            </a:endParaRPr>
          </a:p>
          <a:p>
            <a:pPr marL="457200" indent="-457200">
              <a:buFont typeface="Arial" charset="0"/>
              <a:buChar char="•"/>
            </a:pPr>
            <a:r>
              <a:rPr lang="en-US" sz="3000" dirty="0">
                <a:latin typeface="Times" charset="0"/>
                <a:ea typeface="Times" charset="0"/>
                <a:cs typeface="Times" charset="0"/>
              </a:rPr>
              <a:t>Flexibility gives access to students who often do not have opportunities for community-engaged academic learning </a:t>
            </a:r>
          </a:p>
          <a:p>
            <a:pPr marL="457200" lvl="0" indent="-457200">
              <a:buFont typeface="Arial" charset="0"/>
              <a:buChar char="•"/>
            </a:pPr>
            <a:r>
              <a:rPr lang="en-US" sz="3000" dirty="0">
                <a:latin typeface="Times" charset="0"/>
                <a:ea typeface="Times" charset="0"/>
                <a:cs typeface="Times" charset="0"/>
              </a:rPr>
              <a:t>A budding branch of citizen science</a:t>
            </a:r>
            <a:endParaRPr lang="en-US" sz="3000" b="1" dirty="0">
              <a:latin typeface="Times" charset="0"/>
              <a:ea typeface="Times" charset="0"/>
              <a:cs typeface="Times" charset="0"/>
            </a:endParaRPr>
          </a:p>
          <a:p>
            <a:pPr marL="457200" lvl="0" indent="-457200">
              <a:buFont typeface="Arial" charset="0"/>
              <a:buChar char="•"/>
            </a:pPr>
            <a:r>
              <a:rPr lang="en-US" sz="3000" dirty="0">
                <a:latin typeface="Times" charset="0"/>
                <a:ea typeface="Times" charset="0"/>
                <a:cs typeface="Times" charset="0"/>
              </a:rPr>
              <a:t>Projects can be designed to have reciprocal benefits for all involved</a:t>
            </a:r>
          </a:p>
          <a:p>
            <a:pPr marL="457200" lvl="0" indent="-457200">
              <a:buFont typeface="Arial" charset="0"/>
              <a:buChar char="•"/>
            </a:pPr>
            <a:r>
              <a:rPr lang="en-US" sz="3000" dirty="0">
                <a:latin typeface="Times" charset="0"/>
                <a:ea typeface="Times" charset="0"/>
                <a:cs typeface="Times" charset="0"/>
              </a:rPr>
              <a:t>Provides experience with a ‘bigger purpose’ of science: improving life</a:t>
            </a:r>
          </a:p>
          <a:p>
            <a:pPr marL="457200" lvl="0" indent="-457200">
              <a:buFont typeface="Arial" charset="0"/>
              <a:buChar char="•"/>
            </a:pPr>
            <a:endParaRPr lang="en-US" sz="3000" b="1" dirty="0">
              <a:latin typeface="Times" charset="0"/>
              <a:ea typeface="Times" charset="0"/>
              <a:cs typeface="Times" charset="0"/>
            </a:endParaRPr>
          </a:p>
          <a:p>
            <a:r>
              <a:rPr lang="en-US" sz="3500" b="1" i="1" dirty="0">
                <a:latin typeface="Times" charset="0"/>
                <a:ea typeface="Times" charset="0"/>
                <a:cs typeface="Times" charset="0"/>
              </a:rPr>
              <a:t>Multidisciplinary Research</a:t>
            </a:r>
          </a:p>
          <a:p>
            <a:endParaRPr lang="en-US" sz="2000" b="1" dirty="0">
              <a:latin typeface="Times" charset="0"/>
              <a:ea typeface="Times" charset="0"/>
              <a:cs typeface="Times" charset="0"/>
            </a:endParaRPr>
          </a:p>
          <a:p>
            <a:pPr marL="457200" indent="-457200">
              <a:buFont typeface="Arial" charset="0"/>
              <a:buChar char="•"/>
            </a:pPr>
            <a:r>
              <a:rPr lang="en-US" sz="3000" dirty="0">
                <a:latin typeface="Times" charset="0"/>
                <a:ea typeface="Times" charset="0"/>
                <a:cs typeface="Times" charset="0"/>
              </a:rPr>
              <a:t>Enhances students’ repertoires and prepares them to imbed novel ideas and methods into future research</a:t>
            </a:r>
            <a:endParaRPr lang="en-US" sz="3000" b="1" dirty="0">
              <a:latin typeface="Times" charset="0"/>
              <a:ea typeface="Times" charset="0"/>
              <a:cs typeface="Times" charset="0"/>
            </a:endParaRPr>
          </a:p>
          <a:p>
            <a:pPr marL="457200" indent="-457200">
              <a:buFont typeface="Arial" charset="0"/>
              <a:buChar char="•"/>
            </a:pPr>
            <a:r>
              <a:rPr lang="en-US" sz="3000" dirty="0">
                <a:latin typeface="Times" charset="0"/>
                <a:ea typeface="Times" charset="0"/>
                <a:cs typeface="Times" charset="0"/>
              </a:rPr>
              <a:t>Social science research trains science students on how to propose and implement ‘broader impacts’ </a:t>
            </a:r>
            <a:endParaRPr lang="en-US" sz="3000" b="1" dirty="0">
              <a:latin typeface="Times" charset="0"/>
              <a:ea typeface="Times" charset="0"/>
              <a:cs typeface="Times" charset="0"/>
            </a:endParaRPr>
          </a:p>
          <a:p>
            <a:pPr marL="457200" indent="-457200">
              <a:buFont typeface="Arial" charset="0"/>
              <a:buChar char="•"/>
            </a:pPr>
            <a:r>
              <a:rPr lang="en-US" sz="3000" dirty="0">
                <a:latin typeface="Times" charset="0"/>
              </a:rPr>
              <a:t>Exposure to social sciences improves understanding of education, improving students’ abilities to communicate and teach </a:t>
            </a:r>
          </a:p>
          <a:p>
            <a:pPr marL="342900" indent="-342900">
              <a:buFont typeface="Arial" charset="0"/>
              <a:buChar char="•"/>
            </a:pPr>
            <a:endParaRPr lang="en-US" sz="3000" dirty="0">
              <a:latin typeface="Times" charset="0"/>
              <a:ea typeface="Times" charset="0"/>
              <a:cs typeface="Times" charset="0"/>
            </a:endParaRPr>
          </a:p>
          <a:p>
            <a:r>
              <a:rPr lang="en-US" sz="3500" b="1" i="1" dirty="0">
                <a:latin typeface="Times" charset="0"/>
                <a:ea typeface="Times" charset="0"/>
                <a:cs typeface="Times" charset="0"/>
              </a:rPr>
              <a:t>International Work</a:t>
            </a:r>
          </a:p>
          <a:p>
            <a:endParaRPr lang="en-US" sz="2000" b="1" dirty="0">
              <a:latin typeface="Times" charset="0"/>
              <a:ea typeface="Times" charset="0"/>
              <a:cs typeface="Times" charset="0"/>
            </a:endParaRPr>
          </a:p>
          <a:p>
            <a:pPr marL="457200" indent="-457200">
              <a:buFont typeface="Arial" charset="0"/>
              <a:buChar char="•"/>
            </a:pPr>
            <a:r>
              <a:rPr lang="en-US" sz="3000" dirty="0">
                <a:latin typeface="Times" charset="0"/>
                <a:ea typeface="Times" charset="0"/>
                <a:cs typeface="Times" charset="0"/>
              </a:rPr>
              <a:t>De-westernizes traditional science </a:t>
            </a:r>
          </a:p>
          <a:p>
            <a:pPr marL="457200" indent="-457200">
              <a:buFont typeface="Arial" charset="0"/>
              <a:buChar char="•"/>
            </a:pPr>
            <a:r>
              <a:rPr lang="en-US" sz="3000" dirty="0">
                <a:latin typeface="Times" charset="0"/>
                <a:ea typeface="Times" charset="0"/>
                <a:cs typeface="Times" charset="0"/>
              </a:rPr>
              <a:t>When local knowledge is valued, science understanding is improved and broadened </a:t>
            </a:r>
          </a:p>
          <a:p>
            <a:pPr marL="457200" lvl="0" indent="-457200">
              <a:buFont typeface="Arial" charset="0"/>
              <a:buChar char="•"/>
            </a:pPr>
            <a:r>
              <a:rPr lang="en-US" sz="3000" dirty="0">
                <a:latin typeface="Times" charset="0"/>
                <a:ea typeface="Times" charset="0"/>
                <a:cs typeface="Times" charset="0"/>
              </a:rPr>
              <a:t>Collaboration improves the impact of science by addressing the needs and desires of multiple communities </a:t>
            </a:r>
          </a:p>
          <a:p>
            <a:pPr marL="457200" indent="-457200">
              <a:buFont typeface="Arial" charset="0"/>
              <a:buChar char="•"/>
            </a:pPr>
            <a:r>
              <a:rPr lang="en-US" sz="3000" dirty="0">
                <a:latin typeface="Times" charset="0"/>
                <a:ea typeface="Times" charset="0"/>
                <a:cs typeface="Times" charset="0"/>
              </a:rPr>
              <a:t>Equitable science balances power and builds trust  </a:t>
            </a:r>
          </a:p>
        </p:txBody>
      </p:sp>
      <p:sp>
        <p:nvSpPr>
          <p:cNvPr id="33" name="TextBox 32"/>
          <p:cNvSpPr txBox="1"/>
          <p:nvPr/>
        </p:nvSpPr>
        <p:spPr>
          <a:xfrm>
            <a:off x="11550769" y="12634348"/>
            <a:ext cx="13258800" cy="707886"/>
          </a:xfrm>
          <a:prstGeom prst="rect">
            <a:avLst/>
          </a:prstGeom>
          <a:noFill/>
        </p:spPr>
        <p:txBody>
          <a:bodyPr wrap="square" rtlCol="0">
            <a:spAutoFit/>
          </a:bodyPr>
          <a:lstStyle/>
          <a:p>
            <a:pPr algn="ctr"/>
            <a:r>
              <a:rPr lang="en-US" sz="4000" b="1" dirty="0">
                <a:latin typeface="Times" charset="0"/>
                <a:ea typeface="Times" charset="0"/>
                <a:cs typeface="Times" charset="0"/>
              </a:rPr>
              <a:t>Methodology</a:t>
            </a:r>
          </a:p>
        </p:txBody>
      </p:sp>
      <p:cxnSp>
        <p:nvCxnSpPr>
          <p:cNvPr id="36" name="Straight Connector 35"/>
          <p:cNvCxnSpPr/>
          <p:nvPr/>
        </p:nvCxnSpPr>
        <p:spPr>
          <a:xfrm flipV="1">
            <a:off x="8067459" y="13356914"/>
            <a:ext cx="2011680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43" name="TextBox 42"/>
          <p:cNvSpPr txBox="1"/>
          <p:nvPr/>
        </p:nvSpPr>
        <p:spPr>
          <a:xfrm>
            <a:off x="22347753" y="18645276"/>
            <a:ext cx="5943600" cy="4708981"/>
          </a:xfrm>
          <a:prstGeom prst="rect">
            <a:avLst/>
          </a:prstGeom>
          <a:noFill/>
        </p:spPr>
        <p:txBody>
          <a:bodyPr wrap="square" rtlCol="0">
            <a:spAutoFit/>
          </a:bodyPr>
          <a:lstStyle/>
          <a:p>
            <a:r>
              <a:rPr lang="en-US" sz="3000" dirty="0">
                <a:latin typeface="Times" charset="0"/>
                <a:ea typeface="Times" charset="0"/>
                <a:cs typeface="Times" charset="0"/>
              </a:rPr>
              <a:t>The interviews were an important part of the project, as they diversified the perspectives presented in the podcasts. Students selected members of their communities, such as local leaders, teachers, and family members. The students began by asking pre-determined questions, but eventually developed the skills to ask new questions on the spot. </a:t>
            </a:r>
          </a:p>
        </p:txBody>
      </p:sp>
      <p:cxnSp>
        <p:nvCxnSpPr>
          <p:cNvPr id="50" name="Straight Connector 49"/>
          <p:cNvCxnSpPr/>
          <p:nvPr/>
        </p:nvCxnSpPr>
        <p:spPr>
          <a:xfrm flipV="1">
            <a:off x="22211961" y="23874875"/>
            <a:ext cx="0" cy="4566197"/>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flipV="1">
            <a:off x="22194939" y="18704159"/>
            <a:ext cx="0" cy="466344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22184924" y="14177338"/>
            <a:ext cx="0" cy="365760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58" name="TextBox 57"/>
          <p:cNvSpPr txBox="1"/>
          <p:nvPr/>
        </p:nvSpPr>
        <p:spPr>
          <a:xfrm>
            <a:off x="22357092" y="14125655"/>
            <a:ext cx="5943600" cy="3785652"/>
          </a:xfrm>
          <a:prstGeom prst="rect">
            <a:avLst/>
          </a:prstGeom>
          <a:noFill/>
        </p:spPr>
        <p:txBody>
          <a:bodyPr wrap="square" rtlCol="0">
            <a:spAutoFit/>
          </a:bodyPr>
          <a:lstStyle/>
          <a:p>
            <a:r>
              <a:rPr lang="en-US" sz="3000" dirty="0">
                <a:latin typeface="Times" charset="0"/>
                <a:ea typeface="Times" charset="0"/>
                <a:cs typeface="Times" charset="0"/>
              </a:rPr>
              <a:t>Once students chose a topic for their podcasts, we discussed types of stories and developed storyboards, or outlines, for their podcasts. In this step, the students decided whom to interview in their communities for evidence and wrote introductions and interview questions. </a:t>
            </a:r>
          </a:p>
        </p:txBody>
      </p:sp>
      <p:sp>
        <p:nvSpPr>
          <p:cNvPr id="59" name="TextBox 58"/>
          <p:cNvSpPr txBox="1"/>
          <p:nvPr/>
        </p:nvSpPr>
        <p:spPr>
          <a:xfrm>
            <a:off x="22332099" y="23756978"/>
            <a:ext cx="5943600" cy="4708981"/>
          </a:xfrm>
          <a:prstGeom prst="rect">
            <a:avLst/>
          </a:prstGeom>
          <a:noFill/>
        </p:spPr>
        <p:txBody>
          <a:bodyPr wrap="square" rtlCol="0">
            <a:spAutoFit/>
          </a:bodyPr>
          <a:lstStyle/>
          <a:p>
            <a:r>
              <a:rPr lang="en-US" sz="3000" dirty="0">
                <a:latin typeface="Times" charset="0"/>
                <a:ea typeface="Times" charset="0"/>
                <a:cs typeface="Times" charset="0"/>
              </a:rPr>
              <a:t>We designed an event to bring the two school communities together to share stories and reflect. On our last day of the program, the students and teachers met, listened to all the podcasts, and viewed a photo slideshow of each others’ work. After the end of the project, the researchers went through a set of exit interviews to reflect on the program.</a:t>
            </a:r>
          </a:p>
        </p:txBody>
      </p:sp>
      <p:sp>
        <p:nvSpPr>
          <p:cNvPr id="60" name="TextBox 59"/>
          <p:cNvSpPr txBox="1"/>
          <p:nvPr/>
        </p:nvSpPr>
        <p:spPr>
          <a:xfrm>
            <a:off x="29260796" y="8083465"/>
            <a:ext cx="6858000" cy="704088"/>
          </a:xfrm>
          <a:prstGeom prst="rect">
            <a:avLst/>
          </a:prstGeom>
          <a:solidFill>
            <a:srgbClr val="002060"/>
          </a:solidFill>
          <a:ln>
            <a:noFill/>
          </a:ln>
        </p:spPr>
        <p:txBody>
          <a:bodyPr wrap="square" rtlCol="0">
            <a:spAutoFit/>
          </a:bodyPr>
          <a:lstStyle/>
          <a:p>
            <a:pPr algn="ctr"/>
            <a:r>
              <a:rPr lang="en-US" sz="4000" b="1" dirty="0">
                <a:solidFill>
                  <a:schemeClr val="bg1"/>
                </a:solidFill>
                <a:latin typeface="Times" charset="0"/>
                <a:ea typeface="Times" charset="0"/>
                <a:cs typeface="Times" charset="0"/>
              </a:rPr>
              <a:t>Areas for Improvement </a:t>
            </a:r>
          </a:p>
        </p:txBody>
      </p:sp>
      <p:cxnSp>
        <p:nvCxnSpPr>
          <p:cNvPr id="61" name="Straight Connector 60"/>
          <p:cNvCxnSpPr/>
          <p:nvPr/>
        </p:nvCxnSpPr>
        <p:spPr>
          <a:xfrm flipV="1">
            <a:off x="8158899" y="9553294"/>
            <a:ext cx="1463040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V="1">
            <a:off x="8219859" y="5255614"/>
            <a:ext cx="2011680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flipV="1">
            <a:off x="457199" y="12941227"/>
            <a:ext cx="685800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flipV="1">
            <a:off x="457199" y="17911307"/>
            <a:ext cx="685800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flipV="1">
            <a:off x="457199" y="23833311"/>
            <a:ext cx="6858000" cy="0"/>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29241746" y="22106321"/>
            <a:ext cx="6858000" cy="707886"/>
          </a:xfrm>
          <a:prstGeom prst="rect">
            <a:avLst/>
          </a:prstGeom>
          <a:solidFill>
            <a:srgbClr val="002060"/>
          </a:solidFill>
          <a:ln>
            <a:noFill/>
          </a:ln>
        </p:spPr>
        <p:txBody>
          <a:bodyPr wrap="square" rtlCol="0">
            <a:spAutoFit/>
          </a:bodyPr>
          <a:lstStyle/>
          <a:p>
            <a:pPr algn="ctr"/>
            <a:r>
              <a:rPr lang="en-US" sz="4000" b="1" dirty="0">
                <a:ln w="0"/>
                <a:solidFill>
                  <a:schemeClr val="bg1"/>
                </a:solidFill>
                <a:effectLst>
                  <a:outerShdw blurRad="38100" dist="19050" dir="2700000" algn="tl" rotWithShape="0">
                    <a:schemeClr val="dk1">
                      <a:alpha val="40000"/>
                    </a:schemeClr>
                  </a:outerShdw>
                </a:effectLst>
                <a:latin typeface="Times" charset="0"/>
                <a:ea typeface="Times" charset="0"/>
                <a:cs typeface="Times" charset="0"/>
              </a:rPr>
              <a:t>Acknowledgements</a:t>
            </a:r>
          </a:p>
        </p:txBody>
      </p:sp>
      <p:pic>
        <p:nvPicPr>
          <p:cNvPr id="66" name="Picture 65"/>
          <p:cNvPicPr>
            <a:picLocks noChangeAspect="1"/>
          </p:cNvPicPr>
          <p:nvPr/>
        </p:nvPicPr>
        <p:blipFill rotWithShape="1">
          <a:blip r:embed="rId10">
            <a:extLst>
              <a:ext uri="{28A0092B-C50C-407E-A947-70E740481C1C}">
                <a14:useLocalDpi xmlns:a14="http://schemas.microsoft.com/office/drawing/2010/main" val="0"/>
              </a:ext>
            </a:extLst>
          </a:blip>
          <a:srcRect r="76547"/>
          <a:stretch/>
        </p:blipFill>
        <p:spPr>
          <a:xfrm>
            <a:off x="34107120" y="990717"/>
            <a:ext cx="1511534" cy="1876779"/>
          </a:xfrm>
          <a:prstGeom prst="rect">
            <a:avLst/>
          </a:prstGeom>
        </p:spPr>
      </p:pic>
      <p:sp>
        <p:nvSpPr>
          <p:cNvPr id="31" name="TextBox 30"/>
          <p:cNvSpPr txBox="1"/>
          <p:nvPr/>
        </p:nvSpPr>
        <p:spPr>
          <a:xfrm>
            <a:off x="29222696" y="13024355"/>
            <a:ext cx="6858000" cy="707886"/>
          </a:xfrm>
          <a:prstGeom prst="rect">
            <a:avLst/>
          </a:prstGeom>
          <a:solidFill>
            <a:srgbClr val="002060"/>
          </a:solidFill>
          <a:ln>
            <a:noFill/>
          </a:ln>
        </p:spPr>
        <p:txBody>
          <a:bodyPr wrap="square" rtlCol="0">
            <a:spAutoFit/>
          </a:bodyPr>
          <a:lstStyle/>
          <a:p>
            <a:pPr algn="ctr"/>
            <a:r>
              <a:rPr lang="en-US" sz="4000" b="1" dirty="0">
                <a:ln w="0"/>
                <a:solidFill>
                  <a:schemeClr val="bg1"/>
                </a:solidFill>
                <a:effectLst>
                  <a:outerShdw blurRad="38100" dist="19050" dir="2700000" algn="tl" rotWithShape="0">
                    <a:schemeClr val="dk1">
                      <a:alpha val="40000"/>
                    </a:schemeClr>
                  </a:outerShdw>
                </a:effectLst>
                <a:latin typeface="Times" charset="0"/>
                <a:ea typeface="Times" charset="0"/>
                <a:cs typeface="Times" charset="0"/>
              </a:rPr>
              <a:t>Conclusion</a:t>
            </a:r>
          </a:p>
        </p:txBody>
      </p:sp>
    </p:spTree>
    <p:extLst>
      <p:ext uri="{BB962C8B-B14F-4D97-AF65-F5344CB8AC3E}">
        <p14:creationId xmlns:p14="http://schemas.microsoft.com/office/powerpoint/2010/main" val="81812988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2809</TotalTime>
  <Words>1356</Words>
  <Application>Microsoft Macintosh PowerPoint</Application>
  <PresentationFormat>Custom</PresentationFormat>
  <Paragraphs>89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Calibri</vt:lpstr>
      <vt:lpstr>Calibri Light</vt:lpstr>
      <vt:lpstr>Times</vt:lpstr>
      <vt:lpstr>Arial</vt:lpstr>
      <vt:lpstr>Office Theme</vt:lpstr>
      <vt:lpstr>PowerPoint Presentation</vt:lpstr>
    </vt:vector>
  </TitlesOfParts>
  <Company/>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180</cp:revision>
  <dcterms:created xsi:type="dcterms:W3CDTF">2019-04-16T02:31:10Z</dcterms:created>
  <dcterms:modified xsi:type="dcterms:W3CDTF">2019-04-22T19:47:06Z</dcterms:modified>
</cp:coreProperties>
</file>