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8"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guide id="7" pos="207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864"/>
    <a:srgbClr val="929DB3"/>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8C7222-4E2F-495D-B673-82A6A2DA3527}" v="978" dt="2019-04-22T18:25:32.5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8" autoAdjust="0"/>
    <p:restoredTop sz="94701" autoAdjust="0"/>
  </p:normalViewPr>
  <p:slideViewPr>
    <p:cSldViewPr snapToGrid="0" snapToObjects="1" showGuides="1">
      <p:cViewPr>
        <p:scale>
          <a:sx n="60" d="100"/>
          <a:sy n="60" d="100"/>
        </p:scale>
        <p:origin x="-10140" y="-9692"/>
      </p:cViewPr>
      <p:guideLst>
        <p:guide orient="horz" pos="3318"/>
        <p:guide orient="horz" pos="288"/>
        <p:guide orient="horz" pos="20160"/>
        <p:guide orient="horz"/>
        <p:guide pos="581"/>
        <p:guide pos="27069"/>
        <p:guide pos="20741"/>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Master" Target="slideMasters/slideMaster3.xml"/><Relationship Id="rId7" Type="http://schemas.openxmlformats.org/officeDocument/2006/relationships/commentAuthors" Target="commentAuthors.xml"/><Relationship Id="rId12" Type="http://schemas.microsoft.com/office/2016/11/relationships/changesInfo" Target="changesInfos/changesInfo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eig, Alyssa S" userId="66427918-59ba-4f78-8647-45f879fff584" providerId="ADAL" clId="{6A8C7222-4E2F-495D-B673-82A6A2DA3527}"/>
    <pc:docChg chg="undo custSel modSld">
      <pc:chgData name="Greig, Alyssa S" userId="66427918-59ba-4f78-8647-45f879fff584" providerId="ADAL" clId="{6A8C7222-4E2F-495D-B673-82A6A2DA3527}" dt="2019-04-22T18:25:32.548" v="972" actId="20577"/>
      <pc:docMkLst>
        <pc:docMk/>
      </pc:docMkLst>
      <pc:sldChg chg="addSp delSp modSp">
        <pc:chgData name="Greig, Alyssa S" userId="66427918-59ba-4f78-8647-45f879fff584" providerId="ADAL" clId="{6A8C7222-4E2F-495D-B673-82A6A2DA3527}" dt="2019-04-22T18:25:32.548" v="972" actId="20577"/>
        <pc:sldMkLst>
          <pc:docMk/>
          <pc:sldMk cId="142706899" sldId="258"/>
        </pc:sldMkLst>
        <pc:spChg chg="add del">
          <ac:chgData name="Greig, Alyssa S" userId="66427918-59ba-4f78-8647-45f879fff584" providerId="ADAL" clId="{6A8C7222-4E2F-495D-B673-82A6A2DA3527}" dt="2019-04-22T16:32:18.339" v="537"/>
          <ac:spMkLst>
            <pc:docMk/>
            <pc:sldMk cId="142706899" sldId="258"/>
            <ac:spMk id="4" creationId="{1217AB89-D210-4BE2-AEAA-F319A2D5AC96}"/>
          </ac:spMkLst>
        </pc:spChg>
        <pc:spChg chg="add mod">
          <ac:chgData name="Greig, Alyssa S" userId="66427918-59ba-4f78-8647-45f879fff584" providerId="ADAL" clId="{6A8C7222-4E2F-495D-B673-82A6A2DA3527}" dt="2019-04-22T18:25:32.548" v="972" actId="20577"/>
          <ac:spMkLst>
            <pc:docMk/>
            <pc:sldMk cId="142706899" sldId="258"/>
            <ac:spMk id="6" creationId="{42B93C14-7F78-4F7B-AA50-615C88A63BDC}"/>
          </ac:spMkLst>
        </pc:spChg>
        <pc:spChg chg="mod">
          <ac:chgData name="Greig, Alyssa S" userId="66427918-59ba-4f78-8647-45f879fff584" providerId="ADAL" clId="{6A8C7222-4E2F-495D-B673-82A6A2DA3527}" dt="2019-04-22T16:01:40.330" v="486" actId="20577"/>
          <ac:spMkLst>
            <pc:docMk/>
            <pc:sldMk cId="142706899" sldId="258"/>
            <ac:spMk id="8" creationId="{B4CAFBC7-DB78-4274-838F-41DB1C8FBB41}"/>
          </ac:spMkLst>
        </pc:spChg>
        <pc:spChg chg="mod">
          <ac:chgData name="Greig, Alyssa S" userId="66427918-59ba-4f78-8647-45f879fff584" providerId="ADAL" clId="{6A8C7222-4E2F-495D-B673-82A6A2DA3527}" dt="2019-04-20T19:23:55.744" v="39" actId="255"/>
          <ac:spMkLst>
            <pc:docMk/>
            <pc:sldMk cId="142706899" sldId="258"/>
            <ac:spMk id="10" creationId="{15A6E39B-530E-46D8-AF1D-E7F194D3683C}"/>
          </ac:spMkLst>
        </pc:spChg>
        <pc:spChg chg="mod">
          <ac:chgData name="Greig, Alyssa S" userId="66427918-59ba-4f78-8647-45f879fff584" providerId="ADAL" clId="{6A8C7222-4E2F-495D-B673-82A6A2DA3527}" dt="2019-04-22T17:56:37.016" v="835" actId="1076"/>
          <ac:spMkLst>
            <pc:docMk/>
            <pc:sldMk cId="142706899" sldId="258"/>
            <ac:spMk id="11" creationId="{441B97D3-504B-47A9-A5C7-5E73708327D8}"/>
          </ac:spMkLst>
        </pc:spChg>
        <pc:spChg chg="mod">
          <ac:chgData name="Greig, Alyssa S" userId="66427918-59ba-4f78-8647-45f879fff584" providerId="ADAL" clId="{6A8C7222-4E2F-495D-B673-82A6A2DA3527}" dt="2019-04-22T17:43:51.739" v="824" actId="1076"/>
          <ac:spMkLst>
            <pc:docMk/>
            <pc:sldMk cId="142706899" sldId="258"/>
            <ac:spMk id="12" creationId="{DCB8F922-93E9-4ED1-9B19-164A4E1E61E2}"/>
          </ac:spMkLst>
        </pc:spChg>
        <pc:spChg chg="mod">
          <ac:chgData name="Greig, Alyssa S" userId="66427918-59ba-4f78-8647-45f879fff584" providerId="ADAL" clId="{6A8C7222-4E2F-495D-B673-82A6A2DA3527}" dt="2019-04-22T17:43:48.451" v="823" actId="1076"/>
          <ac:spMkLst>
            <pc:docMk/>
            <pc:sldMk cId="142706899" sldId="258"/>
            <ac:spMk id="13" creationId="{1A291E50-78B6-470E-9965-E47FAACE8744}"/>
          </ac:spMkLst>
        </pc:spChg>
        <pc:spChg chg="mod">
          <ac:chgData name="Greig, Alyssa S" userId="66427918-59ba-4f78-8647-45f879fff584" providerId="ADAL" clId="{6A8C7222-4E2F-495D-B673-82A6A2DA3527}" dt="2019-04-22T17:43:37.367" v="822" actId="1076"/>
          <ac:spMkLst>
            <pc:docMk/>
            <pc:sldMk cId="142706899" sldId="258"/>
            <ac:spMk id="14" creationId="{49935C57-825F-4DFE-9B5B-A95BE23E2112}"/>
          </ac:spMkLst>
        </pc:spChg>
        <pc:spChg chg="mod">
          <ac:chgData name="Greig, Alyssa S" userId="66427918-59ba-4f78-8647-45f879fff584" providerId="ADAL" clId="{6A8C7222-4E2F-495D-B673-82A6A2DA3527}" dt="2019-04-22T17:43:34.413" v="821" actId="1076"/>
          <ac:spMkLst>
            <pc:docMk/>
            <pc:sldMk cId="142706899" sldId="258"/>
            <ac:spMk id="15" creationId="{9FE64A69-6B7F-470E-88E4-C40868B363EF}"/>
          </ac:spMkLst>
        </pc:spChg>
        <pc:spChg chg="mod">
          <ac:chgData name="Greig, Alyssa S" userId="66427918-59ba-4f78-8647-45f879fff584" providerId="ADAL" clId="{6A8C7222-4E2F-495D-B673-82A6A2DA3527}" dt="2019-04-22T16:36:51.375" v="589" actId="1076"/>
          <ac:spMkLst>
            <pc:docMk/>
            <pc:sldMk cId="142706899" sldId="258"/>
            <ac:spMk id="19" creationId="{8B7C2C38-7B21-4AE5-8ADE-6D61C4419E57}"/>
          </ac:spMkLst>
        </pc:spChg>
        <pc:spChg chg="mod">
          <ac:chgData name="Greig, Alyssa S" userId="66427918-59ba-4f78-8647-45f879fff584" providerId="ADAL" clId="{6A8C7222-4E2F-495D-B673-82A6A2DA3527}" dt="2019-04-22T16:38:52.469" v="724" actId="1076"/>
          <ac:spMkLst>
            <pc:docMk/>
            <pc:sldMk cId="142706899" sldId="258"/>
            <ac:spMk id="21" creationId="{D72086E1-6A82-48D9-A416-36CCDD5AF0F0}"/>
          </ac:spMkLst>
        </pc:spChg>
        <pc:spChg chg="mod">
          <ac:chgData name="Greig, Alyssa S" userId="66427918-59ba-4f78-8647-45f879fff584" providerId="ADAL" clId="{6A8C7222-4E2F-495D-B673-82A6A2DA3527}" dt="2019-04-22T16:40:10.007" v="727" actId="1076"/>
          <ac:spMkLst>
            <pc:docMk/>
            <pc:sldMk cId="142706899" sldId="258"/>
            <ac:spMk id="22" creationId="{2FD5BA9A-D9A5-416B-8F49-2A2CB41B778B}"/>
          </ac:spMkLst>
        </pc:spChg>
        <pc:spChg chg="mod">
          <ac:chgData name="Greig, Alyssa S" userId="66427918-59ba-4f78-8647-45f879fff584" providerId="ADAL" clId="{6A8C7222-4E2F-495D-B673-82A6A2DA3527}" dt="2019-04-22T17:55:45.692" v="828" actId="1076"/>
          <ac:spMkLst>
            <pc:docMk/>
            <pc:sldMk cId="142706899" sldId="258"/>
            <ac:spMk id="24" creationId="{B6D6237D-EA2D-494F-8A63-7E1E441BFEA6}"/>
          </ac:spMkLst>
        </pc:spChg>
        <pc:spChg chg="mod">
          <ac:chgData name="Greig, Alyssa S" userId="66427918-59ba-4f78-8647-45f879fff584" providerId="ADAL" clId="{6A8C7222-4E2F-495D-B673-82A6A2DA3527}" dt="2019-04-22T16:54:55.262" v="746" actId="1076"/>
          <ac:spMkLst>
            <pc:docMk/>
            <pc:sldMk cId="142706899" sldId="258"/>
            <ac:spMk id="25" creationId="{B844FB23-B19A-4FBD-AB42-F74C15ED1623}"/>
          </ac:spMkLst>
        </pc:spChg>
        <pc:spChg chg="mod">
          <ac:chgData name="Greig, Alyssa S" userId="66427918-59ba-4f78-8647-45f879fff584" providerId="ADAL" clId="{6A8C7222-4E2F-495D-B673-82A6A2DA3527}" dt="2019-04-22T17:56:19.473" v="833" actId="1076"/>
          <ac:spMkLst>
            <pc:docMk/>
            <pc:sldMk cId="142706899" sldId="258"/>
            <ac:spMk id="26" creationId="{FE1F5655-C546-4775-B9EC-043A371A279C}"/>
          </ac:spMkLst>
        </pc:spChg>
        <pc:spChg chg="mod">
          <ac:chgData name="Greig, Alyssa S" userId="66427918-59ba-4f78-8647-45f879fff584" providerId="ADAL" clId="{6A8C7222-4E2F-495D-B673-82A6A2DA3527}" dt="2019-04-22T17:56:25.776" v="834" actId="1076"/>
          <ac:spMkLst>
            <pc:docMk/>
            <pc:sldMk cId="142706899" sldId="258"/>
            <ac:spMk id="27" creationId="{C411842B-FBB5-4215-A19C-D8C56AC7A538}"/>
          </ac:spMkLst>
        </pc:spChg>
        <pc:spChg chg="mod">
          <ac:chgData name="Greig, Alyssa S" userId="66427918-59ba-4f78-8647-45f879fff584" providerId="ADAL" clId="{6A8C7222-4E2F-495D-B673-82A6A2DA3527}" dt="2019-04-22T16:55:09.725" v="750" actId="1076"/>
          <ac:spMkLst>
            <pc:docMk/>
            <pc:sldMk cId="142706899" sldId="258"/>
            <ac:spMk id="28" creationId="{46E00128-7962-4B2E-9C6E-8E32220D7B5E}"/>
          </ac:spMkLst>
        </pc:spChg>
        <pc:spChg chg="add mod">
          <ac:chgData name="Greig, Alyssa S" userId="66427918-59ba-4f78-8647-45f879fff584" providerId="ADAL" clId="{6A8C7222-4E2F-495D-B673-82A6A2DA3527}" dt="2019-04-22T17:41:33.389" v="819" actId="1076"/>
          <ac:spMkLst>
            <pc:docMk/>
            <pc:sldMk cId="142706899" sldId="258"/>
            <ac:spMk id="29" creationId="{73735629-B6E7-4D7C-A617-B78653DAAEFE}"/>
          </ac:spMkLst>
        </pc:spChg>
        <pc:graphicFrameChg chg="add mod modGraphic">
          <ac:chgData name="Greig, Alyssa S" userId="66427918-59ba-4f78-8647-45f879fff584" providerId="ADAL" clId="{6A8C7222-4E2F-495D-B673-82A6A2DA3527}" dt="2019-04-22T16:55:35.896" v="754" actId="14100"/>
          <ac:graphicFrameMkLst>
            <pc:docMk/>
            <pc:sldMk cId="142706899" sldId="258"/>
            <ac:graphicFrameMk id="2" creationId="{037F2049-161D-4AE5-AA2B-60258690998A}"/>
          </ac:graphicFrameMkLst>
        </pc:graphicFrameChg>
        <pc:picChg chg="add mod modCrop">
          <ac:chgData name="Greig, Alyssa S" userId="66427918-59ba-4f78-8647-45f879fff584" providerId="ADAL" clId="{6A8C7222-4E2F-495D-B673-82A6A2DA3527}" dt="2019-04-22T16:55:30.645" v="753" actId="1076"/>
          <ac:picMkLst>
            <pc:docMk/>
            <pc:sldMk cId="142706899" sldId="258"/>
            <ac:picMk id="3" creationId="{9DDFED89-BAFA-4D40-95F5-4A37308E2921}"/>
          </ac:picMkLst>
        </pc:picChg>
        <pc:picChg chg="add mod">
          <ac:chgData name="Greig, Alyssa S" userId="66427918-59ba-4f78-8647-45f879fff584" providerId="ADAL" clId="{6A8C7222-4E2F-495D-B673-82A6A2DA3527}" dt="2019-04-22T16:56:28.501" v="762" actId="1076"/>
          <ac:picMkLst>
            <pc:docMk/>
            <pc:sldMk cId="142706899" sldId="258"/>
            <ac:picMk id="5" creationId="{1E5D9252-155D-412F-8889-4D7B543A9BC9}"/>
          </ac:picMkLst>
        </pc:picChg>
        <pc:picChg chg="mod">
          <ac:chgData name="Greig, Alyssa S" userId="66427918-59ba-4f78-8647-45f879fff584" providerId="ADAL" clId="{6A8C7222-4E2F-495D-B673-82A6A2DA3527}" dt="2019-04-22T17:44:00.781" v="827" actId="1076"/>
          <ac:picMkLst>
            <pc:docMk/>
            <pc:sldMk cId="142706899" sldId="258"/>
            <ac:picMk id="30" creationId="{50659DBB-E916-45A3-BD79-18E305868F50}"/>
          </ac:picMkLst>
        </pc:picChg>
      </pc:sldChg>
    </pc:docChg>
  </pc:docChgLst>
</pc:chgInfo>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4/22/2019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4/22/2019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1169962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60161"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60162"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385343"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377404"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390292"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390292"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390292"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390292"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390292"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390292"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
        <p:nvSpPr>
          <p:cNvPr id="31" name="TextBox 30"/>
          <p:cNvSpPr txBox="1"/>
          <p:nvPr userDrawn="1"/>
        </p:nvSpPr>
        <p:spPr>
          <a:xfrm>
            <a:off x="14272591" y="9899374"/>
            <a:ext cx="4134679" cy="477054"/>
          </a:xfrm>
          <a:prstGeom prst="rect">
            <a:avLst/>
          </a:prstGeom>
          <a:noFill/>
        </p:spPr>
        <p:txBody>
          <a:bodyPr wrap="square" rtlCol="0">
            <a:spAutoFit/>
          </a:bodyPr>
          <a:lstStyle/>
          <a:p>
            <a:endParaRPr lang="en-US" sz="2500" dirty="0">
              <a:solidFill>
                <a:schemeClr val="accent5">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(header)  MATERIALS &amp; METHODS</a:t>
            </a:r>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2.vml"/><Relationship Id="rId7" Type="http://schemas.openxmlformats.org/officeDocument/2006/relationships/oleObject" Target="../embeddings/oleObject6.bin"/><Relationship Id="rId12" Type="http://schemas.openxmlformats.org/officeDocument/2006/relationships/image" Target="../media/image6.png"/><Relationship Id="rId17" Type="http://schemas.openxmlformats.org/officeDocument/2006/relationships/oleObject" Target="../embeddings/oleObject8.bin"/><Relationship Id="rId2" Type="http://schemas.openxmlformats.org/officeDocument/2006/relationships/theme" Target="../theme/theme2.xml"/><Relationship Id="rId16" Type="http://schemas.openxmlformats.org/officeDocument/2006/relationships/image" Target="../media/image1.wm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7.bin"/><Relationship Id="rId10" Type="http://schemas.openxmlformats.org/officeDocument/2006/relationships/image" Target="../media/image10.jpeg"/><Relationship Id="rId4" Type="http://schemas.openxmlformats.org/officeDocument/2006/relationships/oleObject" Target="../embeddings/oleObject5.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3.vml"/><Relationship Id="rId7" Type="http://schemas.openxmlformats.org/officeDocument/2006/relationships/oleObject" Target="../embeddings/oleObject10.bin"/><Relationship Id="rId12" Type="http://schemas.openxmlformats.org/officeDocument/2006/relationships/image" Target="../media/image6.png"/><Relationship Id="rId17" Type="http://schemas.openxmlformats.org/officeDocument/2006/relationships/oleObject" Target="../embeddings/oleObject12.bin"/><Relationship Id="rId2" Type="http://schemas.openxmlformats.org/officeDocument/2006/relationships/theme" Target="../theme/theme3.xml"/><Relationship Id="rId16" Type="http://schemas.openxmlformats.org/officeDocument/2006/relationships/image" Target="../media/image1.wmf"/><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11.bin"/><Relationship Id="rId10" Type="http://schemas.openxmlformats.org/officeDocument/2006/relationships/image" Target="../media/image10.jpeg"/><Relationship Id="rId4" Type="http://schemas.openxmlformats.org/officeDocument/2006/relationships/oleObject" Target="../embeddings/oleObject9.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8" name="Rectangle 67"/>
          <p:cNvSpPr/>
          <p:nvPr userDrawn="1"/>
        </p:nvSpPr>
        <p:spPr>
          <a:xfrm rot="10800000">
            <a:off x="0" y="31869601"/>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p:cNvSpPr/>
          <p:nvPr userDrawn="1"/>
        </p:nvSpPr>
        <p:spPr>
          <a:xfrm>
            <a:off x="446073" y="5475145"/>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5475142"/>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5475143"/>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5475144"/>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6"/>
          <p:cNvSpPr>
            <a:spLocks noChangeArrowheads="1"/>
          </p:cNvSpPr>
          <p:nvPr/>
        </p:nvSpPr>
        <p:spPr bwMode="auto">
          <a:xfrm>
            <a:off x="0" y="0"/>
            <a:ext cx="43891200" cy="4800600"/>
          </a:xfrm>
          <a:prstGeom prst="rect">
            <a:avLst/>
          </a:prstGeom>
          <a:noFill/>
          <a:ln w="9525">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90910"/>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026" name="Image" r:id="rId8" imgW="1828440" imgH="1117440" progId="Photoshop.Image.13">
                      <p:embed/>
                    </p:oleObj>
                  </mc:Choice>
                  <mc:Fallback>
                    <p:oleObj name="Image" r:id="rId8" imgW="1828440" imgH="1117440" progId="Photoshop.Image.13">
                      <p:embed/>
                      <p:pic>
                        <p:nvPicPr>
                          <p:cNvPr id="41" name="Object 40"/>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027" name="Image" r:id="rId10" imgW="1828440" imgH="1117440" progId="Photoshop.Image.13">
                      <p:embed/>
                    </p:oleObj>
                  </mc:Choice>
                  <mc:Fallback>
                    <p:oleObj name="Image" r:id="rId10" imgW="1828440" imgH="1117440" progId="Photoshop.Image.13">
                      <p:embed/>
                      <p:pic>
                        <p:nvPicPr>
                          <p:cNvPr id="43" name="Object 42"/>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028" name="Image" r:id="rId12" imgW="4571280" imgH="1688760" progId="Photoshop.Image.13">
                    <p:embed/>
                  </p:oleObj>
                </mc:Choice>
                <mc:Fallback>
                  <p:oleObj name="Image" r:id="rId12" imgW="4571280" imgH="1688760" progId="Photoshop.Image.13">
                    <p:embed/>
                    <p:pic>
                      <p:nvPicPr>
                        <p:cNvPr id="56" name="Object 55"/>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029" name="Image" r:id="rId15" imgW="1574280" imgH="1053720" progId="Photoshop.Image.13">
                    <p:embed/>
                  </p:oleObj>
                </mc:Choice>
                <mc:Fallback>
                  <p:oleObj name="Image" r:id="rId15" imgW="1574280" imgH="1053720" progId="Photoshop.Image.13">
                    <p:embed/>
                    <p:pic>
                      <p:nvPicPr>
                        <p:cNvPr id="58" name="Object 57"/>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
        <p:nvSpPr>
          <p:cNvPr id="6" name="Rectangle 5"/>
          <p:cNvSpPr/>
          <p:nvPr userDrawn="1"/>
        </p:nvSpPr>
        <p:spPr>
          <a:xfrm>
            <a:off x="0" y="-55065"/>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p:cNvSpPr/>
          <p:nvPr userDrawn="1"/>
        </p:nvSpPr>
        <p:spPr>
          <a:xfrm>
            <a:off x="6096" y="4742487"/>
            <a:ext cx="43891200"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userDrawn="1"/>
        </p:nvSpPr>
        <p:spPr>
          <a:xfrm>
            <a:off x="44487207" y="31252910"/>
            <a:ext cx="7629577" cy="1399638"/>
          </a:xfrm>
          <a:prstGeom prst="rect">
            <a:avLst/>
          </a:prstGeom>
          <a:noFill/>
        </p:spPr>
        <p:txBody>
          <a:bodyPr wrap="square" lIns="65304" tIns="32651" rIns="65304" bIns="32651" rtlCol="0">
            <a:spAutoFit/>
          </a:bodyPr>
          <a:lstStyle/>
          <a:p>
            <a:pPr marL="400050" indent="-400050">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a:t>
            </a:r>
          </a:p>
          <a:p>
            <a:pPr marL="400050" indent="-400050">
              <a:lnSpc>
                <a:spcPts val="2600"/>
              </a:lnSpc>
            </a:pPr>
            <a:r>
              <a:rPr lang="en-US" sz="2400" baseline="0" dirty="0">
                <a:solidFill>
                  <a:schemeClr val="bg1"/>
                </a:solidFill>
              </a:rPr>
              <a:t>	Berkeley CA </a:t>
            </a:r>
            <a:r>
              <a:rPr lang="en-US" sz="2000" baseline="0" dirty="0">
                <a:solidFill>
                  <a:schemeClr val="bg1"/>
                </a:solidFill>
              </a:rPr>
              <a:t>94710</a:t>
            </a:r>
            <a:endParaRPr lang="en-US" sz="2400" baseline="0" dirty="0">
              <a:solidFill>
                <a:schemeClr val="bg1"/>
              </a:solidFill>
            </a:endParaRPr>
          </a:p>
          <a:p>
            <a:pPr marL="400050" indent="-400050">
              <a:lnSpc>
                <a:spcPts val="2600"/>
              </a:lnSpc>
            </a:pPr>
            <a:r>
              <a:rPr lang="en-US" sz="2400" b="1" baseline="0" dirty="0">
                <a:solidFill>
                  <a:srgbClr val="FFFF00"/>
                </a:solidFill>
              </a:rPr>
              <a:t>	posterpresenter@gmail.com</a:t>
            </a:r>
            <a:endParaRPr lang="en-US" sz="280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 name="Rectangle 39"/>
          <p:cNvSpPr/>
          <p:nvPr userDrawn="1"/>
        </p:nvSpPr>
        <p:spPr>
          <a:xfrm rot="10800000">
            <a:off x="-6419" y="31869601"/>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Box 14"/>
          <p:cNvSpPr txBox="1">
            <a:spLocks noChangeArrowheads="1"/>
          </p:cNvSpPr>
          <p:nvPr/>
        </p:nvSpPr>
        <p:spPr bwMode="auto">
          <a:xfrm>
            <a:off x="1484177" y="32306273"/>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050" name="Image" r:id="rId4" imgW="4571280" imgH="1688760" progId="Photoshop.Image.13">
                    <p:embed/>
                  </p:oleObj>
                </mc:Choice>
                <mc:Fallback>
                  <p:oleObj name="Image" r:id="rId4" imgW="4571280" imgH="1688760" progId="Photoshop.Image.13">
                    <p:embed/>
                    <p:pic>
                      <p:nvPicPr>
                        <p:cNvPr id="46" name="Object 45"/>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051" name="Image" r:id="rId7" imgW="1574280" imgH="1053720" progId="Photoshop.Image.13">
                    <p:embed/>
                  </p:oleObj>
                </mc:Choice>
                <mc:Fallback>
                  <p:oleObj name="Image" r:id="rId7" imgW="1574280" imgH="1053720" progId="Photoshop.Image.13">
                    <p:embed/>
                    <p:pic>
                      <p:nvPicPr>
                        <p:cNvPr id="48" name="Object 47"/>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052" name="Image" r:id="rId15" imgW="1828440" imgH="1117440" progId="Photoshop.Image.13">
                      <p:embed/>
                    </p:oleObj>
                  </mc:Choice>
                  <mc:Fallback>
                    <p:oleObj name="Image" r:id="rId15" imgW="1828440" imgH="1117440" progId="Photoshop.Image.13">
                      <p:embed/>
                      <p:pic>
                        <p:nvPicPr>
                          <p:cNvPr id="61" name="Object 60"/>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053" name="Image" r:id="rId17" imgW="1828440" imgH="1117440" progId="Photoshop.Image.13">
                      <p:embed/>
                    </p:oleObj>
                  </mc:Choice>
                  <mc:Fallback>
                    <p:oleObj name="Image" r:id="rId17" imgW="1828440" imgH="1117440" progId="Photoshop.Image.13">
                      <p:embed/>
                      <p:pic>
                        <p:nvPicPr>
                          <p:cNvPr id="62" name="Object 61"/>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sp>
        <p:nvSpPr>
          <p:cNvPr id="39" name="Rectangle 38"/>
          <p:cNvSpPr/>
          <p:nvPr userDrawn="1"/>
        </p:nvSpPr>
        <p:spPr>
          <a:xfrm>
            <a:off x="0" y="-55065"/>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ounded Rectangle 40"/>
          <p:cNvSpPr/>
          <p:nvPr userDrawn="1"/>
        </p:nvSpPr>
        <p:spPr>
          <a:xfrm>
            <a:off x="29382628" y="5392017"/>
            <a:ext cx="13577436" cy="26757874"/>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56882" y="5370818"/>
            <a:ext cx="13577436" cy="267790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931136" y="5413216"/>
            <a:ext cx="13577436"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userDrawn="1"/>
        </p:nvSpPr>
        <p:spPr>
          <a:xfrm>
            <a:off x="6096" y="4742487"/>
            <a:ext cx="43891200"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73"/>
          <p:cNvSpPr txBox="1"/>
          <p:nvPr userDrawn="1"/>
        </p:nvSpPr>
        <p:spPr>
          <a:xfrm>
            <a:off x="44483668" y="31169782"/>
            <a:ext cx="7629577" cy="1399638"/>
          </a:xfrm>
          <a:prstGeom prst="rect">
            <a:avLst/>
          </a:prstGeom>
          <a:noFill/>
        </p:spPr>
        <p:txBody>
          <a:bodyPr wrap="square" lIns="65304" tIns="32651" rIns="65304" bIns="32651" rtlCol="0">
            <a:spAutoFit/>
          </a:bodyPr>
          <a:lstStyle/>
          <a:p>
            <a:pPr marL="400050" indent="-400050">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a:t>
            </a:r>
          </a:p>
          <a:p>
            <a:pPr marL="400050" indent="-400050">
              <a:lnSpc>
                <a:spcPts val="2600"/>
              </a:lnSpc>
            </a:pPr>
            <a:r>
              <a:rPr lang="en-US" sz="2400" baseline="0" dirty="0">
                <a:solidFill>
                  <a:schemeClr val="bg1"/>
                </a:solidFill>
              </a:rPr>
              <a:t>	Berkeley CA </a:t>
            </a:r>
            <a:r>
              <a:rPr lang="en-US" sz="2000" baseline="0" dirty="0">
                <a:solidFill>
                  <a:schemeClr val="bg1"/>
                </a:solidFill>
              </a:rPr>
              <a:t>94710</a:t>
            </a:r>
            <a:endParaRPr lang="en-US" sz="2400" baseline="0" dirty="0">
              <a:solidFill>
                <a:schemeClr val="bg1"/>
              </a:solidFill>
            </a:endParaRPr>
          </a:p>
          <a:p>
            <a:pPr marL="400050" indent="-400050">
              <a:lnSpc>
                <a:spcPts val="2600"/>
              </a:lnSpc>
            </a:pPr>
            <a:r>
              <a:rPr lang="en-US" sz="2400" b="1" baseline="0" dirty="0">
                <a:solidFill>
                  <a:srgbClr val="FFFF00"/>
                </a:solidFill>
              </a:rPr>
              <a:t>	posterpresenter@gmail.com</a:t>
            </a:r>
            <a:endParaRPr lang="en-US" sz="280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2012</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074" name="Image" r:id="rId4" imgW="4571280" imgH="1688760" progId="Photoshop.Image.13">
                    <p:embed/>
                  </p:oleObj>
                </mc:Choice>
                <mc:Fallback>
                  <p:oleObj name="Image" r:id="rId4" imgW="4571280" imgH="1688760" progId="Photoshop.Image.13">
                    <p:embed/>
                    <p:pic>
                      <p:nvPicPr>
                        <p:cNvPr id="45" name="Object 44"/>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075" name="Image" r:id="rId7" imgW="1574280" imgH="1053720" progId="Photoshop.Image.13">
                    <p:embed/>
                  </p:oleObj>
                </mc:Choice>
                <mc:Fallback>
                  <p:oleObj name="Image" r:id="rId7" imgW="1574280" imgH="1053720" progId="Photoshop.Image.13">
                    <p:embed/>
                    <p:pic>
                      <p:nvPicPr>
                        <p:cNvPr id="47" name="Object 46"/>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076" name="Image" r:id="rId15" imgW="1828440" imgH="1117440" progId="Photoshop.Image.13">
                      <p:embed/>
                    </p:oleObj>
                  </mc:Choice>
                  <mc:Fallback>
                    <p:oleObj name="Image" r:id="rId15" imgW="1828440" imgH="1117440" progId="Photoshop.Image.13">
                      <p:embed/>
                      <p:pic>
                        <p:nvPicPr>
                          <p:cNvPr id="60" name="Object 59"/>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077" name="Image" r:id="rId17" imgW="1828440" imgH="1117440" progId="Photoshop.Image.13">
                      <p:embed/>
                    </p:oleObj>
                  </mc:Choice>
                  <mc:Fallback>
                    <p:oleObj name="Image" r:id="rId17" imgW="1828440" imgH="1117440" progId="Photoshop.Image.13">
                      <p:embed/>
                      <p:pic>
                        <p:nvPicPr>
                          <p:cNvPr id="61" name="Object 60"/>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sp>
        <p:nvSpPr>
          <p:cNvPr id="37" name="Rectangle 36"/>
          <p:cNvSpPr/>
          <p:nvPr userDrawn="1"/>
        </p:nvSpPr>
        <p:spPr>
          <a:xfrm rot="10800000">
            <a:off x="-6419" y="31869601"/>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userDrawn="1"/>
        </p:nvSpPr>
        <p:spPr>
          <a:xfrm>
            <a:off x="0" y="-55065"/>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userDrawn="1"/>
        </p:nvSpPr>
        <p:spPr>
          <a:xfrm>
            <a:off x="6096" y="4742487"/>
            <a:ext cx="43891200"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p:cNvSpPr txBox="1"/>
          <p:nvPr userDrawn="1"/>
        </p:nvSpPr>
        <p:spPr>
          <a:xfrm>
            <a:off x="44487207" y="31298534"/>
            <a:ext cx="7629577" cy="1399638"/>
          </a:xfrm>
          <a:prstGeom prst="rect">
            <a:avLst/>
          </a:prstGeom>
          <a:noFill/>
        </p:spPr>
        <p:txBody>
          <a:bodyPr wrap="square" lIns="65304" tIns="32651" rIns="65304" bIns="32651" rtlCol="0">
            <a:spAutoFit/>
          </a:bodyPr>
          <a:lstStyle/>
          <a:p>
            <a:pPr marL="400050" indent="-400050">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a:t>
            </a:r>
          </a:p>
          <a:p>
            <a:pPr marL="400050" indent="-400050">
              <a:lnSpc>
                <a:spcPts val="2600"/>
              </a:lnSpc>
            </a:pPr>
            <a:r>
              <a:rPr lang="en-US" sz="2400" baseline="0" dirty="0">
                <a:solidFill>
                  <a:schemeClr val="bg1"/>
                </a:solidFill>
              </a:rPr>
              <a:t>	Berkeley CA </a:t>
            </a:r>
            <a:r>
              <a:rPr lang="en-US" sz="2000" baseline="0" dirty="0">
                <a:solidFill>
                  <a:schemeClr val="bg1"/>
                </a:solidFill>
              </a:rPr>
              <a:t>94710</a:t>
            </a:r>
            <a:endParaRPr lang="en-US" sz="2400" baseline="0" dirty="0">
              <a:solidFill>
                <a:schemeClr val="bg1"/>
              </a:solidFill>
            </a:endParaRPr>
          </a:p>
          <a:p>
            <a:pPr marL="400050" indent="-400050">
              <a:lnSpc>
                <a:spcPts val="2600"/>
              </a:lnSpc>
            </a:pPr>
            <a:r>
              <a:rPr lang="en-US" sz="2400" b="1" baseline="0" dirty="0">
                <a:solidFill>
                  <a:srgbClr val="FFFF00"/>
                </a:solidFill>
              </a:rPr>
              <a:t>	posterpresenter@gmail.com</a:t>
            </a:r>
            <a:endParaRPr lang="en-US" sz="2800" b="1" dirty="0">
              <a:solidFill>
                <a:srgbClr val="FFFF00"/>
              </a:solidFill>
            </a:endParaRPr>
          </a:p>
        </p:txBody>
      </p:sp>
      <p:sp>
        <p:nvSpPr>
          <p:cNvPr id="40" name="Text Box 14"/>
          <p:cNvSpPr txBox="1">
            <a:spLocks noChangeArrowheads="1"/>
          </p:cNvSpPr>
          <p:nvPr userDrawn="1"/>
        </p:nvSpPr>
        <p:spPr bwMode="auto">
          <a:xfrm>
            <a:off x="1484177" y="32306273"/>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B4CAFBC7-DB78-4274-838F-41DB1C8FBB41}"/>
              </a:ext>
            </a:extLst>
          </p:cNvPr>
          <p:cNvSpPr>
            <a:spLocks noGrp="1"/>
          </p:cNvSpPr>
          <p:nvPr>
            <p:ph type="body" sz="quarter" idx="23"/>
          </p:nvPr>
        </p:nvSpPr>
        <p:spPr>
          <a:xfrm>
            <a:off x="15162215" y="6295353"/>
            <a:ext cx="13571534" cy="1077196"/>
          </a:xfrm>
        </p:spPr>
        <p:txBody>
          <a:bodyPr/>
          <a:lstStyle/>
          <a:p>
            <a:r>
              <a:rPr lang="en-US" sz="4000" dirty="0"/>
              <a:t> </a:t>
            </a:r>
          </a:p>
        </p:txBody>
      </p:sp>
      <p:sp>
        <p:nvSpPr>
          <p:cNvPr id="9" name="Text Placeholder 8">
            <a:extLst>
              <a:ext uri="{FF2B5EF4-FFF2-40B4-BE49-F238E27FC236}">
                <a16:creationId xmlns:a16="http://schemas.microsoft.com/office/drawing/2014/main" id="{D9734BB3-A7A8-405C-9AC7-760FA318F478}"/>
              </a:ext>
            </a:extLst>
          </p:cNvPr>
          <p:cNvSpPr>
            <a:spLocks noGrp="1"/>
          </p:cNvSpPr>
          <p:nvPr>
            <p:ph type="body" sz="quarter" idx="24"/>
          </p:nvPr>
        </p:nvSpPr>
        <p:spPr>
          <a:xfrm>
            <a:off x="15154277" y="5347357"/>
            <a:ext cx="13579475" cy="923322"/>
          </a:xfrm>
        </p:spPr>
        <p:txBody>
          <a:bodyPr/>
          <a:lstStyle/>
          <a:p>
            <a:r>
              <a:rPr lang="en-US" sz="4800" dirty="0"/>
              <a:t>Results</a:t>
            </a:r>
          </a:p>
        </p:txBody>
      </p:sp>
      <p:sp>
        <p:nvSpPr>
          <p:cNvPr id="10" name="Text Placeholder 9">
            <a:extLst>
              <a:ext uri="{FF2B5EF4-FFF2-40B4-BE49-F238E27FC236}">
                <a16:creationId xmlns:a16="http://schemas.microsoft.com/office/drawing/2014/main" id="{15A6E39B-530E-46D8-AF1D-E7F194D3683C}"/>
              </a:ext>
            </a:extLst>
          </p:cNvPr>
          <p:cNvSpPr>
            <a:spLocks noGrp="1"/>
          </p:cNvSpPr>
          <p:nvPr>
            <p:ph type="body" sz="quarter" idx="25"/>
          </p:nvPr>
        </p:nvSpPr>
        <p:spPr>
          <a:xfrm>
            <a:off x="29395741" y="5347357"/>
            <a:ext cx="13576029" cy="923322"/>
          </a:xfrm>
        </p:spPr>
        <p:txBody>
          <a:bodyPr/>
          <a:lstStyle/>
          <a:p>
            <a:r>
              <a:rPr lang="en-US" sz="4800" dirty="0"/>
              <a:t>Results Continued</a:t>
            </a:r>
          </a:p>
        </p:txBody>
      </p:sp>
      <p:sp>
        <p:nvSpPr>
          <p:cNvPr id="11" name="Text Placeholder 10">
            <a:extLst>
              <a:ext uri="{FF2B5EF4-FFF2-40B4-BE49-F238E27FC236}">
                <a16:creationId xmlns:a16="http://schemas.microsoft.com/office/drawing/2014/main" id="{441B97D3-504B-47A9-A5C7-5E73708327D8}"/>
              </a:ext>
            </a:extLst>
          </p:cNvPr>
          <p:cNvSpPr>
            <a:spLocks noGrp="1"/>
          </p:cNvSpPr>
          <p:nvPr>
            <p:ph type="body" sz="quarter" idx="26"/>
          </p:nvPr>
        </p:nvSpPr>
        <p:spPr>
          <a:xfrm>
            <a:off x="29395741" y="5960430"/>
            <a:ext cx="13576029" cy="6001621"/>
          </a:xfrm>
        </p:spPr>
        <p:txBody>
          <a:bodyPr/>
          <a:lstStyle/>
          <a:p>
            <a:r>
              <a:rPr lang="en-US" sz="4000" dirty="0">
                <a:latin typeface="+mn-lt"/>
              </a:rPr>
              <a:t>        Statistically significant correlates at the county level included higher algal bloom severity (based on the WHO cyanotoxin index) (p&lt;0.0001) and higher population (&lt;0.0001). At the individual level, farmers’ perceived level of confidence in using best management practices (such as applying fertilizer only at the right time) was statistically significant (p=0.0026). Farmers’ age, gender, number of years farming, total acres farmed, total farm income, and education were not statistically significant.</a:t>
            </a:r>
          </a:p>
        </p:txBody>
      </p:sp>
      <p:sp>
        <p:nvSpPr>
          <p:cNvPr id="12" name="Text Placeholder 11">
            <a:extLst>
              <a:ext uri="{FF2B5EF4-FFF2-40B4-BE49-F238E27FC236}">
                <a16:creationId xmlns:a16="http://schemas.microsoft.com/office/drawing/2014/main" id="{DCB8F922-93E9-4ED1-9B19-164A4E1E61E2}"/>
              </a:ext>
            </a:extLst>
          </p:cNvPr>
          <p:cNvSpPr>
            <a:spLocks noGrp="1"/>
          </p:cNvSpPr>
          <p:nvPr>
            <p:ph type="body" sz="quarter" idx="27"/>
          </p:nvPr>
        </p:nvSpPr>
        <p:spPr>
          <a:xfrm>
            <a:off x="29439524" y="18444735"/>
            <a:ext cx="13576029" cy="923322"/>
          </a:xfrm>
        </p:spPr>
        <p:txBody>
          <a:bodyPr/>
          <a:lstStyle/>
          <a:p>
            <a:r>
              <a:rPr lang="en-US" sz="4800" dirty="0"/>
              <a:t>Conclusion</a:t>
            </a:r>
          </a:p>
        </p:txBody>
      </p:sp>
      <p:sp>
        <p:nvSpPr>
          <p:cNvPr id="13" name="Text Placeholder 12">
            <a:extLst>
              <a:ext uri="{FF2B5EF4-FFF2-40B4-BE49-F238E27FC236}">
                <a16:creationId xmlns:a16="http://schemas.microsoft.com/office/drawing/2014/main" id="{1A291E50-78B6-470E-9965-E47FAACE8744}"/>
              </a:ext>
            </a:extLst>
          </p:cNvPr>
          <p:cNvSpPr>
            <a:spLocks noGrp="1"/>
          </p:cNvSpPr>
          <p:nvPr>
            <p:ph type="body" sz="quarter" idx="28"/>
          </p:nvPr>
        </p:nvSpPr>
        <p:spPr>
          <a:xfrm>
            <a:off x="29361375" y="19079041"/>
            <a:ext cx="13581061" cy="6617174"/>
          </a:xfrm>
        </p:spPr>
        <p:txBody>
          <a:bodyPr/>
          <a:lstStyle/>
          <a:p>
            <a:r>
              <a:rPr lang="en-US" sz="4000" dirty="0">
                <a:latin typeface="+mn-lt"/>
              </a:rPr>
              <a:t>        Findings suggest that higher resource areas where ecosystem services are valued may provide supportive contexts for BMP adoption. Farmers with higher levels of environmental concern and confidence reported more BMPs, reflecting opportunities to educate farmers about the public health co-benefits associated with agricultural practices, particularly in counties with greater income inequality. Educating farmers about the public health co-benefits associated with best management practices to prevent HABs may be a promising strategy</a:t>
            </a:r>
          </a:p>
        </p:txBody>
      </p:sp>
      <p:sp>
        <p:nvSpPr>
          <p:cNvPr id="14" name="Text Placeholder 13">
            <a:extLst>
              <a:ext uri="{FF2B5EF4-FFF2-40B4-BE49-F238E27FC236}">
                <a16:creationId xmlns:a16="http://schemas.microsoft.com/office/drawing/2014/main" id="{49935C57-825F-4DFE-9B5B-A95BE23E2112}"/>
              </a:ext>
            </a:extLst>
          </p:cNvPr>
          <p:cNvSpPr>
            <a:spLocks noGrp="1"/>
          </p:cNvSpPr>
          <p:nvPr>
            <p:ph type="body" sz="quarter" idx="29"/>
          </p:nvPr>
        </p:nvSpPr>
        <p:spPr>
          <a:xfrm>
            <a:off x="29423537" y="25629117"/>
            <a:ext cx="13576029" cy="923322"/>
          </a:xfrm>
        </p:spPr>
        <p:txBody>
          <a:bodyPr/>
          <a:lstStyle/>
          <a:p>
            <a:r>
              <a:rPr lang="en-US" sz="4800" dirty="0"/>
              <a:t>References</a:t>
            </a:r>
          </a:p>
        </p:txBody>
      </p:sp>
      <p:sp>
        <p:nvSpPr>
          <p:cNvPr id="15" name="Text Placeholder 14">
            <a:extLst>
              <a:ext uri="{FF2B5EF4-FFF2-40B4-BE49-F238E27FC236}">
                <a16:creationId xmlns:a16="http://schemas.microsoft.com/office/drawing/2014/main" id="{9FE64A69-6B7F-470E-88E4-C40868B363EF}"/>
              </a:ext>
            </a:extLst>
          </p:cNvPr>
          <p:cNvSpPr>
            <a:spLocks noGrp="1"/>
          </p:cNvSpPr>
          <p:nvPr>
            <p:ph type="body" sz="quarter" idx="30"/>
          </p:nvPr>
        </p:nvSpPr>
        <p:spPr>
          <a:xfrm>
            <a:off x="29338589" y="26330521"/>
            <a:ext cx="13581061" cy="4745892"/>
          </a:xfrm>
        </p:spPr>
        <p:txBody>
          <a:bodyPr/>
          <a:lstStyle/>
          <a:p>
            <a:r>
              <a:rPr lang="en-US" sz="1600" dirty="0">
                <a:latin typeface="+mn-lt"/>
              </a:rPr>
              <a:t>1. Centers for Disease Control and Prevention (CDC). (2019). One Health. Retrieved from https://www.cdc.gov/onehealth/index.html</a:t>
            </a:r>
          </a:p>
          <a:p>
            <a:r>
              <a:rPr lang="en-US" sz="1600" dirty="0">
                <a:latin typeface="+mn-lt"/>
              </a:rPr>
              <a:t>2. Centers for Disease Control and Prevention (CDC). (2019). Harmful Algal Bloom (HAB) –Associated Illness. Retrieved from https://www.cdc.gov/habs/index.html</a:t>
            </a:r>
          </a:p>
          <a:p>
            <a:r>
              <a:rPr lang="en-US" sz="1600" dirty="0">
                <a:latin typeface="+mn-lt"/>
              </a:rPr>
              <a:t>3. Stumpf, R. (2015). Use of Satellite Data to Monitor and Evaluate Cyanobacteria Blooms in Lake Erie and Other Lakes. Retrieved from: https://acwi.gov/monitoring/conference/2016/2_wednesday_may4/H1/Stumpf_2016_NMC_Tampa_secure.pdf</a:t>
            </a:r>
          </a:p>
          <a:p>
            <a:r>
              <a:rPr lang="en-US" sz="1600" dirty="0">
                <a:latin typeface="+mn-lt"/>
              </a:rPr>
              <a:t>4. Wilson, R. (2017). Best Management Practices and the Efficacy Gap. BMPs for Reducing P Losses from Cropland: State of Science Conference Tiffin, OH ~ March 10, 2017. Retrieved from: https://ncwqr.files.wordpress.com/2017/06/wilson-2017.pdf</a:t>
            </a:r>
          </a:p>
          <a:p>
            <a:r>
              <a:rPr lang="en-US" sz="1600" dirty="0">
                <a:latin typeface="+mn-lt"/>
              </a:rPr>
              <a:t>5. University of California, Los Angeles. Regression models with Count Data (2018). Retrieved from: https://stats.idre.ucla.edu/stata/seminars/regression-models-with-count-data/</a:t>
            </a:r>
          </a:p>
          <a:p>
            <a:r>
              <a:rPr lang="en-US" sz="1600" dirty="0">
                <a:latin typeface="+mn-lt"/>
              </a:rPr>
              <a:t>6. </a:t>
            </a:r>
            <a:r>
              <a:rPr lang="en-US" sz="1600" dirty="0" err="1">
                <a:latin typeface="+mn-lt"/>
              </a:rPr>
              <a:t>Agresti</a:t>
            </a:r>
            <a:r>
              <a:rPr lang="en-US" sz="1600" dirty="0">
                <a:latin typeface="+mn-lt"/>
              </a:rPr>
              <a:t>, A. (2001) Categorical Data Analysis (2nd ed). New York: Wiley.</a:t>
            </a:r>
          </a:p>
          <a:p>
            <a:r>
              <a:rPr lang="en-US" sz="1600" dirty="0">
                <a:latin typeface="+mn-lt"/>
              </a:rPr>
              <a:t>7. Long, S. J. (1997) Regression Models for Categorical and Limited Dependent Variables. Thousand Oaks, CA: SAGE Publications, Inc.</a:t>
            </a:r>
          </a:p>
          <a:p>
            <a:r>
              <a:rPr lang="en-US" sz="1600" dirty="0">
                <a:latin typeface="+mn-lt"/>
              </a:rPr>
              <a:t>8. </a:t>
            </a:r>
            <a:r>
              <a:rPr lang="en-US" sz="1600" dirty="0" err="1">
                <a:latin typeface="+mn-lt"/>
              </a:rPr>
              <a:t>D'Anglada</a:t>
            </a:r>
            <a:r>
              <a:rPr lang="en-US" sz="1600" dirty="0">
                <a:latin typeface="+mn-lt"/>
              </a:rPr>
              <a:t>, L. (2015). Editorial on the Special Issue “Harmful Algal Blooms (HABs) and Public Health: Progress and Current Challenges”. Toxins 2015, 7, 4437-4441; doi:10.3390/toxins7114437</a:t>
            </a:r>
          </a:p>
          <a:p>
            <a:endParaRPr lang="en-US" sz="4000" dirty="0">
              <a:latin typeface="+mn-lt"/>
            </a:endParaRPr>
          </a:p>
        </p:txBody>
      </p:sp>
      <p:sp>
        <p:nvSpPr>
          <p:cNvPr id="19" name="Text Placeholder 17">
            <a:extLst>
              <a:ext uri="{FF2B5EF4-FFF2-40B4-BE49-F238E27FC236}">
                <a16:creationId xmlns:a16="http://schemas.microsoft.com/office/drawing/2014/main" id="{8B7C2C38-7B21-4AE5-8ADE-6D61C4419E57}"/>
              </a:ext>
            </a:extLst>
          </p:cNvPr>
          <p:cNvSpPr>
            <a:spLocks noGrp="1"/>
          </p:cNvSpPr>
          <p:nvPr>
            <p:ph type="body" sz="quarter" idx="153"/>
          </p:nvPr>
        </p:nvSpPr>
        <p:spPr>
          <a:xfrm>
            <a:off x="6582704" y="49246"/>
            <a:ext cx="30631089" cy="3014727"/>
          </a:xfrm>
        </p:spPr>
        <p:txBody>
          <a:bodyPr>
            <a:noAutofit/>
          </a:bodyPr>
          <a:lstStyle/>
          <a:p>
            <a:r>
              <a:rPr lang="en-US" sz="8800" b="0" dirty="0"/>
              <a:t>Assessing Correlates of Farmer Behavior to Prevent Harmful Algal Blooms (HABs): A Multi-Level Analysis</a:t>
            </a:r>
            <a:endParaRPr lang="en-US" sz="8800" dirty="0"/>
          </a:p>
        </p:txBody>
      </p:sp>
      <p:sp>
        <p:nvSpPr>
          <p:cNvPr id="21" name="Text Placeholder 16">
            <a:extLst>
              <a:ext uri="{FF2B5EF4-FFF2-40B4-BE49-F238E27FC236}">
                <a16:creationId xmlns:a16="http://schemas.microsoft.com/office/drawing/2014/main" id="{D72086E1-6A82-48D9-A416-36CCDD5AF0F0}"/>
              </a:ext>
            </a:extLst>
          </p:cNvPr>
          <p:cNvSpPr>
            <a:spLocks noGrp="1"/>
          </p:cNvSpPr>
          <p:nvPr>
            <p:ph type="body" sz="quarter" idx="151"/>
          </p:nvPr>
        </p:nvSpPr>
        <p:spPr>
          <a:xfrm>
            <a:off x="4744638" y="2585359"/>
            <a:ext cx="34406685" cy="1529721"/>
          </a:xfrm>
        </p:spPr>
        <p:txBody>
          <a:bodyPr>
            <a:noAutofit/>
          </a:bodyPr>
          <a:lstStyle/>
          <a:p>
            <a:r>
              <a:rPr lang="en-US" sz="5400" dirty="0"/>
              <a:t>Alyssa Greig, Semra Aytur, PhD, MPH, Mary Doidge, PhD, Elizabeth Doran, PhD, Mark Axelrod, PhD, DG Webster, PhD, Emily Jenkins, Robyn Wilson, </a:t>
            </a:r>
            <a:r>
              <a:rPr lang="en-US" sz="5400" dirty="0" err="1"/>
              <a:t>Ph.D</a:t>
            </a:r>
            <a:r>
              <a:rPr lang="en-US" sz="5400" dirty="0"/>
              <a:t>, </a:t>
            </a:r>
            <a:r>
              <a:rPr lang="en-US" sz="5400" dirty="0" err="1"/>
              <a:t>Jiyoung</a:t>
            </a:r>
            <a:r>
              <a:rPr lang="en-US" sz="5400" dirty="0"/>
              <a:t> Li, PhD, and Kevin Carlin, MPH</a:t>
            </a:r>
          </a:p>
        </p:txBody>
      </p:sp>
      <p:sp>
        <p:nvSpPr>
          <p:cNvPr id="22" name="Text Placeholder 15">
            <a:extLst>
              <a:ext uri="{FF2B5EF4-FFF2-40B4-BE49-F238E27FC236}">
                <a16:creationId xmlns:a16="http://schemas.microsoft.com/office/drawing/2014/main" id="{2FD5BA9A-D9A5-416B-8F49-2A2CB41B778B}"/>
              </a:ext>
            </a:extLst>
          </p:cNvPr>
          <p:cNvSpPr>
            <a:spLocks noGrp="1"/>
          </p:cNvSpPr>
          <p:nvPr>
            <p:ph type="body" sz="quarter" idx="150"/>
          </p:nvPr>
        </p:nvSpPr>
        <p:spPr>
          <a:xfrm>
            <a:off x="9246333" y="4150843"/>
            <a:ext cx="25303830" cy="832986"/>
          </a:xfrm>
        </p:spPr>
        <p:txBody>
          <a:bodyPr>
            <a:normAutofit/>
          </a:bodyPr>
          <a:lstStyle/>
          <a:p>
            <a:r>
              <a:rPr lang="en-US" sz="4000" dirty="0"/>
              <a:t>University of New Hampshire, Ohio State University,  University of Vermont, Michigan State University, Dartmouth College</a:t>
            </a:r>
          </a:p>
        </p:txBody>
      </p:sp>
      <p:sp>
        <p:nvSpPr>
          <p:cNvPr id="23" name="Text Placeholder 2">
            <a:extLst>
              <a:ext uri="{FF2B5EF4-FFF2-40B4-BE49-F238E27FC236}">
                <a16:creationId xmlns:a16="http://schemas.microsoft.com/office/drawing/2014/main" id="{DAB41B49-A7DA-4DE1-95ED-CC3F73ADCE09}"/>
              </a:ext>
            </a:extLst>
          </p:cNvPr>
          <p:cNvSpPr>
            <a:spLocks noGrp="1"/>
          </p:cNvSpPr>
          <p:nvPr>
            <p:ph type="body" sz="quarter" idx="11"/>
          </p:nvPr>
        </p:nvSpPr>
        <p:spPr>
          <a:xfrm>
            <a:off x="922338" y="5432425"/>
            <a:ext cx="13573125" cy="754063"/>
          </a:xfrm>
        </p:spPr>
        <p:txBody>
          <a:bodyPr/>
          <a:lstStyle/>
          <a:p>
            <a:r>
              <a:rPr lang="en-US" sz="4800" dirty="0"/>
              <a:t>Background</a:t>
            </a:r>
          </a:p>
        </p:txBody>
      </p:sp>
      <p:sp>
        <p:nvSpPr>
          <p:cNvPr id="24" name="Text Placeholder 1">
            <a:extLst>
              <a:ext uri="{FF2B5EF4-FFF2-40B4-BE49-F238E27FC236}">
                <a16:creationId xmlns:a16="http://schemas.microsoft.com/office/drawing/2014/main" id="{B6D6237D-EA2D-494F-8A63-7E1E441BFEA6}"/>
              </a:ext>
            </a:extLst>
          </p:cNvPr>
          <p:cNvSpPr>
            <a:spLocks noGrp="1"/>
          </p:cNvSpPr>
          <p:nvPr>
            <p:ph type="body" sz="quarter" idx="10"/>
          </p:nvPr>
        </p:nvSpPr>
        <p:spPr>
          <a:xfrm>
            <a:off x="901697" y="6011636"/>
            <a:ext cx="13590588" cy="7848280"/>
          </a:xfrm>
        </p:spPr>
        <p:txBody>
          <a:bodyPr/>
          <a:lstStyle/>
          <a:p>
            <a:pPr>
              <a:spcBef>
                <a:spcPts val="0"/>
              </a:spcBef>
            </a:pPr>
            <a:r>
              <a:rPr lang="en-US" sz="4000" dirty="0">
                <a:latin typeface="Calibri" panose="020F0502020204030204" pitchFamily="34" charset="0"/>
                <a:cs typeface="Calibri" panose="020F0502020204030204" pitchFamily="34" charset="0"/>
              </a:rPr>
              <a:t>        The Centers for Disease Control and Prevention (CDC) One Health initiative is an interdisciplinary approach to human health. It recognizes that human health is in connection with the health of animals and the environment. </a:t>
            </a:r>
          </a:p>
          <a:p>
            <a:pPr>
              <a:spcBef>
                <a:spcPts val="0"/>
              </a:spcBef>
            </a:pPr>
            <a:r>
              <a:rPr lang="en-US" sz="4000" dirty="0">
                <a:latin typeface="Calibri" panose="020F0502020204030204" pitchFamily="34" charset="0"/>
                <a:cs typeface="Calibri" panose="020F0502020204030204" pitchFamily="34" charset="0"/>
              </a:rPr>
              <a:t>        In 2014, a Harmful Algal Bloom (HAB) in Lake Erie made the tap water in Toledo, OH unsafe to drink. Cyanobacteria that cause the HABs release cyanotoxins that can cause mild symptoms like headaches and gastroenteritis, however they can also act as potent neurotoxins. It has been indicated that excess nutrients (nitrogen, phosphorus, carbon) from fertilizers may act to “overfeed” the cyanobacteria, leading them to proliferate and produce large amounts of toxins. </a:t>
            </a:r>
          </a:p>
        </p:txBody>
      </p:sp>
      <p:sp>
        <p:nvSpPr>
          <p:cNvPr id="25" name="Text Placeholder 3">
            <a:extLst>
              <a:ext uri="{FF2B5EF4-FFF2-40B4-BE49-F238E27FC236}">
                <a16:creationId xmlns:a16="http://schemas.microsoft.com/office/drawing/2014/main" id="{B844FB23-B19A-4FBD-AB42-F74C15ED1623}"/>
              </a:ext>
            </a:extLst>
          </p:cNvPr>
          <p:cNvSpPr>
            <a:spLocks noGrp="1"/>
          </p:cNvSpPr>
          <p:nvPr>
            <p:ph type="body" sz="quarter" idx="20"/>
          </p:nvPr>
        </p:nvSpPr>
        <p:spPr>
          <a:xfrm>
            <a:off x="960438" y="13639302"/>
            <a:ext cx="13573125" cy="754063"/>
          </a:xfrm>
        </p:spPr>
        <p:txBody>
          <a:bodyPr/>
          <a:lstStyle/>
          <a:p>
            <a:r>
              <a:rPr lang="en-US" sz="4800" dirty="0"/>
              <a:t>Objectives</a:t>
            </a:r>
          </a:p>
        </p:txBody>
      </p:sp>
      <p:sp>
        <p:nvSpPr>
          <p:cNvPr id="26" name="Text Placeholder 14">
            <a:extLst>
              <a:ext uri="{FF2B5EF4-FFF2-40B4-BE49-F238E27FC236}">
                <a16:creationId xmlns:a16="http://schemas.microsoft.com/office/drawing/2014/main" id="{FE1F5655-C546-4775-B9EC-043A371A279C}"/>
              </a:ext>
            </a:extLst>
          </p:cNvPr>
          <p:cNvSpPr>
            <a:spLocks noGrp="1"/>
          </p:cNvSpPr>
          <p:nvPr>
            <p:ph type="body" sz="quarter" idx="19"/>
          </p:nvPr>
        </p:nvSpPr>
        <p:spPr>
          <a:xfrm>
            <a:off x="941388" y="14242919"/>
            <a:ext cx="13592175" cy="3269788"/>
          </a:xfrm>
        </p:spPr>
        <p:txBody>
          <a:bodyPr/>
          <a:lstStyle/>
          <a:p>
            <a:pPr marL="457200" indent="-457200">
              <a:spcBef>
                <a:spcPts val="0"/>
              </a:spcBef>
              <a:buFont typeface="Arial" panose="020B0604020202020204" pitchFamily="34" charset="0"/>
              <a:buChar char="•"/>
            </a:pPr>
            <a:r>
              <a:rPr lang="en-US" sz="4000" dirty="0">
                <a:latin typeface="Calibri" panose="020F0502020204030204" pitchFamily="34" charset="0"/>
                <a:cs typeface="Calibri" panose="020F0502020204030204" pitchFamily="34" charset="0"/>
              </a:rPr>
              <a:t>Determine Lake Erie area farmers’ levels of concern towards HABs</a:t>
            </a:r>
          </a:p>
          <a:p>
            <a:pPr marL="457200" indent="-457200">
              <a:spcBef>
                <a:spcPts val="0"/>
              </a:spcBef>
              <a:buFont typeface="Arial" panose="020B0604020202020204" pitchFamily="34" charset="0"/>
              <a:buChar char="•"/>
            </a:pPr>
            <a:r>
              <a:rPr lang="en-US" sz="4000" dirty="0">
                <a:latin typeface="Calibri" panose="020F0502020204030204" pitchFamily="34" charset="0"/>
                <a:cs typeface="Calibri" panose="020F0502020204030204" pitchFamily="34" charset="0"/>
              </a:rPr>
              <a:t>Identify what factors lead to a higher level of concern</a:t>
            </a:r>
          </a:p>
          <a:p>
            <a:pPr marL="457200" indent="-457200">
              <a:spcBef>
                <a:spcPts val="0"/>
              </a:spcBef>
              <a:buFont typeface="Arial" panose="020B0604020202020204" pitchFamily="34" charset="0"/>
              <a:buChar char="•"/>
            </a:pPr>
            <a:r>
              <a:rPr lang="en-US" sz="4000" dirty="0">
                <a:latin typeface="Calibri" panose="020F0502020204030204" pitchFamily="34" charset="0"/>
                <a:cs typeface="Calibri" panose="020F0502020204030204" pitchFamily="34" charset="0"/>
              </a:rPr>
              <a:t>Encourage Best Management Practices (BMPs) in farmers to avoid nutrient pollution</a:t>
            </a:r>
          </a:p>
        </p:txBody>
      </p:sp>
      <p:sp>
        <p:nvSpPr>
          <p:cNvPr id="27" name="Text Placeholder 2">
            <a:extLst>
              <a:ext uri="{FF2B5EF4-FFF2-40B4-BE49-F238E27FC236}">
                <a16:creationId xmlns:a16="http://schemas.microsoft.com/office/drawing/2014/main" id="{C411842B-FBB5-4215-A19C-D8C56AC7A538}"/>
              </a:ext>
            </a:extLst>
          </p:cNvPr>
          <p:cNvSpPr txBox="1">
            <a:spLocks/>
          </p:cNvSpPr>
          <p:nvPr/>
        </p:nvSpPr>
        <p:spPr>
          <a:xfrm>
            <a:off x="2800402" y="25868860"/>
            <a:ext cx="10048875" cy="923322"/>
          </a:xfrm>
          <a:prstGeom prst="rect">
            <a:avLst/>
          </a:prstGeom>
          <a:noFill/>
        </p:spPr>
        <p:txBody>
          <a:bodyPr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4800" dirty="0"/>
              <a:t>Methods</a:t>
            </a:r>
          </a:p>
        </p:txBody>
      </p:sp>
      <p:sp>
        <p:nvSpPr>
          <p:cNvPr id="28" name="Text Placeholder 14">
            <a:extLst>
              <a:ext uri="{FF2B5EF4-FFF2-40B4-BE49-F238E27FC236}">
                <a16:creationId xmlns:a16="http://schemas.microsoft.com/office/drawing/2014/main" id="{46E00128-7962-4B2E-9C6E-8E32220D7B5E}"/>
              </a:ext>
            </a:extLst>
          </p:cNvPr>
          <p:cNvSpPr txBox="1">
            <a:spLocks/>
          </p:cNvSpPr>
          <p:nvPr/>
        </p:nvSpPr>
        <p:spPr>
          <a:xfrm>
            <a:off x="960438" y="26461784"/>
            <a:ext cx="13592175" cy="5386068"/>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accent5">
                    <a:lumMod val="50000"/>
                  </a:schemeClr>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4000" dirty="0">
                <a:latin typeface="+mn-lt"/>
                <a:cs typeface="Calibri Light" panose="020F0302020204030204" pitchFamily="34" charset="0"/>
              </a:rPr>
              <a:t>        Data was collected from a survey of farmers in the Maumee Watershed (n=602), and a BMP index was derived by summing the number of BMPs reported by each farmer. County-level indicators reflecting the public health context were gathered from the County Health Rankings dataset. Multi-level log-Poisson models with random intercepts for county were used to assess associations between the number of BMPs adopted, farmer-level attributes, and county-level factors.</a:t>
            </a:r>
          </a:p>
        </p:txBody>
      </p:sp>
      <p:pic>
        <p:nvPicPr>
          <p:cNvPr id="30" name="Picture 29">
            <a:extLst>
              <a:ext uri="{FF2B5EF4-FFF2-40B4-BE49-F238E27FC236}">
                <a16:creationId xmlns:a16="http://schemas.microsoft.com/office/drawing/2014/main" id="{50659DBB-E916-45A3-BD79-18E305868F50}"/>
              </a:ext>
            </a:extLst>
          </p:cNvPr>
          <p:cNvPicPr>
            <a:picLocks noChangeAspect="1"/>
          </p:cNvPicPr>
          <p:nvPr/>
        </p:nvPicPr>
        <p:blipFill>
          <a:blip r:embed="rId3"/>
          <a:stretch>
            <a:fillRect/>
          </a:stretch>
        </p:blipFill>
        <p:spPr>
          <a:xfrm>
            <a:off x="30042145" y="12347263"/>
            <a:ext cx="12370785" cy="5985864"/>
          </a:xfrm>
          <a:prstGeom prst="rect">
            <a:avLst/>
          </a:prstGeom>
        </p:spPr>
      </p:pic>
      <p:graphicFrame>
        <p:nvGraphicFramePr>
          <p:cNvPr id="2" name="Table 1">
            <a:extLst>
              <a:ext uri="{FF2B5EF4-FFF2-40B4-BE49-F238E27FC236}">
                <a16:creationId xmlns:a16="http://schemas.microsoft.com/office/drawing/2014/main" id="{037F2049-161D-4AE5-AA2B-60258690998A}"/>
              </a:ext>
            </a:extLst>
          </p:cNvPr>
          <p:cNvGraphicFramePr>
            <a:graphicFrameLocks noGrp="1"/>
          </p:cNvGraphicFramePr>
          <p:nvPr>
            <p:extLst>
              <p:ext uri="{D42A27DB-BD31-4B8C-83A1-F6EECF244321}">
                <p14:modId xmlns:p14="http://schemas.microsoft.com/office/powerpoint/2010/main" val="3748296106"/>
              </p:ext>
            </p:extLst>
          </p:nvPr>
        </p:nvGraphicFramePr>
        <p:xfrm>
          <a:off x="15154276" y="6572080"/>
          <a:ext cx="13571533" cy="12878476"/>
        </p:xfrm>
        <a:graphic>
          <a:graphicData uri="http://schemas.openxmlformats.org/drawingml/2006/table">
            <a:tbl>
              <a:tblPr firstRow="1" bandRow="1">
                <a:tableStyleId>{08FB837D-C827-4EFA-A057-4D05807E0F7C}</a:tableStyleId>
              </a:tblPr>
              <a:tblGrid>
                <a:gridCol w="3489324">
                  <a:extLst>
                    <a:ext uri="{9D8B030D-6E8A-4147-A177-3AD203B41FA5}">
                      <a16:colId xmlns:a16="http://schemas.microsoft.com/office/drawing/2014/main" val="4107357441"/>
                    </a:ext>
                  </a:extLst>
                </a:gridCol>
                <a:gridCol w="3200400">
                  <a:extLst>
                    <a:ext uri="{9D8B030D-6E8A-4147-A177-3AD203B41FA5}">
                      <a16:colId xmlns:a16="http://schemas.microsoft.com/office/drawing/2014/main" val="1661223216"/>
                    </a:ext>
                  </a:extLst>
                </a:gridCol>
                <a:gridCol w="3302000">
                  <a:extLst>
                    <a:ext uri="{9D8B030D-6E8A-4147-A177-3AD203B41FA5}">
                      <a16:colId xmlns:a16="http://schemas.microsoft.com/office/drawing/2014/main" val="4029639263"/>
                    </a:ext>
                  </a:extLst>
                </a:gridCol>
                <a:gridCol w="3579809">
                  <a:extLst>
                    <a:ext uri="{9D8B030D-6E8A-4147-A177-3AD203B41FA5}">
                      <a16:colId xmlns:a16="http://schemas.microsoft.com/office/drawing/2014/main" val="3885634479"/>
                    </a:ext>
                  </a:extLst>
                </a:gridCol>
              </a:tblGrid>
              <a:tr h="2058809">
                <a:tc>
                  <a:txBody>
                    <a:bodyPr/>
                    <a:lstStyle/>
                    <a:p>
                      <a:r>
                        <a:rPr lang="en-US" sz="4000" dirty="0"/>
                        <a:t>Effect</a:t>
                      </a:r>
                    </a:p>
                  </a:txBody>
                  <a:tcPr/>
                </a:tc>
                <a:tc>
                  <a:txBody>
                    <a:bodyPr/>
                    <a:lstStyle/>
                    <a:p>
                      <a:r>
                        <a:rPr lang="el-GR" sz="4000" dirty="0"/>
                        <a:t>β</a:t>
                      </a:r>
                      <a:endParaRPr lang="en-US" sz="4000" dirty="0"/>
                    </a:p>
                  </a:txBody>
                  <a:tcPr/>
                </a:tc>
                <a:tc>
                  <a:txBody>
                    <a:bodyPr/>
                    <a:lstStyle/>
                    <a:p>
                      <a:r>
                        <a:rPr lang="en-US" sz="4000" dirty="0"/>
                        <a:t>Standard Error</a:t>
                      </a:r>
                    </a:p>
                  </a:txBody>
                  <a:tcPr/>
                </a:tc>
                <a:tc>
                  <a:txBody>
                    <a:bodyPr/>
                    <a:lstStyle/>
                    <a:p>
                      <a:r>
                        <a:rPr lang="en-US" sz="4000" dirty="0" err="1"/>
                        <a:t>Pr</a:t>
                      </a:r>
                      <a:r>
                        <a:rPr lang="en-US" sz="4000" dirty="0"/>
                        <a:t> &gt; |t|</a:t>
                      </a:r>
                    </a:p>
                  </a:txBody>
                  <a:tcPr/>
                </a:tc>
                <a:extLst>
                  <a:ext uri="{0D108BD9-81ED-4DB2-BD59-A6C34878D82A}">
                    <a16:rowId xmlns:a16="http://schemas.microsoft.com/office/drawing/2014/main" val="4228459554"/>
                  </a:ext>
                </a:extLst>
              </a:tr>
              <a:tr h="1187082">
                <a:tc>
                  <a:txBody>
                    <a:bodyPr/>
                    <a:lstStyle/>
                    <a:p>
                      <a:r>
                        <a:rPr lang="en-US" sz="4000" dirty="0"/>
                        <a:t>Gender</a:t>
                      </a:r>
                    </a:p>
                  </a:txBody>
                  <a:tcPr/>
                </a:tc>
                <a:tc>
                  <a:txBody>
                    <a:bodyPr/>
                    <a:lstStyle/>
                    <a:p>
                      <a:r>
                        <a:rPr lang="en-US" sz="4000" dirty="0"/>
                        <a:t>-0.2170</a:t>
                      </a:r>
                    </a:p>
                  </a:txBody>
                  <a:tcPr/>
                </a:tc>
                <a:tc>
                  <a:txBody>
                    <a:bodyPr/>
                    <a:lstStyle/>
                    <a:p>
                      <a:r>
                        <a:rPr lang="en-US" sz="4000" dirty="0"/>
                        <a:t>0.2360</a:t>
                      </a:r>
                    </a:p>
                  </a:txBody>
                  <a:tcPr/>
                </a:tc>
                <a:tc>
                  <a:txBody>
                    <a:bodyPr/>
                    <a:lstStyle/>
                    <a:p>
                      <a:r>
                        <a:rPr lang="en-US" sz="4000" dirty="0"/>
                        <a:t>0.3584</a:t>
                      </a:r>
                    </a:p>
                  </a:txBody>
                  <a:tcPr/>
                </a:tc>
                <a:extLst>
                  <a:ext uri="{0D108BD9-81ED-4DB2-BD59-A6C34878D82A}">
                    <a16:rowId xmlns:a16="http://schemas.microsoft.com/office/drawing/2014/main" val="736800722"/>
                  </a:ext>
                </a:extLst>
              </a:tr>
              <a:tr h="1187082">
                <a:tc>
                  <a:txBody>
                    <a:bodyPr/>
                    <a:lstStyle/>
                    <a:p>
                      <a:r>
                        <a:rPr lang="en-US" sz="4000" dirty="0"/>
                        <a:t>Total farm acres</a:t>
                      </a:r>
                    </a:p>
                  </a:txBody>
                  <a:tcPr/>
                </a:tc>
                <a:tc>
                  <a:txBody>
                    <a:bodyPr/>
                    <a:lstStyle/>
                    <a:p>
                      <a:r>
                        <a:rPr lang="en-US" sz="4000" dirty="0"/>
                        <a:t>5.937E-6</a:t>
                      </a:r>
                    </a:p>
                  </a:txBody>
                  <a:tcPr/>
                </a:tc>
                <a:tc>
                  <a:txBody>
                    <a:bodyPr/>
                    <a:lstStyle/>
                    <a:p>
                      <a:r>
                        <a:rPr lang="en-US" sz="4000" dirty="0"/>
                        <a:t>0.000026</a:t>
                      </a:r>
                    </a:p>
                  </a:txBody>
                  <a:tcPr/>
                </a:tc>
                <a:tc>
                  <a:txBody>
                    <a:bodyPr/>
                    <a:lstStyle/>
                    <a:p>
                      <a:r>
                        <a:rPr lang="en-US" sz="4000" dirty="0"/>
                        <a:t>0.8165</a:t>
                      </a:r>
                    </a:p>
                  </a:txBody>
                  <a:tcPr/>
                </a:tc>
                <a:extLst>
                  <a:ext uri="{0D108BD9-81ED-4DB2-BD59-A6C34878D82A}">
                    <a16:rowId xmlns:a16="http://schemas.microsoft.com/office/drawing/2014/main" val="606748919"/>
                  </a:ext>
                </a:extLst>
              </a:tr>
              <a:tr h="2219327">
                <a:tc>
                  <a:txBody>
                    <a:bodyPr/>
                    <a:lstStyle/>
                    <a:p>
                      <a:r>
                        <a:rPr lang="en-US" sz="4000" dirty="0"/>
                        <a:t>Total farm income</a:t>
                      </a:r>
                    </a:p>
                  </a:txBody>
                  <a:tcPr/>
                </a:tc>
                <a:tc>
                  <a:txBody>
                    <a:bodyPr/>
                    <a:lstStyle/>
                    <a:p>
                      <a:r>
                        <a:rPr lang="en-US" sz="4000" dirty="0"/>
                        <a:t>-0.022295</a:t>
                      </a:r>
                    </a:p>
                  </a:txBody>
                  <a:tcPr/>
                </a:tc>
                <a:tc>
                  <a:txBody>
                    <a:bodyPr/>
                    <a:lstStyle/>
                    <a:p>
                      <a:r>
                        <a:rPr lang="en-US" sz="4000" dirty="0"/>
                        <a:t>0.02080</a:t>
                      </a:r>
                    </a:p>
                  </a:txBody>
                  <a:tcPr/>
                </a:tc>
                <a:tc>
                  <a:txBody>
                    <a:bodyPr/>
                    <a:lstStyle/>
                    <a:p>
                      <a:r>
                        <a:rPr lang="en-US" sz="4000" dirty="0"/>
                        <a:t>0.2706</a:t>
                      </a:r>
                    </a:p>
                  </a:txBody>
                  <a:tcPr/>
                </a:tc>
                <a:extLst>
                  <a:ext uri="{0D108BD9-81ED-4DB2-BD59-A6C34878D82A}">
                    <a16:rowId xmlns:a16="http://schemas.microsoft.com/office/drawing/2014/main" val="713233294"/>
                  </a:ext>
                </a:extLst>
              </a:tr>
              <a:tr h="1632685">
                <a:tc>
                  <a:txBody>
                    <a:bodyPr/>
                    <a:lstStyle/>
                    <a:p>
                      <a:r>
                        <a:rPr lang="en-US" sz="4000" dirty="0"/>
                        <a:t>Years farming</a:t>
                      </a:r>
                    </a:p>
                  </a:txBody>
                  <a:tcPr/>
                </a:tc>
                <a:tc>
                  <a:txBody>
                    <a:bodyPr/>
                    <a:lstStyle/>
                    <a:p>
                      <a:r>
                        <a:rPr lang="en-US" sz="4000" dirty="0"/>
                        <a:t>0.000776</a:t>
                      </a:r>
                    </a:p>
                  </a:txBody>
                  <a:tcPr/>
                </a:tc>
                <a:tc>
                  <a:txBody>
                    <a:bodyPr/>
                    <a:lstStyle/>
                    <a:p>
                      <a:r>
                        <a:rPr lang="en-US" sz="4000" dirty="0"/>
                        <a:t>0.002106</a:t>
                      </a:r>
                    </a:p>
                  </a:txBody>
                  <a:tcPr/>
                </a:tc>
                <a:tc>
                  <a:txBody>
                    <a:bodyPr/>
                    <a:lstStyle/>
                    <a:p>
                      <a:r>
                        <a:rPr lang="en-US" sz="4000" dirty="0"/>
                        <a:t>0.7126</a:t>
                      </a:r>
                    </a:p>
                  </a:txBody>
                  <a:tcPr/>
                </a:tc>
                <a:extLst>
                  <a:ext uri="{0D108BD9-81ED-4DB2-BD59-A6C34878D82A}">
                    <a16:rowId xmlns:a16="http://schemas.microsoft.com/office/drawing/2014/main" val="264395857"/>
                  </a:ext>
                </a:extLst>
              </a:tr>
              <a:tr h="1187082">
                <a:tc>
                  <a:txBody>
                    <a:bodyPr/>
                    <a:lstStyle/>
                    <a:p>
                      <a:r>
                        <a:rPr lang="en-US" sz="4000" dirty="0">
                          <a:highlight>
                            <a:srgbClr val="FFFF00"/>
                          </a:highlight>
                        </a:rPr>
                        <a:t>Population</a:t>
                      </a:r>
                      <a:endParaRPr lang="en-US" sz="4000" b="1" dirty="0">
                        <a:highlight>
                          <a:srgbClr val="FFFF00"/>
                        </a:highlight>
                      </a:endParaRPr>
                    </a:p>
                  </a:txBody>
                  <a:tcPr/>
                </a:tc>
                <a:tc>
                  <a:txBody>
                    <a:bodyPr/>
                    <a:lstStyle/>
                    <a:p>
                      <a:r>
                        <a:rPr lang="en-US" sz="4000" dirty="0">
                          <a:highlight>
                            <a:srgbClr val="FFFF00"/>
                          </a:highlight>
                        </a:rPr>
                        <a:t>3.465E-8</a:t>
                      </a:r>
                      <a:endParaRPr lang="en-US" sz="4000" b="1" dirty="0">
                        <a:highlight>
                          <a:srgbClr val="FFFF00"/>
                        </a:highlight>
                      </a:endParaRPr>
                    </a:p>
                  </a:txBody>
                  <a:tcPr/>
                </a:tc>
                <a:tc>
                  <a:txBody>
                    <a:bodyPr/>
                    <a:lstStyle/>
                    <a:p>
                      <a:r>
                        <a:rPr lang="en-US" sz="4000" dirty="0">
                          <a:highlight>
                            <a:srgbClr val="FFFF00"/>
                          </a:highlight>
                        </a:rPr>
                        <a:t>0.000025</a:t>
                      </a:r>
                      <a:endParaRPr lang="en-US" sz="4000" b="1" dirty="0">
                        <a:highlight>
                          <a:srgbClr val="FFFF00"/>
                        </a:highlight>
                      </a:endParaRPr>
                    </a:p>
                  </a:txBody>
                  <a:tcPr/>
                </a:tc>
                <a:tc>
                  <a:txBody>
                    <a:bodyPr/>
                    <a:lstStyle/>
                    <a:p>
                      <a:r>
                        <a:rPr lang="en-US" sz="4000" dirty="0">
                          <a:highlight>
                            <a:srgbClr val="FFFF00"/>
                          </a:highlight>
                        </a:rPr>
                        <a:t>&lt;.0001</a:t>
                      </a:r>
                      <a:endParaRPr lang="en-US" sz="4000" b="1" dirty="0">
                        <a:highlight>
                          <a:srgbClr val="FFFF00"/>
                        </a:highlight>
                      </a:endParaRPr>
                    </a:p>
                  </a:txBody>
                  <a:tcPr/>
                </a:tc>
                <a:extLst>
                  <a:ext uri="{0D108BD9-81ED-4DB2-BD59-A6C34878D82A}">
                    <a16:rowId xmlns:a16="http://schemas.microsoft.com/office/drawing/2014/main" val="2991733831"/>
                  </a:ext>
                </a:extLst>
              </a:tr>
              <a:tr h="1187082">
                <a:tc>
                  <a:txBody>
                    <a:bodyPr/>
                    <a:lstStyle/>
                    <a:p>
                      <a:r>
                        <a:rPr lang="en-US" sz="4000" dirty="0">
                          <a:highlight>
                            <a:srgbClr val="FFFF00"/>
                          </a:highlight>
                        </a:rPr>
                        <a:t>Bloom severity</a:t>
                      </a:r>
                      <a:endParaRPr lang="en-US" sz="4000" b="1" dirty="0">
                        <a:highlight>
                          <a:srgbClr val="FFFF00"/>
                        </a:highlight>
                      </a:endParaRPr>
                    </a:p>
                  </a:txBody>
                  <a:tcPr/>
                </a:tc>
                <a:tc>
                  <a:txBody>
                    <a:bodyPr/>
                    <a:lstStyle/>
                    <a:p>
                      <a:r>
                        <a:rPr lang="en-US" sz="4000" dirty="0">
                          <a:highlight>
                            <a:srgbClr val="FFFF00"/>
                          </a:highlight>
                        </a:rPr>
                        <a:t>5.56E-7</a:t>
                      </a:r>
                      <a:endParaRPr lang="en-US" sz="4000" b="1" dirty="0">
                        <a:highlight>
                          <a:srgbClr val="FFFF00"/>
                        </a:highlight>
                      </a:endParaRPr>
                    </a:p>
                  </a:txBody>
                  <a:tcPr/>
                </a:tc>
                <a:tc>
                  <a:txBody>
                    <a:bodyPr/>
                    <a:lstStyle/>
                    <a:p>
                      <a:r>
                        <a:rPr lang="en-US" sz="4000" dirty="0">
                          <a:highlight>
                            <a:srgbClr val="FFFF00"/>
                          </a:highlight>
                        </a:rPr>
                        <a:t>0.000033</a:t>
                      </a:r>
                      <a:endParaRPr lang="en-US" sz="4000" b="1" dirty="0">
                        <a:highlight>
                          <a:srgbClr val="FFFF00"/>
                        </a:highlight>
                      </a:endParaRPr>
                    </a:p>
                  </a:txBody>
                  <a:tcPr/>
                </a:tc>
                <a:tc>
                  <a:txBody>
                    <a:bodyPr/>
                    <a:lstStyle/>
                    <a:p>
                      <a:r>
                        <a:rPr lang="en-US" sz="4000" dirty="0">
                          <a:highlight>
                            <a:srgbClr val="FFFF00"/>
                          </a:highlight>
                        </a:rPr>
                        <a:t>&lt;.0001</a:t>
                      </a:r>
                      <a:endParaRPr lang="en-US" sz="4000" b="1" dirty="0">
                        <a:highlight>
                          <a:srgbClr val="FFFF00"/>
                        </a:highlight>
                      </a:endParaRPr>
                    </a:p>
                  </a:txBody>
                  <a:tcPr/>
                </a:tc>
                <a:extLst>
                  <a:ext uri="{0D108BD9-81ED-4DB2-BD59-A6C34878D82A}">
                    <a16:rowId xmlns:a16="http://schemas.microsoft.com/office/drawing/2014/main" val="471214185"/>
                  </a:ext>
                </a:extLst>
              </a:tr>
              <a:tr h="2219327">
                <a:tc>
                  <a:txBody>
                    <a:bodyPr/>
                    <a:lstStyle/>
                    <a:p>
                      <a:r>
                        <a:rPr lang="en-US" sz="4000" dirty="0">
                          <a:highlight>
                            <a:srgbClr val="FFFF00"/>
                          </a:highlight>
                        </a:rPr>
                        <a:t>BMP Confidence</a:t>
                      </a:r>
                      <a:endParaRPr lang="en-US" sz="4000" b="1" dirty="0">
                        <a:highlight>
                          <a:srgbClr val="FFFF00"/>
                        </a:highlight>
                      </a:endParaRPr>
                    </a:p>
                  </a:txBody>
                  <a:tcPr/>
                </a:tc>
                <a:tc>
                  <a:txBody>
                    <a:bodyPr/>
                    <a:lstStyle/>
                    <a:p>
                      <a:r>
                        <a:rPr lang="en-US" sz="4000" dirty="0">
                          <a:highlight>
                            <a:srgbClr val="FFFF00"/>
                          </a:highlight>
                        </a:rPr>
                        <a:t>0.004631</a:t>
                      </a:r>
                      <a:endParaRPr lang="en-US" sz="4000" b="1" dirty="0">
                        <a:highlight>
                          <a:srgbClr val="FFFF00"/>
                        </a:highlight>
                      </a:endParaRPr>
                    </a:p>
                  </a:txBody>
                  <a:tcPr/>
                </a:tc>
                <a:tc>
                  <a:txBody>
                    <a:bodyPr/>
                    <a:lstStyle/>
                    <a:p>
                      <a:r>
                        <a:rPr lang="en-US" sz="4000" dirty="0">
                          <a:highlight>
                            <a:srgbClr val="FFFF00"/>
                          </a:highlight>
                        </a:rPr>
                        <a:t>0.001524</a:t>
                      </a:r>
                      <a:endParaRPr lang="en-US" sz="4000" b="1" dirty="0">
                        <a:highlight>
                          <a:srgbClr val="FFFF00"/>
                        </a:highlight>
                      </a:endParaRPr>
                    </a:p>
                  </a:txBody>
                  <a:tcPr/>
                </a:tc>
                <a:tc>
                  <a:txBody>
                    <a:bodyPr/>
                    <a:lstStyle/>
                    <a:p>
                      <a:r>
                        <a:rPr lang="en-US" sz="4000" dirty="0">
                          <a:highlight>
                            <a:srgbClr val="FFFF00"/>
                          </a:highlight>
                        </a:rPr>
                        <a:t>0.0026</a:t>
                      </a:r>
                      <a:endParaRPr lang="en-US" sz="4000" b="1" dirty="0">
                        <a:highlight>
                          <a:srgbClr val="FFFF00"/>
                        </a:highlight>
                      </a:endParaRPr>
                    </a:p>
                  </a:txBody>
                  <a:tcPr/>
                </a:tc>
                <a:extLst>
                  <a:ext uri="{0D108BD9-81ED-4DB2-BD59-A6C34878D82A}">
                    <a16:rowId xmlns:a16="http://schemas.microsoft.com/office/drawing/2014/main" val="3415596508"/>
                  </a:ext>
                </a:extLst>
              </a:tr>
            </a:tbl>
          </a:graphicData>
        </a:graphic>
      </p:graphicFrame>
      <p:pic>
        <p:nvPicPr>
          <p:cNvPr id="3" name="Picture 2">
            <a:extLst>
              <a:ext uri="{FF2B5EF4-FFF2-40B4-BE49-F238E27FC236}">
                <a16:creationId xmlns:a16="http://schemas.microsoft.com/office/drawing/2014/main" id="{9DDFED89-BAFA-4D40-95F5-4A37308E2921}"/>
              </a:ext>
            </a:extLst>
          </p:cNvPr>
          <p:cNvPicPr>
            <a:picLocks noChangeAspect="1"/>
          </p:cNvPicPr>
          <p:nvPr/>
        </p:nvPicPr>
        <p:blipFill rotWithShape="1">
          <a:blip r:embed="rId4"/>
          <a:srcRect l="2580" t="4191" r="3310" b="34185"/>
          <a:stretch/>
        </p:blipFill>
        <p:spPr>
          <a:xfrm>
            <a:off x="1037565" y="18451640"/>
            <a:ext cx="13418870" cy="6789077"/>
          </a:xfrm>
          <a:prstGeom prst="rect">
            <a:avLst/>
          </a:prstGeom>
        </p:spPr>
      </p:pic>
      <p:pic>
        <p:nvPicPr>
          <p:cNvPr id="5" name="Picture 4">
            <a:extLst>
              <a:ext uri="{FF2B5EF4-FFF2-40B4-BE49-F238E27FC236}">
                <a16:creationId xmlns:a16="http://schemas.microsoft.com/office/drawing/2014/main" id="{1E5D9252-155D-412F-8889-4D7B543A9BC9}"/>
              </a:ext>
            </a:extLst>
          </p:cNvPr>
          <p:cNvPicPr>
            <a:picLocks noChangeAspect="1"/>
          </p:cNvPicPr>
          <p:nvPr/>
        </p:nvPicPr>
        <p:blipFill>
          <a:blip r:embed="rId5"/>
          <a:stretch>
            <a:fillRect/>
          </a:stretch>
        </p:blipFill>
        <p:spPr>
          <a:xfrm>
            <a:off x="16016287" y="21836822"/>
            <a:ext cx="11863385" cy="8496219"/>
          </a:xfrm>
          <a:prstGeom prst="rect">
            <a:avLst/>
          </a:prstGeom>
        </p:spPr>
      </p:pic>
      <p:sp>
        <p:nvSpPr>
          <p:cNvPr id="29" name="Text Placeholder 13">
            <a:extLst>
              <a:ext uri="{FF2B5EF4-FFF2-40B4-BE49-F238E27FC236}">
                <a16:creationId xmlns:a16="http://schemas.microsoft.com/office/drawing/2014/main" id="{73735629-B6E7-4D7C-A617-B78653DAAEFE}"/>
              </a:ext>
            </a:extLst>
          </p:cNvPr>
          <p:cNvSpPr txBox="1">
            <a:spLocks/>
          </p:cNvSpPr>
          <p:nvPr/>
        </p:nvSpPr>
        <p:spPr>
          <a:xfrm>
            <a:off x="29439524" y="29981197"/>
            <a:ext cx="13576029" cy="923322"/>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4800" dirty="0"/>
              <a:t>Acknowledgements</a:t>
            </a:r>
          </a:p>
        </p:txBody>
      </p:sp>
      <p:sp>
        <p:nvSpPr>
          <p:cNvPr id="6" name="Rectangle 5">
            <a:extLst>
              <a:ext uri="{FF2B5EF4-FFF2-40B4-BE49-F238E27FC236}">
                <a16:creationId xmlns:a16="http://schemas.microsoft.com/office/drawing/2014/main" id="{42B93C14-7F78-4F7B-AA50-615C88A63BDC}"/>
              </a:ext>
            </a:extLst>
          </p:cNvPr>
          <p:cNvSpPr/>
          <p:nvPr/>
        </p:nvSpPr>
        <p:spPr>
          <a:xfrm>
            <a:off x="29439524" y="30856185"/>
            <a:ext cx="13532246" cy="584775"/>
          </a:xfrm>
          <a:prstGeom prst="rect">
            <a:avLst/>
          </a:prstGeom>
        </p:spPr>
        <p:txBody>
          <a:bodyPr wrap="square">
            <a:spAutoFit/>
          </a:bodyPr>
          <a:lstStyle/>
          <a:p>
            <a:r>
              <a:rPr lang="en-US" sz="1600" dirty="0">
                <a:solidFill>
                  <a:srgbClr val="203864"/>
                </a:solidFill>
              </a:rPr>
              <a:t>This study was funded by the NSF National Socioenvironmental Synthesis Center (SESYNC) and the UNH Hamel Center for Undergraduate Research Center </a:t>
            </a:r>
            <a:r>
              <a:rPr lang="en-US" sz="1600">
                <a:solidFill>
                  <a:srgbClr val="203864"/>
                </a:solidFill>
              </a:rPr>
              <a:t>REAP program.</a:t>
            </a:r>
            <a:endParaRPr lang="en-US" sz="1600" dirty="0">
              <a:solidFill>
                <a:srgbClr val="203864"/>
              </a:solidFill>
            </a:endParaRPr>
          </a:p>
        </p:txBody>
      </p:sp>
    </p:spTree>
    <p:extLst>
      <p:ext uri="{BB962C8B-B14F-4D97-AF65-F5344CB8AC3E}">
        <p14:creationId xmlns:p14="http://schemas.microsoft.com/office/powerpoint/2010/main" val="142706899"/>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1_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Classic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1030</TotalTime>
  <Words>892</Words>
  <Application>Microsoft Office PowerPoint</Application>
  <PresentationFormat>Custom</PresentationFormat>
  <Paragraphs>62</Paragraphs>
  <Slides>1</Slides>
  <Notes>1</Notes>
  <HiddenSlides>0</HiddenSlides>
  <MMClips>0</MMClips>
  <ScaleCrop>false</ScaleCrop>
  <HeadingPairs>
    <vt:vector size="8" baseType="variant">
      <vt:variant>
        <vt:lpstr>Fonts Used</vt:lpstr>
      </vt:variant>
      <vt:variant>
        <vt:i4>5</vt:i4>
      </vt: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10" baseType="lpstr">
      <vt:lpstr>Arial</vt:lpstr>
      <vt:lpstr>Calibri</vt:lpstr>
      <vt:lpstr>Calibri Light</vt:lpstr>
      <vt:lpstr>Times New Roman</vt:lpstr>
      <vt:lpstr>Trebuchet MS</vt:lpstr>
      <vt:lpstr>36x48-Template-V2b</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Greig, Alyssa S</cp:lastModifiedBy>
  <cp:revision>67</cp:revision>
  <dcterms:created xsi:type="dcterms:W3CDTF">2012-02-03T19:11:35Z</dcterms:created>
  <dcterms:modified xsi:type="dcterms:W3CDTF">2019-04-22T18:25:40Z</dcterms:modified>
</cp:coreProperties>
</file>