
<file path=[Content_Types].xml><?xml version="1.0" encoding="utf-8"?>
<Types xmlns="http://schemas.openxmlformats.org/package/2006/content-types">
  <Default Extension="xml" ContentType="application/xml"/>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3"/>
  </p:handoutMasterIdLst>
  <p:sldIdLst>
    <p:sldId id="259" r:id="rId2"/>
  </p:sldIdLst>
  <p:sldSz cx="43891200" cy="32918400"/>
  <p:notesSz cx="6858000" cy="9144000"/>
  <p:defaultTextStyle>
    <a:defPPr>
      <a:defRPr lang="en-US"/>
    </a:defPPr>
    <a:lvl1pPr algn="ctr" rtl="0" fontAlgn="base">
      <a:spcBef>
        <a:spcPct val="0"/>
      </a:spcBef>
      <a:spcAft>
        <a:spcPct val="0"/>
      </a:spcAft>
      <a:defRPr sz="4300" b="1" kern="1200">
        <a:solidFill>
          <a:srgbClr val="FF9900"/>
        </a:solidFill>
        <a:latin typeface="Arial" charset="0"/>
        <a:ea typeface="+mn-ea"/>
        <a:cs typeface="+mn-cs"/>
      </a:defRPr>
    </a:lvl1pPr>
    <a:lvl2pPr marL="457200" algn="ctr" rtl="0" fontAlgn="base">
      <a:spcBef>
        <a:spcPct val="0"/>
      </a:spcBef>
      <a:spcAft>
        <a:spcPct val="0"/>
      </a:spcAft>
      <a:defRPr sz="4300" b="1" kern="1200">
        <a:solidFill>
          <a:srgbClr val="FF9900"/>
        </a:solidFill>
        <a:latin typeface="Arial" charset="0"/>
        <a:ea typeface="+mn-ea"/>
        <a:cs typeface="+mn-cs"/>
      </a:defRPr>
    </a:lvl2pPr>
    <a:lvl3pPr marL="914400" algn="ctr" rtl="0" fontAlgn="base">
      <a:spcBef>
        <a:spcPct val="0"/>
      </a:spcBef>
      <a:spcAft>
        <a:spcPct val="0"/>
      </a:spcAft>
      <a:defRPr sz="4300" b="1" kern="1200">
        <a:solidFill>
          <a:srgbClr val="FF9900"/>
        </a:solidFill>
        <a:latin typeface="Arial" charset="0"/>
        <a:ea typeface="+mn-ea"/>
        <a:cs typeface="+mn-cs"/>
      </a:defRPr>
    </a:lvl3pPr>
    <a:lvl4pPr marL="1371600" algn="ctr" rtl="0" fontAlgn="base">
      <a:spcBef>
        <a:spcPct val="0"/>
      </a:spcBef>
      <a:spcAft>
        <a:spcPct val="0"/>
      </a:spcAft>
      <a:defRPr sz="4300" b="1" kern="1200">
        <a:solidFill>
          <a:srgbClr val="FF9900"/>
        </a:solidFill>
        <a:latin typeface="Arial" charset="0"/>
        <a:ea typeface="+mn-ea"/>
        <a:cs typeface="+mn-cs"/>
      </a:defRPr>
    </a:lvl4pPr>
    <a:lvl5pPr marL="1828800" algn="ctr" rtl="0" fontAlgn="base">
      <a:spcBef>
        <a:spcPct val="0"/>
      </a:spcBef>
      <a:spcAft>
        <a:spcPct val="0"/>
      </a:spcAft>
      <a:defRPr sz="4300" b="1" kern="1200">
        <a:solidFill>
          <a:srgbClr val="FF9900"/>
        </a:solidFill>
        <a:latin typeface="Arial" charset="0"/>
        <a:ea typeface="+mn-ea"/>
        <a:cs typeface="+mn-cs"/>
      </a:defRPr>
    </a:lvl5pPr>
    <a:lvl6pPr marL="2286000" algn="l" defTabSz="914400" rtl="0" eaLnBrk="1" latinLnBrk="0" hangingPunct="1">
      <a:defRPr sz="4300" b="1" kern="1200">
        <a:solidFill>
          <a:srgbClr val="FF9900"/>
        </a:solidFill>
        <a:latin typeface="Arial" charset="0"/>
        <a:ea typeface="+mn-ea"/>
        <a:cs typeface="+mn-cs"/>
      </a:defRPr>
    </a:lvl6pPr>
    <a:lvl7pPr marL="2743200" algn="l" defTabSz="914400" rtl="0" eaLnBrk="1" latinLnBrk="0" hangingPunct="1">
      <a:defRPr sz="4300" b="1" kern="1200">
        <a:solidFill>
          <a:srgbClr val="FF9900"/>
        </a:solidFill>
        <a:latin typeface="Arial" charset="0"/>
        <a:ea typeface="+mn-ea"/>
        <a:cs typeface="+mn-cs"/>
      </a:defRPr>
    </a:lvl7pPr>
    <a:lvl8pPr marL="3200400" algn="l" defTabSz="914400" rtl="0" eaLnBrk="1" latinLnBrk="0" hangingPunct="1">
      <a:defRPr sz="4300" b="1" kern="1200">
        <a:solidFill>
          <a:srgbClr val="FF9900"/>
        </a:solidFill>
        <a:latin typeface="Arial" charset="0"/>
        <a:ea typeface="+mn-ea"/>
        <a:cs typeface="+mn-cs"/>
      </a:defRPr>
    </a:lvl8pPr>
    <a:lvl9pPr marL="3657600" algn="l" defTabSz="914400" rtl="0" eaLnBrk="1" latinLnBrk="0" hangingPunct="1">
      <a:defRPr sz="4300" b="1" kern="1200">
        <a:solidFill>
          <a:srgbClr val="FF9900"/>
        </a:solidFill>
        <a:latin typeface="Arial" charset="0"/>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5552">
          <p15:clr>
            <a:srgbClr val="A4A3A4"/>
          </p15:clr>
        </p15:guide>
        <p15:guide id="3" pos="13824">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Bright, Sumner B" initials="BB" lastIdx="24" clrIdx="0">
    <p:extLst/>
  </p:cmAuthor>
  <p:cmAuthor id="2" name="Perkins, Cameron P" initials="PP" lastIdx="24" clrIdx="1">
    <p:extLst/>
  </p:cmAuthor>
  <p:cmAuthor id="3" name="herrick1724@gmail.com" initials="he" lastIdx="8" clrIdx="2">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66"/>
    <a:srgbClr val="CCCCCC"/>
    <a:srgbClr val="999999"/>
    <a:srgbClr val="FF9900"/>
    <a:srgbClr val="990000"/>
    <a:srgbClr val="000050"/>
    <a:srgbClr val="00126A"/>
    <a:srgbClr val="0033CC"/>
    <a:srgbClr val="000622"/>
    <a:srgbClr val="CCE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3DE55CA-C3BA-D154-D70B-F1896F58D4CD}" v="328" dt="2019-04-22T20:42:25.754"/>
    <p1510:client id="{E8D52B08-382A-823C-72B9-8091EB385D58}" v="22" dt="2019-04-22T18:23:18.614"/>
    <p1510:client id="{FD83D63B-F1A2-F630-9CD6-F72C7E4EC9F7}" v="12" dt="2019-04-22T18:27:23.307"/>
    <p1510:client id="{89E79711-1AAC-8F6A-C8F5-733A76351C7F}" v="285" dt="2019-04-23T03:17:30.126"/>
    <p1510:client id="{015D4941-D972-1BF1-4514-2ECF1EE19F07}" v="434" dt="2019-04-23T03:12:35.22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08"/>
    <p:restoredTop sz="94643"/>
  </p:normalViewPr>
  <p:slideViewPr>
    <p:cSldViewPr snapToGrid="0">
      <p:cViewPr>
        <p:scale>
          <a:sx n="1" d="2"/>
          <a:sy n="1" d="2"/>
        </p:scale>
        <p:origin x="264" y="-4784"/>
      </p:cViewPr>
      <p:guideLst>
        <p:guide orient="horz" pos="10368"/>
        <p:guide pos="15552"/>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handoutMaster" Target="handoutMasters/handoutMaster1.xml"/><Relationship Id="rId4" Type="http://schemas.openxmlformats.org/officeDocument/2006/relationships/commentAuthors" Target="commentAuthors.xml"/><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heme" Target="theme/theme1.xml"/><Relationship Id="rId8" Type="http://schemas.openxmlformats.org/officeDocument/2006/relationships/tableStyles" Target="tableStyles.xml"/><Relationship Id="rId9" Type="http://schemas.microsoft.com/office/2015/10/relationships/revisionInfo" Target="revisionInfo.xml"/><Relationship Id="rId1" Type="http://schemas.openxmlformats.org/officeDocument/2006/relationships/slideMaster" Target="slideMasters/slideMaster1.xml"/><Relationship Id="rId2" Type="http://schemas.openxmlformats.org/officeDocument/2006/relationships/slide" Target="slides/slide1.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9-04-22T19:46:46.867" idx="4">
    <p:pos x="18011" y="17147"/>
    <p:text>i don't really agree that its all that concise + effective, it's a pretty long walk and 9-10 has a big gap between. see the last bullet on the right -- i think that may be what we should include when talking about the route itself
</p:text>
    <p:extLst>
      <p:ext uri="{C676402C-5697-4E1C-873F-D02D1690AC5C}">
        <p15:threadingInfo xmlns:p15="http://schemas.microsoft.com/office/powerpoint/2012/main" timeZoneBias="420"/>
      </p:ext>
    </p:extLst>
  </p:cm>
  <p:cm authorId="1" dt="2019-04-22T19:47:46.384" idx="5">
    <p:pos x="18011" y="17339"/>
    <p:text>this is what I had in this column:
-17 stops were identified on main campus through the prioritization system
-Some stops were too far off main campus to be in walking distance
-Some stops lack a single location (student clubs, certain research projects)
Distant or non-location-specific stops can be incorporated into a digital version of the tour
</p:text>
    <p:extLst>
      <p:ext uri="{C676402C-5697-4E1C-873F-D02D1690AC5C}">
        <p15:threadingInfo xmlns:p15="http://schemas.microsoft.com/office/powerpoint/2012/main" timeZoneBias="420">
          <p15:parentCm authorId="1" idx="4"/>
        </p15:threadingInfo>
      </p:ext>
    </p:extLst>
  </p:cm>
  <p:cm authorId="1" dt="2019-04-22T19:48:30.915" idx="6">
    <p:pos x="18011" y="17531"/>
    <p:text>i think the last point on the right column mentions the route and how it shook out, people could say that it's a pretty unrealistic walking route you know which is why im hesitant to say its all that concise + effective
</p:text>
    <p:extLst>
      <p:ext uri="{C676402C-5697-4E1C-873F-D02D1690AC5C}">
        <p15:threadingInfo xmlns:p15="http://schemas.microsoft.com/office/powerpoint/2012/main" timeZoneBias="420">
          <p15:parentCm authorId="1" idx="4"/>
        </p15:threadingInfo>
      </p:ext>
    </p:extLst>
  </p:cm>
  <p:cm authorId="1" dt="2019-04-22T19:48:48.697" idx="7">
    <p:pos x="18011" y="17627"/>
    <p:text>and yeha i forgot i was working on a downloaded version lol
</p:text>
    <p:extLst>
      <p:ext uri="{C676402C-5697-4E1C-873F-D02D1690AC5C}">
        <p15:threadingInfo xmlns:p15="http://schemas.microsoft.com/office/powerpoint/2012/main" timeZoneBias="420">
          <p15:parentCm authorId="1" idx="4"/>
        </p15:threadingInfo>
      </p:ext>
    </p:extLst>
  </p:cm>
  <p:cm authorId="2" dt="2019-04-22T19:49:28.085" idx="4">
    <p:pos x="18011" y="17243"/>
    <p:text>quite unsure what to put
</p:text>
    <p:extLst>
      <p:ext uri="{C676402C-5697-4E1C-873F-D02D1690AC5C}">
        <p15:threadingInfo xmlns:p15="http://schemas.microsoft.com/office/powerpoint/2012/main" timeZoneBias="420">
          <p15:parentCm authorId="1" idx="4"/>
        </p15:threadingInfo>
      </p:ext>
    </p:extLst>
  </p:cm>
  <p:cm authorId="1" dt="2019-04-22T19:50:11.589" idx="8">
    <p:pos x="18011" y="17435"/>
    <p:text>lemme throw in what i have for a sec to see how it looks. i think we need to mention the stops that are and aren't on the route too
</p:text>
    <p:extLst>
      <p:ext uri="{C676402C-5697-4E1C-873F-D02D1690AC5C}">
        <p15:threadingInfo xmlns:p15="http://schemas.microsoft.com/office/powerpoint/2012/main" timeZoneBias="420">
          <p15:parentCm authorId="1" idx="4"/>
        </p15:threadingInfo>
      </p:ext>
    </p:extLst>
  </p:cm>
  <p:cm authorId="3" dt="2019-04-22T19:50:27.803" idx="1">
    <p:pos x="18011" y="17723"/>
    <p:text>yeah its not really concise but we just wanted to add as many stops as we could...stops that were located pretty much all on campus...
</p:text>
    <p:extLst>
      <p:ext uri="{C676402C-5697-4E1C-873F-D02D1690AC5C}">
        <p15:threadingInfo xmlns:p15="http://schemas.microsoft.com/office/powerpoint/2012/main" timeZoneBias="420">
          <p15:parentCm authorId="1" idx="4"/>
        </p15:threadingInfo>
      </p:ext>
    </p:extLst>
  </p:cm>
  <p:cm authorId="1" dt="2019-04-22T19:50:53.386" idx="9">
    <p:pos x="18011" y="17819"/>
    <p:text>but we do have some stops in our master list that didn't make the route itself too
</p:text>
    <p:extLst>
      <p:ext uri="{C676402C-5697-4E1C-873F-D02D1690AC5C}">
        <p15:threadingInfo xmlns:p15="http://schemas.microsoft.com/office/powerpoint/2012/main" timeZoneBias="420">
          <p15:parentCm authorId="1" idx="4"/>
        </p15:threadingInfo>
      </p:ext>
    </p:extLst>
  </p:cm>
  <p:cm authorId="1" dt="2019-04-22T19:51:11.699" idx="10">
    <p:pos x="18011" y="17915"/>
    <p:text>we should mention that too i think
</p:text>
    <p:extLst>
      <p:ext uri="{C676402C-5697-4E1C-873F-D02D1690AC5C}">
        <p15:threadingInfo xmlns:p15="http://schemas.microsoft.com/office/powerpoint/2012/main" timeZoneBias="420">
          <p15:parentCm authorId="1" idx="4"/>
        </p15:threadingInfo>
      </p:ext>
    </p:extLst>
  </p:cm>
  <p:cm authorId="1" dt="2019-04-22T19:51:50.609" idx="11">
    <p:pos x="18011" y="18011"/>
    <p:text>i remember van talking about that in the meeting, like mentioning how many stops are on the route itself and how many we consider to be still important
</p:text>
    <p:extLst>
      <p:ext uri="{C676402C-5697-4E1C-873F-D02D1690AC5C}">
        <p15:threadingInfo xmlns:p15="http://schemas.microsoft.com/office/powerpoint/2012/main" timeZoneBias="420">
          <p15:parentCm authorId="1" idx="4"/>
        </p15:threadingInfo>
      </p:ext>
    </p:extLst>
  </p:cm>
  <p:cm authorId="2" dt="2019-04-22T19:52:22.057" idx="5">
    <p:pos x="18011" y="18107"/>
    <p:text>can all those points have the bigger bullet?
</p:text>
    <p:extLst>
      <p:ext uri="{C676402C-5697-4E1C-873F-D02D1690AC5C}">
        <p15:threadingInfo xmlns:p15="http://schemas.microsoft.com/office/powerpoint/2012/main" timeZoneBias="420">
          <p15:parentCm authorId="1" idx="4"/>
        </p15:threadingInfo>
      </p:ext>
    </p:extLst>
  </p:cm>
  <p:cm authorId="3" dt="2019-04-22T19:52:26.742" idx="2">
    <p:pos x="18011" y="18203"/>
    <p:text>and I also get we dont really have the room but i thin she wanted the references in the bottom right still? unless she said something while I left the zoom chat
</p:text>
    <p:extLst>
      <p:ext uri="{C676402C-5697-4E1C-873F-D02D1690AC5C}">
        <p15:threadingInfo xmlns:p15="http://schemas.microsoft.com/office/powerpoint/2012/main" timeZoneBias="420">
          <p15:parentCm authorId="1" idx="4"/>
        </p15:threadingInfo>
      </p:ext>
    </p:extLst>
  </p:cm>
  <p:cm authorId="1" dt="2019-04-22T19:52:42.138" idx="12">
    <p:pos x="18011" y="18299"/>
    <p:text>oh true
</p:text>
    <p:extLst>
      <p:ext uri="{C676402C-5697-4E1C-873F-D02D1690AC5C}">
        <p15:threadingInfo xmlns:p15="http://schemas.microsoft.com/office/powerpoint/2012/main" timeZoneBias="420">
          <p15:parentCm authorId="1" idx="4"/>
        </p15:threadingInfo>
      </p:ext>
    </p:extLst>
  </p:cm>
  <p:cm authorId="1" dt="2019-04-22T19:53:22.982" idx="13">
    <p:pos x="18011" y="18395"/>
    <p:text>we can add refs right under the last bullet
</p:text>
    <p:extLst>
      <p:ext uri="{C676402C-5697-4E1C-873F-D02D1690AC5C}">
        <p15:threadingInfo xmlns:p15="http://schemas.microsoft.com/office/powerpoint/2012/main" timeZoneBias="420">
          <p15:parentCm authorId="1" idx="4"/>
        </p15:threadingInfo>
      </p:ext>
    </p:extLst>
  </p:cm>
  <p:cm authorId="1" dt="2019-04-22T19:54:34.155" idx="14">
    <p:pos x="18011" y="18491"/>
    <p:text>or reorganize the bullets so the short one is on the right
</p:text>
    <p:extLst>
      <p:ext uri="{C676402C-5697-4E1C-873F-D02D1690AC5C}">
        <p15:threadingInfo xmlns:p15="http://schemas.microsoft.com/office/powerpoint/2012/main" timeZoneBias="420">
          <p15:parentCm authorId="1" idx="4"/>
        </p15:threadingInfo>
      </p:ext>
    </p:extLst>
  </p:cm>
  <p:cm authorId="1" dt="2019-04-22T19:55:40.562" idx="15">
    <p:pos x="18011" y="18587"/>
    <p:text>but we should just print it once we're done with content and brainstorm how we can move the references section
</p:text>
    <p:extLst>
      <p:ext uri="{C676402C-5697-4E1C-873F-D02D1690AC5C}">
        <p15:threadingInfo xmlns:p15="http://schemas.microsoft.com/office/powerpoint/2012/main" timeZoneBias="420">
          <p15:parentCm authorId="1" idx="4"/>
        </p15:threadingInfo>
      </p:ext>
    </p:extLst>
  </p:cm>
  <p:cm authorId="2" dt="2019-04-22T19:56:02.749" idx="6">
    <p:pos x="18011" y="18683"/>
    <p:text>fair enough
</p:text>
    <p:extLst>
      <p:ext uri="{C676402C-5697-4E1C-873F-D02D1690AC5C}">
        <p15:threadingInfo xmlns:p15="http://schemas.microsoft.com/office/powerpoint/2012/main" timeZoneBias="420">
          <p15:parentCm authorId="1" idx="4"/>
        </p15:threadingInfo>
      </p:ext>
    </p:extLst>
  </p:cm>
  <p:cm authorId="3" dt="2019-04-22T19:56:43.604" idx="3">
    <p:pos x="18011" y="18779"/>
    <p:text>We might need to keep the future stuff around the bottom right too but yeah we are just gunna have to print a draft and see what it looks like
</p:text>
    <p:extLst>
      <p:ext uri="{C676402C-5697-4E1C-873F-D02D1690AC5C}">
        <p15:threadingInfo xmlns:p15="http://schemas.microsoft.com/office/powerpoint/2012/main" timeZoneBias="420">
          <p15:parentCm authorId="1" idx="4"/>
        </p15:threadingInfo>
      </p:ext>
    </p:extLst>
  </p:cm>
  <p:cm authorId="2" dt="2019-04-22T19:57:00.281" idx="7">
    <p:pos x="18011" y="18875"/>
    <p:text>can we maybe put the "distant or non" piece after we say that the tour can have multiple iterations?
</p:text>
    <p:extLst>
      <p:ext uri="{C676402C-5697-4E1C-873F-D02D1690AC5C}">
        <p15:threadingInfo xmlns:p15="http://schemas.microsoft.com/office/powerpoint/2012/main" timeZoneBias="420">
          <p15:parentCm authorId="1" idx="4"/>
        </p15:threadingInfo>
      </p:ext>
    </p:extLst>
  </p:cm>
  <p:cm authorId="2" dt="2019-04-22T19:57:38.688" idx="8">
    <p:pos x="18011" y="18971"/>
    <p:text>I would possibly give the room for references and set up the fact that with the consideration of an online tour certain stops can be added
</p:text>
    <p:extLst>
      <p:ext uri="{C676402C-5697-4E1C-873F-D02D1690AC5C}">
        <p15:threadingInfo xmlns:p15="http://schemas.microsoft.com/office/powerpoint/2012/main" timeZoneBias="420">
          <p15:parentCm authorId="1" idx="4"/>
        </p15:threadingInfo>
      </p:ext>
    </p:extLst>
  </p:cm>
  <p:cm authorId="2" dt="2019-04-22T19:58:37.236" idx="9">
    <p:pos x="18011" y="19067"/>
    <p:text>SUMNER YOU ARE PLAYING SOLARFEST LETS GOOOOOO
</p:text>
    <p:extLst>
      <p:ext uri="{C676402C-5697-4E1C-873F-D02D1690AC5C}">
        <p15:threadingInfo xmlns:p15="http://schemas.microsoft.com/office/powerpoint/2012/main" timeZoneBias="420">
          <p15:parentCm authorId="1" idx="4"/>
        </p15:threadingInfo>
      </p:ext>
    </p:extLst>
  </p:cm>
  <p:cm authorId="1" dt="2019-04-22T19:59:45.674" idx="16">
    <p:pos x="18011" y="19163"/>
    <p:text>ayeeee dudde
</p:text>
    <p:extLst>
      <p:ext uri="{C676402C-5697-4E1C-873F-D02D1690AC5C}">
        <p15:threadingInfo xmlns:p15="http://schemas.microsoft.com/office/powerpoint/2012/main" timeZoneBias="420">
          <p15:parentCm authorId="1" idx="4"/>
        </p15:threadingInfo>
      </p:ext>
    </p:extLst>
  </p:cm>
  <p:cm authorId="1" dt="2019-04-22T19:59:55.831" idx="17">
    <p:pos x="18011" y="19259"/>
    <p:text>hell yea we rrrrr im so hyped lol 
</p:text>
    <p:extLst>
      <p:ext uri="{C676402C-5697-4E1C-873F-D02D1690AC5C}">
        <p15:threadingInfo xmlns:p15="http://schemas.microsoft.com/office/powerpoint/2012/main" timeZoneBias="420">
          <p15:parentCm authorId="1" idx="4"/>
        </p15:threadingInfo>
      </p:ext>
    </p:extLst>
  </p:cm>
  <p:cm authorId="2" dt="2019-04-22T20:08:41.608" idx="10">
    <p:pos x="18011" y="19355"/>
    <p:text>so are we thinking a reshape?
</p:text>
    <p:extLst>
      <p:ext uri="{C676402C-5697-4E1C-873F-D02D1690AC5C}">
        <p15:threadingInfo xmlns:p15="http://schemas.microsoft.com/office/powerpoint/2012/main" timeZoneBias="420">
          <p15:parentCm authorId="1" idx="4"/>
        </p15:threadingInfo>
      </p:ext>
    </p:extLst>
  </p:cm>
  <p:cm authorId="1" dt="2019-04-22T20:10:41.824" idx="18">
    <p:pos x="18011" y="19451"/>
    <p:text>yeah im not really sure
</p:text>
    <p:extLst>
      <p:ext uri="{C676402C-5697-4E1C-873F-D02D1690AC5C}">
        <p15:threadingInfo xmlns:p15="http://schemas.microsoft.com/office/powerpoint/2012/main" timeZoneBias="420">
          <p15:parentCm authorId="1" idx="4"/>
        </p15:threadingInfo>
      </p:ext>
    </p:extLst>
  </p:cm>
  <p:cm authorId="2" dt="2019-04-22T20:11:30.080" idx="11">
    <p:pos x="18011" y="19547"/>
    <p:text>let me trying something, tell me what you think about the flow
</p:text>
    <p:extLst>
      <p:ext uri="{C676402C-5697-4E1C-873F-D02D1690AC5C}">
        <p15:threadingInfo xmlns:p15="http://schemas.microsoft.com/office/powerpoint/2012/main" timeZoneBias="420">
          <p15:parentCm authorId="1" idx="4"/>
        </p15:threadingInfo>
      </p:ext>
    </p:extLst>
  </p:cm>
  <p:cm authorId="2" dt="2019-04-22T20:12:45.004" idx="12">
    <p:pos x="18011" y="19643"/>
    <p:text>yeah didnt work out
</p:text>
    <p:extLst>
      <p:ext uri="{C676402C-5697-4E1C-873F-D02D1690AC5C}">
        <p15:threadingInfo xmlns:p15="http://schemas.microsoft.com/office/powerpoint/2012/main" timeZoneBias="420">
          <p15:parentCm authorId="1" idx="4"/>
        </p15:threadingInfo>
      </p:ext>
    </p:extLst>
  </p:cm>
  <p:cm authorId="1" dt="2019-04-22T20:13:44.123" idx="19">
    <p:pos x="18011" y="19739"/>
    <p:text>lemme try so
</p:text>
    <p:extLst>
      <p:ext uri="{C676402C-5697-4E1C-873F-D02D1690AC5C}">
        <p15:threadingInfo xmlns:p15="http://schemas.microsoft.com/office/powerpoint/2012/main" timeZoneBias="420">
          <p15:parentCm authorId="1" idx="4"/>
        </p15:threadingInfo>
      </p:ext>
    </p:extLst>
  </p:cm>
  <p:cm authorId="1" dt="2019-04-22T20:17:11.969" idx="20">
    <p:pos x="18011" y="19835"/>
    <p:text>what about something like that?
</p:text>
    <p:extLst>
      <p:ext uri="{C676402C-5697-4E1C-873F-D02D1690AC5C}">
        <p15:threadingInfo xmlns:p15="http://schemas.microsoft.com/office/powerpoint/2012/main" timeZoneBias="420">
          <p15:parentCm authorId="1" idx="4"/>
        </p15:threadingInfo>
      </p:ext>
    </p:extLst>
  </p:cm>
  <p:cm authorId="2" dt="2019-04-22T20:19:49.309" idx="13">
    <p:pos x="18011" y="19931"/>
    <p:text>is there anything wed want to put to make up for the space in methods? If we have stuff than I think that looks good
</p:text>
    <p:extLst>
      <p:ext uri="{C676402C-5697-4E1C-873F-D02D1690AC5C}">
        <p15:threadingInfo xmlns:p15="http://schemas.microsoft.com/office/powerpoint/2012/main" timeZoneBias="420">
          <p15:parentCm authorId="1" idx="4"/>
        </p15:threadingInfo>
      </p:ext>
    </p:extLst>
  </p:cm>
  <p:cm authorId="1" dt="2019-04-22T20:21:26.254" idx="21">
    <p:pos x="18011" y="20027"/>
    <p:text>i agree, maybe a sustainability institute logo?
a meme?
</p:text>
    <p:extLst>
      <p:ext uri="{C676402C-5697-4E1C-873F-D02D1690AC5C}">
        <p15:threadingInfo xmlns:p15="http://schemas.microsoft.com/office/powerpoint/2012/main" timeZoneBias="420">
          <p15:parentCm authorId="1" idx="4"/>
        </p15:threadingInfo>
      </p:ext>
    </p:extLst>
  </p:cm>
  <p:cm authorId="1" dt="2019-04-22T20:21:33.707" idx="22">
    <p:pos x="18011" y="20123"/>
    <p:text>a can of sprite?
</p:text>
    <p:extLst>
      <p:ext uri="{C676402C-5697-4E1C-873F-D02D1690AC5C}">
        <p15:threadingInfo xmlns:p15="http://schemas.microsoft.com/office/powerpoint/2012/main" timeZoneBias="420">
          <p15:parentCm authorId="1" idx="4"/>
        </p15:threadingInfo>
      </p:ext>
    </p:extLst>
  </p:cm>
  <p:cm authorId="2" dt="2019-04-22T20:21:40.796" idx="14">
    <p:pos x="18011" y="20219"/>
    <p:text>A FUCKING ME ME 
</p:text>
    <p:extLst>
      <p:ext uri="{C676402C-5697-4E1C-873F-D02D1690AC5C}">
        <p15:threadingInfo xmlns:p15="http://schemas.microsoft.com/office/powerpoint/2012/main" timeZoneBias="420">
          <p15:parentCm authorId="1" idx="4"/>
        </p15:threadingInfo>
      </p:ext>
    </p:extLst>
  </p:cm>
  <p:cm authorId="2" dt="2019-04-22T20:21:50.171" idx="15">
    <p:pos x="18011" y="20315"/>
    <p:text>CRANBERRY SPRITE
</p:text>
    <p:extLst>
      <p:ext uri="{C676402C-5697-4E1C-873F-D02D1690AC5C}">
        <p15:threadingInfo xmlns:p15="http://schemas.microsoft.com/office/powerpoint/2012/main" timeZoneBias="420">
          <p15:parentCm authorId="1" idx="4"/>
        </p15:threadingInfo>
      </p:ext>
    </p:extLst>
  </p:cm>
  <p:cm authorId="3" dt="2019-04-22T20:21:58.408" idx="4">
    <p:pos x="18011" y="20411"/>
    <p:text>not sure what to add, she keeps telling us to keep it simple and not to add anything thats just "filler"
</p:text>
    <p:extLst>
      <p:ext uri="{C676402C-5697-4E1C-873F-D02D1690AC5C}">
        <p15:threadingInfo xmlns:p15="http://schemas.microsoft.com/office/powerpoint/2012/main" timeZoneBias="420">
          <p15:parentCm authorId="1" idx="4"/>
        </p15:threadingInfo>
      </p:ext>
    </p:extLst>
  </p:cm>
  <p:cm authorId="2" dt="2019-04-22T20:22:36.375" idx="16">
    <p:pos x="18011" y="20507"/>
    <p:text>either a sust Inst logo or something briefly about story under "conducted interviews to gain info" as to describe briefly what that process looked like
</p:text>
    <p:extLst>
      <p:ext uri="{C676402C-5697-4E1C-873F-D02D1690AC5C}">
        <p15:threadingInfo xmlns:p15="http://schemas.microsoft.com/office/powerpoint/2012/main" timeZoneBias="420">
          <p15:parentCm authorId="1" idx="4"/>
        </p15:threadingInfo>
      </p:ext>
    </p:extLst>
  </p:cm>
  <p:cm authorId="1" dt="2019-04-22T20:22:55.739" idx="23">
    <p:pos x="18011" y="20603"/>
    <p:text>i think a sust inst logo would be fine
the sdm is part of it anyway right?
</p:text>
    <p:extLst>
      <p:ext uri="{C676402C-5697-4E1C-873F-D02D1690AC5C}">
        <p15:threadingInfo xmlns:p15="http://schemas.microsoft.com/office/powerpoint/2012/main" timeZoneBias="420">
          <p15:parentCm authorId="1" idx="4"/>
        </p15:threadingInfo>
      </p:ext>
    </p:extLst>
  </p:cm>
  <p:cm authorId="2" dt="2019-04-22T20:23:18.268" idx="17">
    <p:pos x="18011" y="20699"/>
    <p:text>correct
</p:text>
    <p:extLst>
      <p:ext uri="{C676402C-5697-4E1C-873F-D02D1690AC5C}">
        <p15:threadingInfo xmlns:p15="http://schemas.microsoft.com/office/powerpoint/2012/main" timeZoneBias="420">
          <p15:parentCm authorId="1" idx="4"/>
        </p15:threadingInfo>
      </p:ext>
    </p:extLst>
  </p:cm>
  <p:cm authorId="3" dt="2019-04-22T20:23:22.752" idx="5">
    <p:pos x="18011" y="20795"/>
    <p:text>I think she said its debatable?
</p:text>
    <p:extLst>
      <p:ext uri="{C676402C-5697-4E1C-873F-D02D1690AC5C}">
        <p15:threadingInfo xmlns:p15="http://schemas.microsoft.com/office/powerpoint/2012/main" timeZoneBias="420">
          <p15:parentCm authorId="1" idx="4"/>
        </p15:threadingInfo>
      </p:ext>
    </p:extLst>
  </p:cm>
  <p:cm authorId="1" dt="2019-04-22T20:24:27.241" idx="24">
    <p:pos x="18011" y="20891"/>
    <p:text>whatevs
imma submit this to print for now haha
</p:text>
    <p:extLst>
      <p:ext uri="{C676402C-5697-4E1C-873F-D02D1690AC5C}">
        <p15:threadingInfo xmlns:p15="http://schemas.microsoft.com/office/powerpoint/2012/main" timeZoneBias="420">
          <p15:parentCm authorId="1" idx="4"/>
        </p15:threadingInfo>
      </p:ext>
    </p:extLst>
  </p:cm>
  <p:cm authorId="3" dt="2019-04-22T20:25:27.143" idx="6">
    <p:pos x="18011" y="20987"/>
    <p:text>send it
</p:text>
    <p:extLst>
      <p:ext uri="{C676402C-5697-4E1C-873F-D02D1690AC5C}">
        <p15:threadingInfo xmlns:p15="http://schemas.microsoft.com/office/powerpoint/2012/main" timeZoneBias="420">
          <p15:parentCm authorId="1" idx="4"/>
        </p15:threadingInfo>
      </p:ext>
    </p:extLst>
  </p:cm>
  <p:cm authorId="2" dt="2019-04-22T20:26:07.895" idx="18">
    <p:pos x="18011" y="21083"/>
    <p:text>go for it. Love you boys, lets get this yeast
</p:text>
    <p:extLst>
      <p:ext uri="{C676402C-5697-4E1C-873F-D02D1690AC5C}">
        <p15:threadingInfo xmlns:p15="http://schemas.microsoft.com/office/powerpoint/2012/main" timeZoneBias="420">
          <p15:parentCm authorId="1" idx="4"/>
        </p15:threadingInfo>
      </p:ext>
    </p:extLst>
  </p:cm>
  <p:cm authorId="2" dt="2019-04-22T20:26:21.599" idx="19">
    <p:pos x="18011" y="21179"/>
    <p:text>Also both of you said you wont be able to make my show, correct?
</p:text>
    <p:extLst>
      <p:ext uri="{C676402C-5697-4E1C-873F-D02D1690AC5C}">
        <p15:threadingInfo xmlns:p15="http://schemas.microsoft.com/office/powerpoint/2012/main" timeZoneBias="420">
          <p15:parentCm authorId="1" idx="4"/>
        </p15:threadingInfo>
      </p:ext>
    </p:extLst>
  </p:cm>
  <p:cm authorId="2" dt="2019-04-22T20:26:28.880" idx="20">
    <p:pos x="18011" y="21275"/>
    <p:text>Or was it just dean who can
</p:text>
    <p:extLst>
      <p:ext uri="{C676402C-5697-4E1C-873F-D02D1690AC5C}">
        <p15:threadingInfo xmlns:p15="http://schemas.microsoft.com/office/powerpoint/2012/main" timeZoneBias="420">
          <p15:parentCm authorId="1" idx="4"/>
        </p15:threadingInfo>
      </p:ext>
    </p:extLst>
  </p:cm>
  <p:cm authorId="3" dt="2019-04-22T20:27:28.205" idx="7">
    <p:pos x="18011" y="21371"/>
    <p:text>I got a job thats paying me top dollar to get ultrasounded down in connecticut all weekend bro :(
</p:text>
    <p:extLst>
      <p:ext uri="{C676402C-5697-4E1C-873F-D02D1690AC5C}">
        <p15:threadingInfo xmlns:p15="http://schemas.microsoft.com/office/powerpoint/2012/main" timeZoneBias="420">
          <p15:parentCm authorId="1" idx="4"/>
        </p15:threadingInfo>
      </p:ext>
    </p:extLst>
  </p:cm>
  <p:cm authorId="2" dt="2019-04-22T20:28:24.132" idx="21">
    <p:pos x="18011" y="21467"/>
    <p:text>BOYS IM CRYING
</p:text>
    <p:extLst>
      <p:ext uri="{C676402C-5697-4E1C-873F-D02D1690AC5C}">
        <p15:threadingInfo xmlns:p15="http://schemas.microsoft.com/office/powerpoint/2012/main" timeZoneBias="420">
          <p15:parentCm authorId="1" idx="4"/>
        </p15:threadingInfo>
      </p:ext>
    </p:extLst>
  </p:cm>
  <p:cm authorId="2" dt="2019-04-22T20:28:41.523" idx="22">
    <p:pos x="18011" y="21563"/>
    <p:text>AM I JUST AN OBJECT TO YALL
</p:text>
    <p:extLst>
      <p:ext uri="{C676402C-5697-4E1C-873F-D02D1690AC5C}">
        <p15:threadingInfo xmlns:p15="http://schemas.microsoft.com/office/powerpoint/2012/main" timeZoneBias="420">
          <p15:parentCm authorId="1" idx="4"/>
        </p15:threadingInfo>
      </p:ext>
    </p:extLst>
  </p:cm>
  <p:cm authorId="2" dt="2019-04-22T20:28:53.211" idx="23">
    <p:pos x="18011" y="21659"/>
    <p:text>Get that guap brotha
</p:text>
    <p:extLst>
      <p:ext uri="{C676402C-5697-4E1C-873F-D02D1690AC5C}">
        <p15:threadingInfo xmlns:p15="http://schemas.microsoft.com/office/powerpoint/2012/main" timeZoneBias="420">
          <p15:parentCm authorId="1" idx="4"/>
        </p15:threadingInfo>
      </p:ext>
    </p:extLst>
  </p:cm>
  <p:cm authorId="3" dt="2019-04-22T20:32:39.644" idx="8">
    <p:pos x="18011" y="21755"/>
    <p:text>Cam, do you know how to submit this?
</p:text>
    <p:extLst>
      <p:ext uri="{C676402C-5697-4E1C-873F-D02D1690AC5C}">
        <p15:threadingInfo xmlns:p15="http://schemas.microsoft.com/office/powerpoint/2012/main" timeZoneBias="420">
          <p15:parentCm authorId="1" idx="4"/>
        </p15:threadingInfo>
      </p:ext>
    </p:extLst>
  </p:cm>
  <p:cm authorId="2" dt="2019-04-22T20:33:04.497" idx="24">
    <p:pos x="18011" y="21851"/>
    <p:text>I dont, im looking for my shit
</p:text>
    <p:extLst>
      <p:ext uri="{C676402C-5697-4E1C-873F-D02D1690AC5C}">
        <p15:threadingInfo xmlns:p15="http://schemas.microsoft.com/office/powerpoint/2012/main" timeZoneBias="420">
          <p15:parentCm authorId="1" idx="4"/>
        </p15:threadingInfo>
      </p:ext>
    </p:extLst>
  </p:cm>
</p: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hdr" sz="quarter"/>
          </p:nvPr>
        </p:nvSpPr>
        <p:spPr bwMode="auto">
          <a:xfrm>
            <a:off x="0" y="1"/>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t" anchorCtr="0" compatLnSpc="1">
            <a:prstTxWarp prst="textNoShape">
              <a:avLst/>
            </a:prstTxWarp>
          </a:bodyPr>
          <a:lstStyle>
            <a:lvl1pPr algn="l" defTabSz="942804">
              <a:defRPr sz="1200" b="0">
                <a:solidFill>
                  <a:schemeClr val="tx1"/>
                </a:solidFill>
                <a:latin typeface="Arial" pitchFamily="34" charset="0"/>
              </a:defRPr>
            </a:lvl1pPr>
          </a:lstStyle>
          <a:p>
            <a:pPr>
              <a:defRPr/>
            </a:pPr>
            <a:endParaRPr lang="en-US"/>
          </a:p>
        </p:txBody>
      </p:sp>
      <p:sp>
        <p:nvSpPr>
          <p:cNvPr id="29699" name="Rectangle 3"/>
          <p:cNvSpPr>
            <a:spLocks noGrp="1" noChangeArrowheads="1"/>
          </p:cNvSpPr>
          <p:nvPr>
            <p:ph type="dt" sz="quarter" idx="1"/>
          </p:nvPr>
        </p:nvSpPr>
        <p:spPr bwMode="auto">
          <a:xfrm>
            <a:off x="4008727" y="1"/>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t" anchorCtr="0" compatLnSpc="1">
            <a:prstTxWarp prst="textNoShape">
              <a:avLst/>
            </a:prstTxWarp>
          </a:bodyPr>
          <a:lstStyle>
            <a:lvl1pPr algn="r" defTabSz="942804">
              <a:defRPr sz="1200" b="0">
                <a:solidFill>
                  <a:schemeClr val="tx1"/>
                </a:solidFill>
                <a:latin typeface="Arial" pitchFamily="34" charset="0"/>
              </a:defRPr>
            </a:lvl1pPr>
          </a:lstStyle>
          <a:p>
            <a:pPr>
              <a:defRPr/>
            </a:pPr>
            <a:endParaRPr lang="en-US"/>
          </a:p>
        </p:txBody>
      </p:sp>
      <p:sp>
        <p:nvSpPr>
          <p:cNvPr id="29700" name="Rectangle 4"/>
          <p:cNvSpPr>
            <a:spLocks noGrp="1" noChangeArrowheads="1"/>
          </p:cNvSpPr>
          <p:nvPr>
            <p:ph type="ftr" sz="quarter" idx="2"/>
          </p:nvPr>
        </p:nvSpPr>
        <p:spPr bwMode="auto">
          <a:xfrm>
            <a:off x="0" y="8893313"/>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b" anchorCtr="0" compatLnSpc="1">
            <a:prstTxWarp prst="textNoShape">
              <a:avLst/>
            </a:prstTxWarp>
          </a:bodyPr>
          <a:lstStyle>
            <a:lvl1pPr algn="l" defTabSz="942804">
              <a:defRPr sz="1200" b="0">
                <a:solidFill>
                  <a:schemeClr val="tx1"/>
                </a:solidFill>
                <a:latin typeface="Arial" pitchFamily="34" charset="0"/>
              </a:defRPr>
            </a:lvl1pPr>
          </a:lstStyle>
          <a:p>
            <a:pPr>
              <a:defRPr/>
            </a:pPr>
            <a:endParaRPr lang="en-US"/>
          </a:p>
        </p:txBody>
      </p:sp>
      <p:sp>
        <p:nvSpPr>
          <p:cNvPr id="29701" name="Rectangle 5"/>
          <p:cNvSpPr>
            <a:spLocks noGrp="1" noChangeArrowheads="1"/>
          </p:cNvSpPr>
          <p:nvPr>
            <p:ph type="sldNum" sz="quarter" idx="3"/>
          </p:nvPr>
        </p:nvSpPr>
        <p:spPr bwMode="auto">
          <a:xfrm>
            <a:off x="4008727" y="8893313"/>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b" anchorCtr="0" compatLnSpc="1">
            <a:prstTxWarp prst="textNoShape">
              <a:avLst/>
            </a:prstTxWarp>
          </a:bodyPr>
          <a:lstStyle>
            <a:lvl1pPr algn="r" defTabSz="942804">
              <a:defRPr sz="1200" b="0">
                <a:solidFill>
                  <a:schemeClr val="tx1"/>
                </a:solidFill>
                <a:latin typeface="Arial" pitchFamily="34" charset="0"/>
              </a:defRPr>
            </a:lvl1pPr>
          </a:lstStyle>
          <a:p>
            <a:pPr>
              <a:defRPr/>
            </a:pPr>
            <a:fld id="{BDCE5CEB-6363-420F-BE45-85B064B89173}" type="slidenum">
              <a:rPr lang="en-US"/>
              <a:pPr>
                <a:defRPr/>
              </a:pPr>
              <a:t>‹#›</a:t>
            </a:fld>
            <a:endParaRPr lang="en-US"/>
          </a:p>
        </p:txBody>
      </p:sp>
    </p:spTree>
    <p:extLst>
      <p:ext uri="{BB962C8B-B14F-4D97-AF65-F5344CB8AC3E}">
        <p14:creationId xmlns:p14="http://schemas.microsoft.com/office/powerpoint/2010/main" val="84852614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7" y="10226675"/>
            <a:ext cx="37306250" cy="7054850"/>
          </a:xfrm>
        </p:spPr>
        <p:txBody>
          <a:bodyPr/>
          <a:lstStyle/>
          <a:p>
            <a:r>
              <a:rPr lang="en-US"/>
              <a:t>Click to edit Master title style</a:t>
            </a:r>
          </a:p>
        </p:txBody>
      </p:sp>
      <p:sp>
        <p:nvSpPr>
          <p:cNvPr id="3" name="Subtitle 2"/>
          <p:cNvSpPr>
            <a:spLocks noGrp="1"/>
          </p:cNvSpPr>
          <p:nvPr>
            <p:ph type="subTitle" idx="1"/>
          </p:nvPr>
        </p:nvSpPr>
        <p:spPr>
          <a:xfrm>
            <a:off x="6583364" y="18653125"/>
            <a:ext cx="30724474"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3D5278E-ED96-461A-883E-5FD94BC35AA3}" type="slidenum">
              <a:rPr lang="en-US"/>
              <a:pPr>
                <a:defRPr/>
              </a:pPr>
              <a:t>‹#›</a:t>
            </a:fld>
            <a:endParaRPr lang="en-US"/>
          </a:p>
        </p:txBody>
      </p:sp>
    </p:spTree>
    <p:extLst>
      <p:ext uri="{BB962C8B-B14F-4D97-AF65-F5344CB8AC3E}">
        <p14:creationId xmlns:p14="http://schemas.microsoft.com/office/powerpoint/2010/main" val="38792274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99D8D97-1826-4078-ADDA-4E99B734A4D4}" type="slidenum">
              <a:rPr lang="en-US"/>
              <a:pPr>
                <a:defRPr/>
              </a:pPr>
              <a:t>‹#›</a:t>
            </a:fld>
            <a:endParaRPr lang="en-US"/>
          </a:p>
        </p:txBody>
      </p:sp>
    </p:spTree>
    <p:extLst>
      <p:ext uri="{BB962C8B-B14F-4D97-AF65-F5344CB8AC3E}">
        <p14:creationId xmlns:p14="http://schemas.microsoft.com/office/powerpoint/2010/main" val="19990178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443"/>
            <a:ext cx="37307838" cy="653732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3467100" y="13952538"/>
            <a:ext cx="3730783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9973675-D381-4E0E-B86F-9F9EFE05722F}" type="slidenum">
              <a:rPr lang="en-US"/>
              <a:pPr>
                <a:defRPr/>
              </a:pPr>
              <a:t>‹#›</a:t>
            </a:fld>
            <a:endParaRPr lang="en-US"/>
          </a:p>
        </p:txBody>
      </p:sp>
    </p:spTree>
    <p:extLst>
      <p:ext uri="{BB962C8B-B14F-4D97-AF65-F5344CB8AC3E}">
        <p14:creationId xmlns:p14="http://schemas.microsoft.com/office/powerpoint/2010/main" val="35042417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193928" y="7680325"/>
            <a:ext cx="19675474" cy="217265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021803" y="7680325"/>
            <a:ext cx="19675474" cy="217265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FDF8DAF2-D655-47B3-A184-648194FE7E75}" type="slidenum">
              <a:rPr lang="en-US"/>
              <a:pPr>
                <a:defRPr/>
              </a:pPr>
              <a:t>‹#›</a:t>
            </a:fld>
            <a:endParaRPr lang="en-US"/>
          </a:p>
        </p:txBody>
      </p:sp>
    </p:spTree>
    <p:extLst>
      <p:ext uri="{BB962C8B-B14F-4D97-AF65-F5344CB8AC3E}">
        <p14:creationId xmlns:p14="http://schemas.microsoft.com/office/powerpoint/2010/main" val="38098069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193925" y="7369178"/>
            <a:ext cx="19392901"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193925" y="10439400"/>
            <a:ext cx="19392901"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96438" y="7369178"/>
            <a:ext cx="19400837"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22296438" y="10439400"/>
            <a:ext cx="19400837"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441F92EC-8C3C-4F10-858C-C66E68A9ECA2}" type="slidenum">
              <a:rPr lang="en-US"/>
              <a:pPr>
                <a:defRPr/>
              </a:pPr>
              <a:t>‹#›</a:t>
            </a:fld>
            <a:endParaRPr lang="en-US"/>
          </a:p>
        </p:txBody>
      </p:sp>
    </p:spTree>
    <p:extLst>
      <p:ext uri="{BB962C8B-B14F-4D97-AF65-F5344CB8AC3E}">
        <p14:creationId xmlns:p14="http://schemas.microsoft.com/office/powerpoint/2010/main" val="768859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B78AEDA9-9C5F-4252-8D07-E5D3174E9901}" type="slidenum">
              <a:rPr lang="en-US"/>
              <a:pPr>
                <a:defRPr/>
              </a:pPr>
              <a:t>‹#›</a:t>
            </a:fld>
            <a:endParaRPr lang="en-US"/>
          </a:p>
        </p:txBody>
      </p:sp>
    </p:spTree>
    <p:extLst>
      <p:ext uri="{BB962C8B-B14F-4D97-AF65-F5344CB8AC3E}">
        <p14:creationId xmlns:p14="http://schemas.microsoft.com/office/powerpoint/2010/main" val="39655115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930FBADD-EE0D-4AEE-A966-D1DAD5921D3E}" type="slidenum">
              <a:rPr lang="en-US"/>
              <a:pPr>
                <a:defRPr/>
              </a:pPr>
              <a:t>‹#›</a:t>
            </a:fld>
            <a:endParaRPr lang="en-US"/>
          </a:p>
        </p:txBody>
      </p:sp>
    </p:spTree>
    <p:extLst>
      <p:ext uri="{BB962C8B-B14F-4D97-AF65-F5344CB8AC3E}">
        <p14:creationId xmlns:p14="http://schemas.microsoft.com/office/powerpoint/2010/main" val="4893663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4" y="1311275"/>
            <a:ext cx="14439901" cy="557688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17160874" y="1311275"/>
            <a:ext cx="245364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193924" y="6888163"/>
            <a:ext cx="14439901"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2356635-F299-487E-8478-361B2D7E66D4}" type="slidenum">
              <a:rPr lang="en-US"/>
              <a:pPr>
                <a:defRPr/>
              </a:pPr>
              <a:t>‹#›</a:t>
            </a:fld>
            <a:endParaRPr lang="en-US"/>
          </a:p>
        </p:txBody>
      </p:sp>
    </p:spTree>
    <p:extLst>
      <p:ext uri="{BB962C8B-B14F-4D97-AF65-F5344CB8AC3E}">
        <p14:creationId xmlns:p14="http://schemas.microsoft.com/office/powerpoint/2010/main" val="500345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5" y="23042568"/>
            <a:ext cx="26335037" cy="2720975"/>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8602665" y="2941638"/>
            <a:ext cx="2633503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602665" y="25763543"/>
            <a:ext cx="2633503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818BA4C-6842-4480-8686-9E83B0824346}" type="slidenum">
              <a:rPr lang="en-US"/>
              <a:pPr>
                <a:defRPr/>
              </a:pPr>
              <a:t>‹#›</a:t>
            </a:fld>
            <a:endParaRPr lang="en-US"/>
          </a:p>
        </p:txBody>
      </p:sp>
    </p:spTree>
    <p:extLst>
      <p:ext uri="{BB962C8B-B14F-4D97-AF65-F5344CB8AC3E}">
        <p14:creationId xmlns:p14="http://schemas.microsoft.com/office/powerpoint/2010/main" val="32781934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595C329-9094-49E3-ADB9-7C70C8CFFD34}" type="slidenum">
              <a:rPr lang="en-US"/>
              <a:pPr>
                <a:defRPr/>
              </a:pPr>
              <a:t>‹#›</a:t>
            </a:fld>
            <a:endParaRPr lang="en-US"/>
          </a:p>
        </p:txBody>
      </p:sp>
    </p:spTree>
    <p:extLst>
      <p:ext uri="{BB962C8B-B14F-4D97-AF65-F5344CB8AC3E}">
        <p14:creationId xmlns:p14="http://schemas.microsoft.com/office/powerpoint/2010/main" val="41591613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440" y="1317625"/>
            <a:ext cx="9875837" cy="280892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193925" y="1317625"/>
            <a:ext cx="29475113" cy="280892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4CBC182-0EAC-4479-8D18-C53192F402C0}" type="slidenum">
              <a:rPr lang="en-US"/>
              <a:pPr>
                <a:defRPr/>
              </a:pPr>
              <a:t>‹#›</a:t>
            </a:fld>
            <a:endParaRPr lang="en-US"/>
          </a:p>
        </p:txBody>
      </p:sp>
    </p:spTree>
    <p:extLst>
      <p:ext uri="{BB962C8B-B14F-4D97-AF65-F5344CB8AC3E}">
        <p14:creationId xmlns:p14="http://schemas.microsoft.com/office/powerpoint/2010/main" val="16837776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2193927" y="1317625"/>
            <a:ext cx="39503350" cy="5486400"/>
          </a:xfrm>
        </p:spPr>
        <p:txBody>
          <a:bodyPr/>
          <a:lstStyle/>
          <a:p>
            <a:r>
              <a:rPr lang="en-US"/>
              <a:t>Click to edit Master title style</a:t>
            </a:r>
          </a:p>
        </p:txBody>
      </p:sp>
      <p:sp>
        <p:nvSpPr>
          <p:cNvPr id="3" name="Content Placeholder 2"/>
          <p:cNvSpPr>
            <a:spLocks noGrp="1"/>
          </p:cNvSpPr>
          <p:nvPr>
            <p:ph sz="quarter" idx="1"/>
          </p:nvPr>
        </p:nvSpPr>
        <p:spPr>
          <a:xfrm>
            <a:off x="2193928" y="7680326"/>
            <a:ext cx="19675474" cy="107870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22021803" y="7680326"/>
            <a:ext cx="19675474" cy="107870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2193928" y="18619788"/>
            <a:ext cx="19675474" cy="107870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22021803" y="18619788"/>
            <a:ext cx="19675474" cy="107870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6A8E7164-4707-4A19-A6AB-6533AC9FA80C}" type="slidenum">
              <a:rPr lang="en-US"/>
              <a:pPr>
                <a:defRPr/>
              </a:pPr>
              <a:t>‹#›</a:t>
            </a:fld>
            <a:endParaRPr lang="en-US"/>
          </a:p>
        </p:txBody>
      </p:sp>
    </p:spTree>
    <p:extLst>
      <p:ext uri="{BB962C8B-B14F-4D97-AF65-F5344CB8AC3E}">
        <p14:creationId xmlns:p14="http://schemas.microsoft.com/office/powerpoint/2010/main" val="930650964"/>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DDA9A9"/>
            </a:gs>
            <a:gs pos="50000">
              <a:srgbClr val="990000"/>
            </a:gs>
            <a:gs pos="100000">
              <a:srgbClr val="DDA9A9"/>
            </a:gs>
          </a:gsLst>
          <a:lin ang="54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2194279" y="1317625"/>
            <a:ext cx="39502645" cy="548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2194279" y="7680325"/>
            <a:ext cx="39502645" cy="21726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2194279" y="29978350"/>
            <a:ext cx="10241845"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algn="l" defTabSz="3762375">
              <a:defRPr sz="5700" b="0">
                <a:solidFill>
                  <a:schemeClr val="tx1"/>
                </a:solidFill>
                <a:latin typeface="Arial" pitchFamily="34" charset="0"/>
              </a:defRPr>
            </a:lvl1pPr>
          </a:lstStyle>
          <a:p>
            <a:pPr>
              <a:defRPr/>
            </a:pPr>
            <a:endParaRPr lang="en-US"/>
          </a:p>
        </p:txBody>
      </p:sp>
      <p:sp>
        <p:nvSpPr>
          <p:cNvPr id="1029" name="Rectangle 5"/>
          <p:cNvSpPr>
            <a:spLocks noGrp="1" noChangeArrowheads="1"/>
          </p:cNvSpPr>
          <p:nvPr>
            <p:ph type="ftr" sz="quarter" idx="3"/>
          </p:nvPr>
        </p:nvSpPr>
        <p:spPr bwMode="auto">
          <a:xfrm>
            <a:off x="14995879" y="29978350"/>
            <a:ext cx="13899445"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defTabSz="3762375">
              <a:defRPr sz="5700" b="0">
                <a:solidFill>
                  <a:schemeClr val="tx1"/>
                </a:solidFill>
                <a:latin typeface="Arial" pitchFamily="34" charset="0"/>
              </a:defRPr>
            </a:lvl1pPr>
          </a:lstStyle>
          <a:p>
            <a:pPr>
              <a:defRPr/>
            </a:pPr>
            <a:endParaRPr lang="en-US"/>
          </a:p>
        </p:txBody>
      </p:sp>
      <p:sp>
        <p:nvSpPr>
          <p:cNvPr id="1030" name="Rectangle 6"/>
          <p:cNvSpPr>
            <a:spLocks noGrp="1" noChangeArrowheads="1"/>
          </p:cNvSpPr>
          <p:nvPr>
            <p:ph type="sldNum" sz="quarter" idx="4"/>
          </p:nvPr>
        </p:nvSpPr>
        <p:spPr bwMode="auto">
          <a:xfrm>
            <a:off x="31455079" y="29978350"/>
            <a:ext cx="10241845"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algn="r" defTabSz="3762375">
              <a:defRPr sz="5700" b="0">
                <a:solidFill>
                  <a:schemeClr val="tx1"/>
                </a:solidFill>
                <a:latin typeface="Arial" pitchFamily="34" charset="0"/>
              </a:defRPr>
            </a:lvl1pPr>
          </a:lstStyle>
          <a:p>
            <a:pPr>
              <a:defRPr/>
            </a:pPr>
            <a:fld id="{5D3B0B1D-8805-4920-9608-A1D4D0B3DD22}"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3762375" rtl="0" eaLnBrk="0" fontAlgn="base" hangingPunct="0">
        <a:spcBef>
          <a:spcPct val="0"/>
        </a:spcBef>
        <a:spcAft>
          <a:spcPct val="0"/>
        </a:spcAft>
        <a:defRPr sz="18200">
          <a:solidFill>
            <a:schemeClr val="tx2"/>
          </a:solidFill>
          <a:latin typeface="+mj-lt"/>
          <a:ea typeface="+mj-ea"/>
          <a:cs typeface="+mj-cs"/>
        </a:defRPr>
      </a:lvl1pPr>
      <a:lvl2pPr algn="ctr" defTabSz="3762375" rtl="0" eaLnBrk="0" fontAlgn="base" hangingPunct="0">
        <a:spcBef>
          <a:spcPct val="0"/>
        </a:spcBef>
        <a:spcAft>
          <a:spcPct val="0"/>
        </a:spcAft>
        <a:defRPr sz="18200">
          <a:solidFill>
            <a:schemeClr val="tx2"/>
          </a:solidFill>
          <a:latin typeface="Arial" pitchFamily="34" charset="0"/>
        </a:defRPr>
      </a:lvl2pPr>
      <a:lvl3pPr algn="ctr" defTabSz="3762375" rtl="0" eaLnBrk="0" fontAlgn="base" hangingPunct="0">
        <a:spcBef>
          <a:spcPct val="0"/>
        </a:spcBef>
        <a:spcAft>
          <a:spcPct val="0"/>
        </a:spcAft>
        <a:defRPr sz="18200">
          <a:solidFill>
            <a:schemeClr val="tx2"/>
          </a:solidFill>
          <a:latin typeface="Arial" pitchFamily="34" charset="0"/>
        </a:defRPr>
      </a:lvl3pPr>
      <a:lvl4pPr algn="ctr" defTabSz="3762375" rtl="0" eaLnBrk="0" fontAlgn="base" hangingPunct="0">
        <a:spcBef>
          <a:spcPct val="0"/>
        </a:spcBef>
        <a:spcAft>
          <a:spcPct val="0"/>
        </a:spcAft>
        <a:defRPr sz="18200">
          <a:solidFill>
            <a:schemeClr val="tx2"/>
          </a:solidFill>
          <a:latin typeface="Arial" pitchFamily="34" charset="0"/>
        </a:defRPr>
      </a:lvl4pPr>
      <a:lvl5pPr algn="ctr" defTabSz="3762375" rtl="0" eaLnBrk="0" fontAlgn="base" hangingPunct="0">
        <a:spcBef>
          <a:spcPct val="0"/>
        </a:spcBef>
        <a:spcAft>
          <a:spcPct val="0"/>
        </a:spcAft>
        <a:defRPr sz="18200">
          <a:solidFill>
            <a:schemeClr val="tx2"/>
          </a:solidFill>
          <a:latin typeface="Arial" pitchFamily="34" charset="0"/>
        </a:defRPr>
      </a:lvl5pPr>
      <a:lvl6pPr marL="457200" algn="ctr" defTabSz="3762375" rtl="0" fontAlgn="base">
        <a:spcBef>
          <a:spcPct val="0"/>
        </a:spcBef>
        <a:spcAft>
          <a:spcPct val="0"/>
        </a:spcAft>
        <a:defRPr sz="18200">
          <a:solidFill>
            <a:schemeClr val="tx2"/>
          </a:solidFill>
          <a:latin typeface="Arial" pitchFamily="34" charset="0"/>
        </a:defRPr>
      </a:lvl6pPr>
      <a:lvl7pPr marL="914400" algn="ctr" defTabSz="3762375" rtl="0" fontAlgn="base">
        <a:spcBef>
          <a:spcPct val="0"/>
        </a:spcBef>
        <a:spcAft>
          <a:spcPct val="0"/>
        </a:spcAft>
        <a:defRPr sz="18200">
          <a:solidFill>
            <a:schemeClr val="tx2"/>
          </a:solidFill>
          <a:latin typeface="Arial" pitchFamily="34" charset="0"/>
        </a:defRPr>
      </a:lvl7pPr>
      <a:lvl8pPr marL="1371600" algn="ctr" defTabSz="3762375" rtl="0" fontAlgn="base">
        <a:spcBef>
          <a:spcPct val="0"/>
        </a:spcBef>
        <a:spcAft>
          <a:spcPct val="0"/>
        </a:spcAft>
        <a:defRPr sz="18200">
          <a:solidFill>
            <a:schemeClr val="tx2"/>
          </a:solidFill>
          <a:latin typeface="Arial" pitchFamily="34" charset="0"/>
        </a:defRPr>
      </a:lvl8pPr>
      <a:lvl9pPr marL="1828800" algn="ctr" defTabSz="3762375" rtl="0" fontAlgn="base">
        <a:spcBef>
          <a:spcPct val="0"/>
        </a:spcBef>
        <a:spcAft>
          <a:spcPct val="0"/>
        </a:spcAft>
        <a:defRPr sz="18200">
          <a:solidFill>
            <a:schemeClr val="tx2"/>
          </a:solidFill>
          <a:latin typeface="Arial" pitchFamily="34" charset="0"/>
        </a:defRPr>
      </a:lvl9pPr>
    </p:titleStyle>
    <p:bodyStyle>
      <a:lvl1pPr marL="1409700" indent="-1409700" algn="l" defTabSz="3762375" rtl="0" eaLnBrk="0" fontAlgn="base" hangingPunct="0">
        <a:spcBef>
          <a:spcPct val="20000"/>
        </a:spcBef>
        <a:spcAft>
          <a:spcPct val="0"/>
        </a:spcAft>
        <a:buChar char="•"/>
        <a:defRPr sz="13200">
          <a:solidFill>
            <a:schemeClr val="tx1"/>
          </a:solidFill>
          <a:latin typeface="+mn-lt"/>
          <a:ea typeface="+mn-ea"/>
          <a:cs typeface="+mn-cs"/>
        </a:defRPr>
      </a:lvl1pPr>
      <a:lvl2pPr marL="3057525" indent="-1176338" algn="l" defTabSz="3762375" rtl="0" eaLnBrk="0" fontAlgn="base" hangingPunct="0">
        <a:spcBef>
          <a:spcPct val="20000"/>
        </a:spcBef>
        <a:spcAft>
          <a:spcPct val="0"/>
        </a:spcAft>
        <a:buChar char="–"/>
        <a:defRPr sz="11500">
          <a:solidFill>
            <a:schemeClr val="tx1"/>
          </a:solidFill>
          <a:latin typeface="+mn-lt"/>
        </a:defRPr>
      </a:lvl2pPr>
      <a:lvl3pPr marL="4702175" indent="-939800" algn="l" defTabSz="3762375" rtl="0" eaLnBrk="0" fontAlgn="base" hangingPunct="0">
        <a:spcBef>
          <a:spcPct val="20000"/>
        </a:spcBef>
        <a:spcAft>
          <a:spcPct val="0"/>
        </a:spcAft>
        <a:buChar char="•"/>
        <a:defRPr sz="9900">
          <a:solidFill>
            <a:schemeClr val="tx1"/>
          </a:solidFill>
          <a:latin typeface="+mn-lt"/>
        </a:defRPr>
      </a:lvl3pPr>
      <a:lvl4pPr marL="6583363" indent="-939800" algn="l" defTabSz="3762375" rtl="0" eaLnBrk="0" fontAlgn="base" hangingPunct="0">
        <a:spcBef>
          <a:spcPct val="20000"/>
        </a:spcBef>
        <a:spcAft>
          <a:spcPct val="0"/>
        </a:spcAft>
        <a:buChar char="–"/>
        <a:defRPr sz="8200">
          <a:solidFill>
            <a:schemeClr val="tx1"/>
          </a:solidFill>
          <a:latin typeface="+mn-lt"/>
        </a:defRPr>
      </a:lvl4pPr>
      <a:lvl5pPr marL="8466138" indent="-941388" algn="l" defTabSz="3762375" rtl="0" eaLnBrk="0" fontAlgn="base" hangingPunct="0">
        <a:spcBef>
          <a:spcPct val="20000"/>
        </a:spcBef>
        <a:spcAft>
          <a:spcPct val="0"/>
        </a:spcAft>
        <a:buChar char="»"/>
        <a:defRPr sz="8200">
          <a:solidFill>
            <a:schemeClr val="tx1"/>
          </a:solidFill>
          <a:latin typeface="+mn-lt"/>
        </a:defRPr>
      </a:lvl5pPr>
      <a:lvl6pPr marL="8923338" indent="-941388" algn="l" defTabSz="3762375" rtl="0" fontAlgn="base">
        <a:spcBef>
          <a:spcPct val="20000"/>
        </a:spcBef>
        <a:spcAft>
          <a:spcPct val="0"/>
        </a:spcAft>
        <a:buChar char="»"/>
        <a:defRPr sz="8200">
          <a:solidFill>
            <a:schemeClr val="tx1"/>
          </a:solidFill>
          <a:latin typeface="+mn-lt"/>
        </a:defRPr>
      </a:lvl6pPr>
      <a:lvl7pPr marL="9380538" indent="-941388" algn="l" defTabSz="3762375" rtl="0" fontAlgn="base">
        <a:spcBef>
          <a:spcPct val="20000"/>
        </a:spcBef>
        <a:spcAft>
          <a:spcPct val="0"/>
        </a:spcAft>
        <a:buChar char="»"/>
        <a:defRPr sz="8200">
          <a:solidFill>
            <a:schemeClr val="tx1"/>
          </a:solidFill>
          <a:latin typeface="+mn-lt"/>
        </a:defRPr>
      </a:lvl7pPr>
      <a:lvl8pPr marL="9837738" indent="-941388" algn="l" defTabSz="3762375" rtl="0" fontAlgn="base">
        <a:spcBef>
          <a:spcPct val="20000"/>
        </a:spcBef>
        <a:spcAft>
          <a:spcPct val="0"/>
        </a:spcAft>
        <a:buChar char="»"/>
        <a:defRPr sz="8200">
          <a:solidFill>
            <a:schemeClr val="tx1"/>
          </a:solidFill>
          <a:latin typeface="+mn-lt"/>
        </a:defRPr>
      </a:lvl8pPr>
      <a:lvl9pPr marL="10294938" indent="-941388" algn="l" defTabSz="3762375" rtl="0" fontAlgn="base">
        <a:spcBef>
          <a:spcPct val="20000"/>
        </a:spcBef>
        <a:spcAft>
          <a:spcPct val="0"/>
        </a:spcAft>
        <a:buChar char="»"/>
        <a:defRPr sz="8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comments" Target="../comments/comment1.xml"/><Relationship Id="rId1" Type="http://schemas.openxmlformats.org/officeDocument/2006/relationships/slideLayout" Target="../slideLayouts/slideLayout12.xml"/><Relationship Id="rId2"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bg1"/>
            </a:gs>
            <a:gs pos="78000">
              <a:schemeClr val="bg2"/>
            </a:gs>
          </a:gsLst>
          <a:lin ang="5400000" scaled="1"/>
        </a:gra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sz="quarter"/>
          </p:nvPr>
        </p:nvSpPr>
        <p:spPr>
          <a:xfrm>
            <a:off x="0" y="1"/>
            <a:ext cx="43891200" cy="5486399"/>
          </a:xfrm>
          <a:gradFill>
            <a:gsLst>
              <a:gs pos="0">
                <a:schemeClr val="tx2">
                  <a:lumMod val="50000"/>
                </a:schemeClr>
              </a:gs>
              <a:gs pos="50000">
                <a:schemeClr val="tx2">
                  <a:lumMod val="75000"/>
                </a:schemeClr>
              </a:gs>
              <a:gs pos="100000">
                <a:schemeClr val="tx2">
                  <a:lumMod val="50000"/>
                </a:schemeClr>
              </a:gs>
            </a:gsLst>
            <a:lin ang="5400000" scaled="1"/>
          </a:gradFill>
          <a:ln>
            <a:solidFill>
              <a:schemeClr val="tx1"/>
            </a:solidFill>
            <a:miter lim="800000"/>
            <a:headEnd/>
            <a:tailEnd/>
          </a:ln>
        </p:spPr>
        <p:txBody>
          <a:bodyPr>
            <a:normAutofit/>
          </a:bodyPr>
          <a:lstStyle/>
          <a:p>
            <a:pPr indent="-457200" algn="l">
              <a:spcBef>
                <a:spcPts val="0"/>
              </a:spcBef>
              <a:spcAft>
                <a:spcPts val="0"/>
              </a:spcAft>
            </a:pPr>
            <a:r>
              <a:rPr lang="en-US" sz="9600">
                <a:solidFill>
                  <a:schemeClr val="bg1"/>
                </a:solidFill>
                <a:cs typeface="Arial"/>
              </a:rPr>
              <a:t>A Tour Showcasing Campus Sustainability</a:t>
            </a:r>
            <a:r>
              <a:rPr lang="en-US" sz="9600">
                <a:cs typeface="Arial"/>
              </a:rPr>
              <a:t> </a:t>
            </a:r>
            <a:br>
              <a:rPr lang="en-US" sz="9600">
                <a:cs typeface="Arial"/>
              </a:rPr>
            </a:br>
            <a:r>
              <a:rPr lang="en-US" sz="4000"/>
              <a:t/>
            </a:r>
            <a:br>
              <a:rPr lang="en-US" sz="4000"/>
            </a:br>
            <a:r>
              <a:rPr lang="en-US" sz="5400" i="1">
                <a:solidFill>
                  <a:srgbClr val="FFFFFF"/>
                </a:solidFill>
              </a:rPr>
              <a:t>Timothy Putnam, Cameron Perkins, Dean Herrick, Sumner Bright</a:t>
            </a:r>
            <a:r>
              <a:rPr lang="en-US" sz="5400" i="1"/>
              <a:t/>
            </a:r>
            <a:br>
              <a:rPr lang="en-US" sz="5400" i="1"/>
            </a:br>
            <a:r>
              <a:rPr lang="en-US" sz="5400" i="1">
                <a:solidFill>
                  <a:srgbClr val="FFFFFF"/>
                </a:solidFill>
              </a:rPr>
              <a:t>Faculty Advisors: Vanessa Levesque, Cameron Wake</a:t>
            </a:r>
            <a:endParaRPr lang="en-US"/>
          </a:p>
        </p:txBody>
      </p:sp>
      <p:sp>
        <p:nvSpPr>
          <p:cNvPr id="2150" name="Text Box 161"/>
          <p:cNvSpPr txBox="1">
            <a:spLocks noChangeArrowheads="1"/>
          </p:cNvSpPr>
          <p:nvPr/>
        </p:nvSpPr>
        <p:spPr bwMode="auto">
          <a:xfrm>
            <a:off x="39852600" y="10275890"/>
            <a:ext cx="3048000"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4300" b="1">
                <a:solidFill>
                  <a:srgbClr val="FF9900"/>
                </a:solidFill>
                <a:latin typeface="Arial" charset="0"/>
              </a:defRPr>
            </a:lvl1pPr>
            <a:lvl2pPr marL="742950" indent="-285750" eaLnBrk="0" hangingPunct="0">
              <a:defRPr sz="4300" b="1">
                <a:solidFill>
                  <a:srgbClr val="FF9900"/>
                </a:solidFill>
                <a:latin typeface="Arial" charset="0"/>
              </a:defRPr>
            </a:lvl2pPr>
            <a:lvl3pPr marL="1143000" indent="-228600" eaLnBrk="0" hangingPunct="0">
              <a:defRPr sz="4300" b="1">
                <a:solidFill>
                  <a:srgbClr val="FF9900"/>
                </a:solidFill>
                <a:latin typeface="Arial" charset="0"/>
              </a:defRPr>
            </a:lvl3pPr>
            <a:lvl4pPr marL="1600200" indent="-228600" eaLnBrk="0" hangingPunct="0">
              <a:defRPr sz="4300" b="1">
                <a:solidFill>
                  <a:srgbClr val="FF9900"/>
                </a:solidFill>
                <a:latin typeface="Arial" charset="0"/>
              </a:defRPr>
            </a:lvl4pPr>
            <a:lvl5pPr marL="2057400" indent="-228600" eaLnBrk="0" hangingPunct="0">
              <a:defRPr sz="4300" b="1">
                <a:solidFill>
                  <a:srgbClr val="FF9900"/>
                </a:solidFill>
                <a:latin typeface="Arial" charset="0"/>
              </a:defRPr>
            </a:lvl5pPr>
            <a:lvl6pPr marL="2514600" indent="-228600" algn="ctr" eaLnBrk="0" fontAlgn="base" hangingPunct="0">
              <a:spcBef>
                <a:spcPct val="0"/>
              </a:spcBef>
              <a:spcAft>
                <a:spcPct val="0"/>
              </a:spcAft>
              <a:defRPr sz="4300" b="1">
                <a:solidFill>
                  <a:srgbClr val="FF9900"/>
                </a:solidFill>
                <a:latin typeface="Arial" charset="0"/>
              </a:defRPr>
            </a:lvl6pPr>
            <a:lvl7pPr marL="2971800" indent="-228600" algn="ctr" eaLnBrk="0" fontAlgn="base" hangingPunct="0">
              <a:spcBef>
                <a:spcPct val="0"/>
              </a:spcBef>
              <a:spcAft>
                <a:spcPct val="0"/>
              </a:spcAft>
              <a:defRPr sz="4300" b="1">
                <a:solidFill>
                  <a:srgbClr val="FF9900"/>
                </a:solidFill>
                <a:latin typeface="Arial" charset="0"/>
              </a:defRPr>
            </a:lvl7pPr>
            <a:lvl8pPr marL="3429000" indent="-228600" algn="ctr" eaLnBrk="0" fontAlgn="base" hangingPunct="0">
              <a:spcBef>
                <a:spcPct val="0"/>
              </a:spcBef>
              <a:spcAft>
                <a:spcPct val="0"/>
              </a:spcAft>
              <a:defRPr sz="4300" b="1">
                <a:solidFill>
                  <a:srgbClr val="FF9900"/>
                </a:solidFill>
                <a:latin typeface="Arial" charset="0"/>
              </a:defRPr>
            </a:lvl8pPr>
            <a:lvl9pPr marL="3886200" indent="-228600" algn="ctr" eaLnBrk="0" fontAlgn="base" hangingPunct="0">
              <a:spcBef>
                <a:spcPct val="0"/>
              </a:spcBef>
              <a:spcAft>
                <a:spcPct val="0"/>
              </a:spcAft>
              <a:defRPr sz="4300" b="1">
                <a:solidFill>
                  <a:srgbClr val="FF9900"/>
                </a:solidFill>
                <a:latin typeface="Arial" charset="0"/>
              </a:defRPr>
            </a:lvl9pPr>
          </a:lstStyle>
          <a:p>
            <a:pPr algn="l" eaLnBrk="1" hangingPunct="1">
              <a:spcBef>
                <a:spcPct val="50000"/>
              </a:spcBef>
            </a:pPr>
            <a:endParaRPr lang="en-US" sz="3000" b="0">
              <a:solidFill>
                <a:schemeClr val="tx1"/>
              </a:solidFill>
            </a:endParaRPr>
          </a:p>
        </p:txBody>
      </p:sp>
      <p:sp>
        <p:nvSpPr>
          <p:cNvPr id="2152" name="Rectangle 164"/>
          <p:cNvSpPr>
            <a:spLocks noChangeArrowheads="1"/>
          </p:cNvSpPr>
          <p:nvPr/>
        </p:nvSpPr>
        <p:spPr bwMode="auto">
          <a:xfrm>
            <a:off x="15307733" y="6110078"/>
            <a:ext cx="27808517"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a:solidFill>
                  <a:srgbClr val="CCCCCC"/>
                </a:solidFill>
                <a:latin typeface="Times New Roman" panose="02020603050405020304" pitchFamily="18" charset="0"/>
                <a:cs typeface="Times New Roman" panose="02020603050405020304" pitchFamily="18" charset="0"/>
              </a:rPr>
              <a:t>Results</a:t>
            </a:r>
            <a:endParaRPr lang="en-US" sz="6000">
              <a:solidFill>
                <a:schemeClr val="bg1">
                  <a:lumMod val="85000"/>
                </a:schemeClr>
              </a:solidFill>
              <a:latin typeface="Times New Roman" panose="02020603050405020304" pitchFamily="18" charset="0"/>
              <a:cs typeface="Times New Roman" panose="02020603050405020304" pitchFamily="18" charset="0"/>
            </a:endParaRPr>
          </a:p>
        </p:txBody>
      </p:sp>
      <p:sp>
        <p:nvSpPr>
          <p:cNvPr id="2154" name="Rectangle 166"/>
          <p:cNvSpPr>
            <a:spLocks noChangeArrowheads="1"/>
          </p:cNvSpPr>
          <p:nvPr/>
        </p:nvSpPr>
        <p:spPr bwMode="auto">
          <a:xfrm>
            <a:off x="654754" y="15879899"/>
            <a:ext cx="12530667"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a:solidFill>
                  <a:srgbClr val="CCCCCC"/>
                </a:solidFill>
                <a:latin typeface="Times New Roman" panose="02020603050405020304" pitchFamily="18" charset="0"/>
                <a:cs typeface="Times New Roman" panose="02020603050405020304" pitchFamily="18" charset="0"/>
              </a:rPr>
              <a:t>Research Questions</a:t>
            </a:r>
          </a:p>
        </p:txBody>
      </p:sp>
      <p:sp>
        <p:nvSpPr>
          <p:cNvPr id="2155" name="Rectangle 167"/>
          <p:cNvSpPr>
            <a:spLocks noChangeArrowheads="1"/>
          </p:cNvSpPr>
          <p:nvPr/>
        </p:nvSpPr>
        <p:spPr bwMode="auto">
          <a:xfrm>
            <a:off x="802839" y="6096000"/>
            <a:ext cx="12405161"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a:solidFill>
                  <a:srgbClr val="CCCCCC"/>
                </a:solidFill>
                <a:latin typeface="Times New Roman" panose="02020603050405020304" pitchFamily="18" charset="0"/>
                <a:cs typeface="Times New Roman" panose="02020603050405020304" pitchFamily="18" charset="0"/>
              </a:rPr>
              <a:t>Introduction</a:t>
            </a:r>
            <a:endParaRPr lang="en-US">
              <a:solidFill>
                <a:srgbClr val="999999"/>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378399" y="946437"/>
            <a:ext cx="12869333" cy="3851371"/>
          </a:xfrm>
          <a:prstGeom prst="rect">
            <a:avLst/>
          </a:prstGeom>
        </p:spPr>
      </p:pic>
      <p:sp>
        <p:nvSpPr>
          <p:cNvPr id="36" name="Rectangle 164"/>
          <p:cNvSpPr>
            <a:spLocks noChangeArrowheads="1"/>
          </p:cNvSpPr>
          <p:nvPr/>
        </p:nvSpPr>
        <p:spPr bwMode="auto">
          <a:xfrm>
            <a:off x="15303915" y="25662823"/>
            <a:ext cx="27876250" cy="1290918"/>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a:solidFill>
                  <a:srgbClr val="CCCCCC"/>
                </a:solidFill>
                <a:latin typeface="Times New Roman" panose="02020603050405020304" pitchFamily="18" charset="0"/>
                <a:cs typeface="Times New Roman" panose="02020603050405020304" pitchFamily="18" charset="0"/>
              </a:rPr>
              <a:t>Discussion</a:t>
            </a:r>
            <a:endParaRPr lang="en-US" sz="5400">
              <a:solidFill>
                <a:schemeClr val="bg1">
                  <a:lumMod val="85000"/>
                </a:schemeClr>
              </a:solidFill>
              <a:latin typeface="Times New Roman" panose="02020603050405020304" pitchFamily="18" charset="0"/>
              <a:cs typeface="Times New Roman" panose="02020603050405020304" pitchFamily="18" charset="0"/>
            </a:endParaRPr>
          </a:p>
        </p:txBody>
      </p:sp>
      <p:sp>
        <p:nvSpPr>
          <p:cNvPr id="20" name="Text Box 2546"/>
          <p:cNvSpPr txBox="1">
            <a:spLocks noChangeArrowheads="1"/>
          </p:cNvSpPr>
          <p:nvPr/>
        </p:nvSpPr>
        <p:spPr bwMode="auto">
          <a:xfrm>
            <a:off x="812800" y="7924802"/>
            <a:ext cx="12733867" cy="6647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t">
            <a:spAutoFit/>
          </a:bodyPr>
          <a:lstStyle>
            <a:lvl1pPr marL="457200" indent="-457200" eaLnBrk="0" hangingPunct="0">
              <a:defRPr sz="6000">
                <a:solidFill>
                  <a:schemeClr val="tx1"/>
                </a:solidFill>
                <a:latin typeface="Arial" charset="0"/>
                <a:ea typeface="ＭＳ Ｐゴシック" charset="0"/>
              </a:defRPr>
            </a:lvl1pPr>
            <a:lvl2pPr marL="1200150" indent="-457200" eaLnBrk="0" hangingPunct="0">
              <a:defRPr sz="6000">
                <a:solidFill>
                  <a:schemeClr val="tx1"/>
                </a:solidFill>
                <a:latin typeface="Arial" charset="0"/>
                <a:ea typeface="ＭＳ Ｐゴシック" charset="0"/>
              </a:defRPr>
            </a:lvl2pPr>
            <a:lvl3pPr marL="1143000" indent="-228600" eaLnBrk="0" hangingPunct="0">
              <a:defRPr sz="6000">
                <a:solidFill>
                  <a:schemeClr val="tx1"/>
                </a:solidFill>
                <a:latin typeface="Arial" charset="0"/>
                <a:ea typeface="ＭＳ Ｐゴシック" charset="0"/>
              </a:defRPr>
            </a:lvl3pPr>
            <a:lvl4pPr marL="1600200" indent="-228600" eaLnBrk="0" hangingPunct="0">
              <a:defRPr sz="6000">
                <a:solidFill>
                  <a:schemeClr val="tx1"/>
                </a:solidFill>
                <a:latin typeface="Arial" charset="0"/>
                <a:ea typeface="ＭＳ Ｐゴシック" charset="0"/>
              </a:defRPr>
            </a:lvl4pPr>
            <a:lvl5pPr marL="2057400" indent="-228600" eaLnBrk="0" hangingPunct="0">
              <a:defRPr sz="6000">
                <a:solidFill>
                  <a:schemeClr val="tx1"/>
                </a:solidFill>
                <a:latin typeface="Arial" charset="0"/>
                <a:ea typeface="ＭＳ Ｐゴシック" charset="0"/>
              </a:defRPr>
            </a:lvl5pPr>
            <a:lvl6pPr marL="2514600" indent="-228600" algn="ctr" eaLnBrk="0" fontAlgn="base" hangingPunct="0">
              <a:spcBef>
                <a:spcPct val="50000"/>
              </a:spcBef>
              <a:spcAft>
                <a:spcPct val="0"/>
              </a:spcAft>
              <a:defRPr sz="6000">
                <a:solidFill>
                  <a:schemeClr val="tx1"/>
                </a:solidFill>
                <a:latin typeface="Arial" charset="0"/>
                <a:ea typeface="ＭＳ Ｐゴシック" charset="0"/>
              </a:defRPr>
            </a:lvl6pPr>
            <a:lvl7pPr marL="2971800" indent="-228600" algn="ctr" eaLnBrk="0" fontAlgn="base" hangingPunct="0">
              <a:spcBef>
                <a:spcPct val="50000"/>
              </a:spcBef>
              <a:spcAft>
                <a:spcPct val="0"/>
              </a:spcAft>
              <a:defRPr sz="6000">
                <a:solidFill>
                  <a:schemeClr val="tx1"/>
                </a:solidFill>
                <a:latin typeface="Arial" charset="0"/>
                <a:ea typeface="ＭＳ Ｐゴシック" charset="0"/>
              </a:defRPr>
            </a:lvl7pPr>
            <a:lvl8pPr marL="3429000" indent="-228600" algn="ctr" eaLnBrk="0" fontAlgn="base" hangingPunct="0">
              <a:spcBef>
                <a:spcPct val="50000"/>
              </a:spcBef>
              <a:spcAft>
                <a:spcPct val="0"/>
              </a:spcAft>
              <a:defRPr sz="6000">
                <a:solidFill>
                  <a:schemeClr val="tx1"/>
                </a:solidFill>
                <a:latin typeface="Arial" charset="0"/>
                <a:ea typeface="ＭＳ Ｐゴシック" charset="0"/>
              </a:defRPr>
            </a:lvl8pPr>
            <a:lvl9pPr marL="3886200" indent="-228600" algn="ctr" eaLnBrk="0" fontAlgn="base" hangingPunct="0">
              <a:spcBef>
                <a:spcPct val="50000"/>
              </a:spcBef>
              <a:spcAft>
                <a:spcPct val="0"/>
              </a:spcAft>
              <a:defRPr sz="6000">
                <a:solidFill>
                  <a:schemeClr val="tx1"/>
                </a:solidFill>
                <a:latin typeface="Arial" charset="0"/>
                <a:ea typeface="ＭＳ Ｐゴシック" charset="0"/>
              </a:defRPr>
            </a:lvl9pPr>
          </a:lstStyle>
          <a:p>
            <a:pPr algn="l" eaLnBrk="1" hangingPunct="1">
              <a:spcBef>
                <a:spcPts val="1200"/>
              </a:spcBef>
              <a:buFont typeface="Wingdings" charset="0"/>
              <a:buChar char="q"/>
            </a:pPr>
            <a:r>
              <a:rPr lang="en-US" sz="3600" b="0">
                <a:latin typeface="Times New Roman"/>
                <a:ea typeface="ＭＳ Ｐゴシック"/>
                <a:cs typeface="Times New Roman"/>
              </a:rPr>
              <a:t>The University of New Hampshire (UNH) has embraced sustainability as a guiding framework for its operations and education</a:t>
            </a:r>
            <a:endParaRPr lang="en-US" sz="3600" b="0">
              <a:latin typeface="Times New Roman" charset="0"/>
              <a:cs typeface="Times New Roman" charset="0"/>
            </a:endParaRPr>
          </a:p>
          <a:p>
            <a:pPr algn="l" eaLnBrk="1" hangingPunct="1">
              <a:spcBef>
                <a:spcPts val="1200"/>
              </a:spcBef>
              <a:buFont typeface="Wingdings" charset="0"/>
              <a:buChar char="q"/>
            </a:pPr>
            <a:r>
              <a:rPr lang="en-US" sz="3600" b="0">
                <a:latin typeface="Times New Roman"/>
                <a:ea typeface="ＭＳ Ｐゴシック"/>
                <a:cs typeface="Times New Roman"/>
              </a:rPr>
              <a:t>Sustainability facets at the UNH have yet to be effectively displayed</a:t>
            </a:r>
          </a:p>
          <a:p>
            <a:pPr marL="571500" indent="-571500" algn="l">
              <a:spcBef>
                <a:spcPts val="1200"/>
              </a:spcBef>
              <a:buFont typeface="Wingdings" charset="0"/>
              <a:buChar char="q"/>
            </a:pPr>
            <a:r>
              <a:rPr lang="en-US" sz="3600" b="0">
                <a:latin typeface="Times New Roman"/>
                <a:ea typeface="ＭＳ Ｐゴシック"/>
                <a:cs typeface="Times New Roman"/>
              </a:rPr>
              <a:t>Tours have been found as an engaging way to inform and familiarize stakeholders about the importance of sustainability initiatives </a:t>
            </a:r>
            <a:endParaRPr lang="en-US" sz="3600" b="0">
              <a:latin typeface="Times"/>
              <a:ea typeface="ＭＳ Ｐゴシック"/>
              <a:cs typeface="Times New Roman"/>
            </a:endParaRPr>
          </a:p>
          <a:p>
            <a:pPr algn="l" eaLnBrk="1" hangingPunct="1">
              <a:spcBef>
                <a:spcPts val="1200"/>
              </a:spcBef>
              <a:buFont typeface="Wingdings" charset="0"/>
              <a:buChar char="q"/>
            </a:pPr>
            <a:r>
              <a:rPr lang="en-US" sz="3600" b="0">
                <a:latin typeface="Times New Roman"/>
                <a:ea typeface="ＭＳ Ｐゴシック"/>
                <a:cs typeface="Times New Roman"/>
              </a:rPr>
              <a:t>Introducing a sustainability tour at the UNH would set our campus apart from other Universities in the region, nationwide, and could provide many opportunities for future success</a:t>
            </a:r>
          </a:p>
        </p:txBody>
      </p:sp>
      <p:sp>
        <p:nvSpPr>
          <p:cNvPr id="9" name="Rectangle 8"/>
          <p:cNvSpPr/>
          <p:nvPr/>
        </p:nvSpPr>
        <p:spPr>
          <a:xfrm>
            <a:off x="816119" y="17776157"/>
            <a:ext cx="12733867" cy="2308324"/>
          </a:xfrm>
          <a:prstGeom prst="rect">
            <a:avLst/>
          </a:prstGeom>
        </p:spPr>
        <p:txBody>
          <a:bodyPr wrap="square" anchor="t">
            <a:spAutoFit/>
          </a:bodyPr>
          <a:lstStyle/>
          <a:p>
            <a:pPr marL="742950" indent="-742950" algn="l">
              <a:buFont typeface="+mj-lt"/>
              <a:buAutoNum type="arabicPeriod"/>
            </a:pPr>
            <a:r>
              <a:rPr lang="en-US" sz="3600" b="0">
                <a:solidFill>
                  <a:srgbClr val="000000"/>
                </a:solidFill>
                <a:latin typeface="Times New Roman"/>
                <a:cs typeface="Times New Roman"/>
              </a:rPr>
              <a:t>What stops should be on a sustainability tour at UNH? </a:t>
            </a:r>
            <a:endParaRPr lang="en-US" sz="3600" b="0">
              <a:solidFill>
                <a:srgbClr val="000000"/>
              </a:solidFill>
              <a:latin typeface="Times New Roman" panose="02020603050405020304" pitchFamily="18" charset="0"/>
              <a:cs typeface="Times New Roman" panose="02020603050405020304" pitchFamily="18" charset="0"/>
            </a:endParaRPr>
          </a:p>
          <a:p>
            <a:pPr marL="742950" indent="-742950" algn="l">
              <a:buFont typeface="+mj-lt"/>
              <a:buAutoNum type="arabicPeriod"/>
            </a:pPr>
            <a:r>
              <a:rPr lang="en-US" sz="3600" b="0">
                <a:solidFill>
                  <a:srgbClr val="000000"/>
                </a:solidFill>
                <a:latin typeface="Times New Roman"/>
                <a:cs typeface="Times New Roman"/>
              </a:rPr>
              <a:t>What is the best platform to deliver the tour? </a:t>
            </a:r>
            <a:endParaRPr lang="en-US" sz="3600" b="0">
              <a:solidFill>
                <a:srgbClr val="000000"/>
              </a:solidFill>
              <a:latin typeface="Times New Roman" panose="02020603050405020304" pitchFamily="18" charset="0"/>
              <a:cs typeface="Times New Roman" panose="02020603050405020304" pitchFamily="18" charset="0"/>
            </a:endParaRPr>
          </a:p>
          <a:p>
            <a:pPr marL="742950" indent="-742950" algn="l">
              <a:buFont typeface="+mj-lt"/>
              <a:buAutoNum type="arabicPeriod"/>
            </a:pPr>
            <a:r>
              <a:rPr lang="en-US" sz="3600" b="0">
                <a:solidFill>
                  <a:srgbClr val="000000"/>
                </a:solidFill>
                <a:latin typeface="Times New Roman"/>
                <a:cs typeface="Times New Roman"/>
              </a:rPr>
              <a:t>What are the informative and interesting stories at </a:t>
            </a:r>
            <a:endParaRPr lang="en-US" sz="3600" b="0">
              <a:solidFill>
                <a:srgbClr val="000000"/>
              </a:solidFill>
              <a:latin typeface="Times New Roman" panose="02020603050405020304" pitchFamily="18" charset="0"/>
              <a:cs typeface="Times New Roman" panose="02020603050405020304" pitchFamily="18" charset="0"/>
            </a:endParaRPr>
          </a:p>
          <a:p>
            <a:pPr marL="742950" indent="-742950" algn="l">
              <a:buAutoNum type="arabicPeriod"/>
            </a:pPr>
            <a:r>
              <a:rPr lang="en-US" sz="3600" b="0">
                <a:solidFill>
                  <a:srgbClr val="000000"/>
                </a:solidFill>
                <a:latin typeface="Times New Roman"/>
                <a:cs typeface="Times New Roman"/>
              </a:rPr>
              <a:t>each stop? </a:t>
            </a:r>
            <a:endParaRPr lang="en-US" sz="3600" b="0">
              <a:solidFill>
                <a:srgbClr val="000000"/>
              </a:solidFill>
              <a:latin typeface="Times New Roman" panose="02020603050405020304" pitchFamily="18" charset="0"/>
              <a:cs typeface="Times New Roman" panose="02020603050405020304" pitchFamily="18" charset="0"/>
            </a:endParaRPr>
          </a:p>
        </p:txBody>
      </p:sp>
      <p:pic>
        <p:nvPicPr>
          <p:cNvPr id="10" name="Picture 9" descr="A close up of a map&#10;&#10;Description generated with high confidence"/>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322177" y="12174940"/>
            <a:ext cx="14628406" cy="13005989"/>
          </a:xfrm>
          <a:prstGeom prst="rect">
            <a:avLst/>
          </a:prstGeom>
          <a:ln>
            <a:noFill/>
          </a:ln>
          <a:effectLst>
            <a:outerShdw blurRad="190500" algn="tl" rotWithShape="0">
              <a:srgbClr val="000000">
                <a:alpha val="70000"/>
              </a:srgbClr>
            </a:outerShdw>
          </a:effectLst>
        </p:spPr>
      </p:pic>
      <p:sp>
        <p:nvSpPr>
          <p:cNvPr id="22" name="Rectangle 166">
            <a:extLst>
              <a:ext uri="{FF2B5EF4-FFF2-40B4-BE49-F238E27FC236}">
                <a16:creationId xmlns:a16="http://schemas.microsoft.com/office/drawing/2014/main" xmlns="" id="{AE58E109-A967-644C-A715-E995C3CCBB21}"/>
              </a:ext>
            </a:extLst>
          </p:cNvPr>
          <p:cNvSpPr>
            <a:spLocks noChangeArrowheads="1"/>
          </p:cNvSpPr>
          <p:nvPr/>
        </p:nvSpPr>
        <p:spPr bwMode="auto">
          <a:xfrm>
            <a:off x="654754" y="21497381"/>
            <a:ext cx="12530667"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a:solidFill>
                  <a:srgbClr val="CCCCCC"/>
                </a:solidFill>
                <a:latin typeface="Times New Roman" panose="02020603050405020304" pitchFamily="18" charset="0"/>
                <a:cs typeface="Times New Roman" panose="02020603050405020304" pitchFamily="18" charset="0"/>
              </a:rPr>
              <a:t>Methods</a:t>
            </a:r>
          </a:p>
        </p:txBody>
      </p:sp>
      <p:sp>
        <p:nvSpPr>
          <p:cNvPr id="25" name="Text Box 2546">
            <a:extLst>
              <a:ext uri="{FF2B5EF4-FFF2-40B4-BE49-F238E27FC236}">
                <a16:creationId xmlns:a16="http://schemas.microsoft.com/office/drawing/2014/main" xmlns="" id="{7F8264DC-7724-3F44-BCBE-B91B80F2D0B0}"/>
              </a:ext>
            </a:extLst>
          </p:cNvPr>
          <p:cNvSpPr txBox="1">
            <a:spLocks noChangeArrowheads="1"/>
          </p:cNvSpPr>
          <p:nvPr/>
        </p:nvSpPr>
        <p:spPr bwMode="auto">
          <a:xfrm>
            <a:off x="504308" y="23236950"/>
            <a:ext cx="12733867" cy="615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t">
            <a:spAutoFit/>
          </a:bodyPr>
          <a:lstStyle>
            <a:lvl1pPr marL="457200" indent="-457200" eaLnBrk="0" hangingPunct="0">
              <a:defRPr sz="6000">
                <a:solidFill>
                  <a:schemeClr val="tx1"/>
                </a:solidFill>
                <a:latin typeface="Arial" charset="0"/>
                <a:ea typeface="ＭＳ Ｐゴシック" charset="0"/>
              </a:defRPr>
            </a:lvl1pPr>
            <a:lvl2pPr marL="1200150" indent="-457200" eaLnBrk="0" hangingPunct="0">
              <a:defRPr sz="6000">
                <a:solidFill>
                  <a:schemeClr val="tx1"/>
                </a:solidFill>
                <a:latin typeface="Arial" charset="0"/>
                <a:ea typeface="ＭＳ Ｐゴシック" charset="0"/>
              </a:defRPr>
            </a:lvl2pPr>
            <a:lvl3pPr marL="1143000" indent="-228600" eaLnBrk="0" hangingPunct="0">
              <a:defRPr sz="6000">
                <a:solidFill>
                  <a:schemeClr val="tx1"/>
                </a:solidFill>
                <a:latin typeface="Arial" charset="0"/>
                <a:ea typeface="ＭＳ Ｐゴシック" charset="0"/>
              </a:defRPr>
            </a:lvl3pPr>
            <a:lvl4pPr marL="1600200" indent="-228600" eaLnBrk="0" hangingPunct="0">
              <a:defRPr sz="6000">
                <a:solidFill>
                  <a:schemeClr val="tx1"/>
                </a:solidFill>
                <a:latin typeface="Arial" charset="0"/>
                <a:ea typeface="ＭＳ Ｐゴシック" charset="0"/>
              </a:defRPr>
            </a:lvl4pPr>
            <a:lvl5pPr marL="2057400" indent="-228600" eaLnBrk="0" hangingPunct="0">
              <a:defRPr sz="6000">
                <a:solidFill>
                  <a:schemeClr val="tx1"/>
                </a:solidFill>
                <a:latin typeface="Arial" charset="0"/>
                <a:ea typeface="ＭＳ Ｐゴシック" charset="0"/>
              </a:defRPr>
            </a:lvl5pPr>
            <a:lvl6pPr marL="2514600" indent="-228600" algn="ctr" eaLnBrk="0" fontAlgn="base" hangingPunct="0">
              <a:spcBef>
                <a:spcPct val="50000"/>
              </a:spcBef>
              <a:spcAft>
                <a:spcPct val="0"/>
              </a:spcAft>
              <a:defRPr sz="6000">
                <a:solidFill>
                  <a:schemeClr val="tx1"/>
                </a:solidFill>
                <a:latin typeface="Arial" charset="0"/>
                <a:ea typeface="ＭＳ Ｐゴシック" charset="0"/>
              </a:defRPr>
            </a:lvl6pPr>
            <a:lvl7pPr marL="2971800" indent="-228600" algn="ctr" eaLnBrk="0" fontAlgn="base" hangingPunct="0">
              <a:spcBef>
                <a:spcPct val="50000"/>
              </a:spcBef>
              <a:spcAft>
                <a:spcPct val="0"/>
              </a:spcAft>
              <a:defRPr sz="6000">
                <a:solidFill>
                  <a:schemeClr val="tx1"/>
                </a:solidFill>
                <a:latin typeface="Arial" charset="0"/>
                <a:ea typeface="ＭＳ Ｐゴシック" charset="0"/>
              </a:defRPr>
            </a:lvl7pPr>
            <a:lvl8pPr marL="3429000" indent="-228600" algn="ctr" eaLnBrk="0" fontAlgn="base" hangingPunct="0">
              <a:spcBef>
                <a:spcPct val="50000"/>
              </a:spcBef>
              <a:spcAft>
                <a:spcPct val="0"/>
              </a:spcAft>
              <a:defRPr sz="6000">
                <a:solidFill>
                  <a:schemeClr val="tx1"/>
                </a:solidFill>
                <a:latin typeface="Arial" charset="0"/>
                <a:ea typeface="ＭＳ Ｐゴシック" charset="0"/>
              </a:defRPr>
            </a:lvl8pPr>
            <a:lvl9pPr marL="3886200" indent="-228600" algn="ctr" eaLnBrk="0" fontAlgn="base" hangingPunct="0">
              <a:spcBef>
                <a:spcPct val="50000"/>
              </a:spcBef>
              <a:spcAft>
                <a:spcPct val="0"/>
              </a:spcAft>
              <a:defRPr sz="6000">
                <a:solidFill>
                  <a:schemeClr val="tx1"/>
                </a:solidFill>
                <a:latin typeface="Arial" charset="0"/>
                <a:ea typeface="ＭＳ Ｐゴシック" charset="0"/>
              </a:defRPr>
            </a:lvl9pPr>
          </a:lstStyle>
          <a:p>
            <a:pPr algn="l" eaLnBrk="1" hangingPunct="1">
              <a:spcBef>
                <a:spcPts val="1200"/>
              </a:spcBef>
              <a:buFont typeface="Wingdings" charset="0"/>
              <a:buChar char="q"/>
            </a:pPr>
            <a:r>
              <a:rPr lang="en-US" sz="3600" b="0">
                <a:latin typeface="Times New Roman"/>
                <a:ea typeface="ＭＳ Ｐゴシック"/>
                <a:cs typeface="Times New Roman"/>
              </a:rPr>
              <a:t>Comprised a master list of potential tour stops </a:t>
            </a:r>
            <a:endParaRPr lang="en-US" sz="3600" b="0">
              <a:latin typeface="Times New Roman" charset="0"/>
              <a:cs typeface="Times New Roman" charset="0"/>
            </a:endParaRPr>
          </a:p>
          <a:p>
            <a:pPr algn="l" eaLnBrk="1" hangingPunct="1">
              <a:spcBef>
                <a:spcPts val="1200"/>
              </a:spcBef>
              <a:buFont typeface="Wingdings" charset="0"/>
              <a:buChar char="q"/>
            </a:pPr>
            <a:r>
              <a:rPr lang="en-US" sz="3600" b="0">
                <a:latin typeface="Times New Roman"/>
                <a:ea typeface="ＭＳ Ｐゴシック"/>
                <a:cs typeface="Times New Roman"/>
              </a:rPr>
              <a:t>Prioritized stops into three groupings based off the aspects below</a:t>
            </a:r>
            <a:endParaRPr lang="en-US" sz="3600" b="0">
              <a:latin typeface="Times New Roman" charset="0"/>
              <a:cs typeface="Times New Roman" charset="0"/>
            </a:endParaRPr>
          </a:p>
          <a:p>
            <a:pPr marL="1314450" lvl="1" indent="-571500" algn="l" eaLnBrk="1" hangingPunct="1">
              <a:spcBef>
                <a:spcPts val="1200"/>
              </a:spcBef>
              <a:buFont typeface="Wingdings" pitchFamily="2" charset="2"/>
              <a:buChar char="§"/>
            </a:pPr>
            <a:r>
              <a:rPr lang="en-US" sz="3600" b="0">
                <a:latin typeface="Times New Roman"/>
                <a:ea typeface="ＭＳ Ｐゴシック"/>
                <a:cs typeface="Times New Roman"/>
              </a:rPr>
              <a:t>Promotes environmental, economic, and social well being</a:t>
            </a:r>
          </a:p>
          <a:p>
            <a:pPr marL="1314450" lvl="1" indent="-571500" algn="l" eaLnBrk="1" hangingPunct="1">
              <a:spcBef>
                <a:spcPts val="1200"/>
              </a:spcBef>
              <a:buFont typeface="Wingdings" pitchFamily="2" charset="2"/>
              <a:buChar char="§"/>
            </a:pPr>
            <a:r>
              <a:rPr lang="en-US" sz="3600" b="0">
                <a:latin typeface="Times New Roman"/>
                <a:ea typeface="ＭＳ Ｐゴシック"/>
                <a:cs typeface="Times New Roman"/>
              </a:rPr>
              <a:t>Included research, education, related  to operations and community outreach</a:t>
            </a:r>
          </a:p>
          <a:p>
            <a:pPr marL="1314450" lvl="1" indent="-571500" algn="l" eaLnBrk="1" hangingPunct="1">
              <a:spcBef>
                <a:spcPts val="1200"/>
              </a:spcBef>
              <a:buFont typeface="Wingdings" pitchFamily="2" charset="2"/>
              <a:buChar char="§"/>
            </a:pPr>
            <a:r>
              <a:rPr lang="en-US" sz="3600" b="0">
                <a:latin typeface="Times New Roman"/>
                <a:ea typeface="ＭＳ Ｐゴシック"/>
                <a:cs typeface="Times New Roman"/>
              </a:rPr>
              <a:t>If the university was actively promoting</a:t>
            </a:r>
          </a:p>
          <a:p>
            <a:pPr algn="l" eaLnBrk="1" hangingPunct="1">
              <a:spcBef>
                <a:spcPts val="1200"/>
              </a:spcBef>
              <a:buFont typeface="Wingdings" charset="0"/>
              <a:buChar char="q"/>
            </a:pPr>
            <a:r>
              <a:rPr lang="en-US" sz="3600" b="0">
                <a:latin typeface="Times New Roman"/>
                <a:ea typeface="ＭＳ Ｐゴシック"/>
                <a:cs typeface="Times New Roman"/>
              </a:rPr>
              <a:t>Conducted interviews to gain information about stops</a:t>
            </a:r>
          </a:p>
          <a:p>
            <a:pPr algn="l" eaLnBrk="1" hangingPunct="1">
              <a:spcBef>
                <a:spcPts val="1200"/>
              </a:spcBef>
              <a:buFont typeface="Wingdings" charset="0"/>
              <a:buChar char="q"/>
            </a:pPr>
            <a:r>
              <a:rPr lang="en-US" sz="3600" b="0">
                <a:latin typeface="Times New Roman"/>
                <a:ea typeface="ＭＳ Ｐゴシック"/>
                <a:cs typeface="Times New Roman"/>
              </a:rPr>
              <a:t>Constructed tour using Google </a:t>
            </a:r>
            <a:r>
              <a:rPr lang="en-US" sz="3600" b="0" err="1">
                <a:latin typeface="Times New Roman"/>
                <a:ea typeface="ＭＳ Ｐゴシック"/>
                <a:cs typeface="Times New Roman"/>
              </a:rPr>
              <a:t>MyMaps</a:t>
            </a:r>
            <a:endParaRPr lang="en-US" sz="3600" b="0">
              <a:latin typeface="Times New Roman"/>
              <a:ea typeface="ＭＳ Ｐゴシック"/>
              <a:cs typeface="Times New Roman"/>
            </a:endParaRPr>
          </a:p>
          <a:p>
            <a:pPr lvl="1" algn="l" eaLnBrk="1" hangingPunct="1">
              <a:spcBef>
                <a:spcPts val="1200"/>
              </a:spcBef>
              <a:buFont typeface="Wingdings" charset="0"/>
              <a:buChar char="q"/>
            </a:pPr>
            <a:endParaRPr lang="en-US" sz="3600" b="0">
              <a:latin typeface="Times New Roman" charset="0"/>
              <a:cs typeface="Times New Roman" charset="0"/>
            </a:endParaRPr>
          </a:p>
        </p:txBody>
      </p:sp>
      <p:sp>
        <p:nvSpPr>
          <p:cNvPr id="2" name="TextBox 1">
            <a:extLst>
              <a:ext uri="{FF2B5EF4-FFF2-40B4-BE49-F238E27FC236}">
                <a16:creationId xmlns:a16="http://schemas.microsoft.com/office/drawing/2014/main" xmlns="" id="{7BDAB4D4-06F1-544E-A87C-C0C6EF790F58}"/>
              </a:ext>
            </a:extLst>
          </p:cNvPr>
          <p:cNvSpPr txBox="1"/>
          <p:nvPr/>
        </p:nvSpPr>
        <p:spPr>
          <a:xfrm>
            <a:off x="15974949" y="8577943"/>
            <a:ext cx="184731" cy="754053"/>
          </a:xfrm>
          <a:prstGeom prst="rect">
            <a:avLst/>
          </a:prstGeom>
          <a:noFill/>
        </p:spPr>
        <p:txBody>
          <a:bodyPr wrap="none" rtlCol="0">
            <a:spAutoFit/>
          </a:bodyPr>
          <a:lstStyle/>
          <a:p>
            <a:endParaRPr lang="en-US"/>
          </a:p>
        </p:txBody>
      </p:sp>
      <p:sp>
        <p:nvSpPr>
          <p:cNvPr id="27" name="Rectangle 26">
            <a:extLst>
              <a:ext uri="{FF2B5EF4-FFF2-40B4-BE49-F238E27FC236}">
                <a16:creationId xmlns:a16="http://schemas.microsoft.com/office/drawing/2014/main" xmlns="" id="{7539B4B1-9291-EA40-8DF4-3BD3A384E8A2}"/>
              </a:ext>
            </a:extLst>
          </p:cNvPr>
          <p:cNvSpPr/>
          <p:nvPr/>
        </p:nvSpPr>
        <p:spPr>
          <a:xfrm>
            <a:off x="29410057" y="31988312"/>
            <a:ext cx="13275734" cy="954107"/>
          </a:xfrm>
          <a:prstGeom prst="rect">
            <a:avLst/>
          </a:prstGeom>
        </p:spPr>
        <p:txBody>
          <a:bodyPr wrap="square" anchor="t">
            <a:spAutoFit/>
          </a:bodyPr>
          <a:lstStyle/>
          <a:p>
            <a:pPr marL="514350" indent="-514350" algn="l">
              <a:buAutoNum type="arabicPeriod"/>
            </a:pPr>
            <a:r>
              <a:rPr lang="en-US" sz="2800" b="0">
                <a:solidFill>
                  <a:schemeClr val="tx1"/>
                </a:solidFill>
                <a:latin typeface="Times New Roman"/>
                <a:cs typeface="Times New Roman"/>
              </a:rPr>
              <a:t>Trahan, Ellen, et al. “Campus Sustainability Tours: Exploring an Uncharted Tool.” </a:t>
            </a:r>
            <a:r>
              <a:rPr lang="en-US" sz="2800" b="0" i="1">
                <a:solidFill>
                  <a:schemeClr val="tx1"/>
                </a:solidFill>
                <a:latin typeface="Times New Roman"/>
                <a:cs typeface="Times New Roman"/>
              </a:rPr>
              <a:t>International Journal of Sustainability in Higher Education</a:t>
            </a:r>
            <a:r>
              <a:rPr lang="en-US" sz="2800" b="0">
                <a:solidFill>
                  <a:schemeClr val="tx1"/>
                </a:solidFill>
                <a:latin typeface="Times New Roman"/>
                <a:cs typeface="Times New Roman"/>
              </a:rPr>
              <a:t>, vol. 18, no. 6, </a:t>
            </a:r>
            <a:endParaRPr lang="en-US" sz="2800" b="0">
              <a:solidFill>
                <a:schemeClr val="tx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18CBCE5-256A-45D1-BEDE-94A5902ED3C0}"/>
              </a:ext>
            </a:extLst>
          </p:cNvPr>
          <p:cNvSpPr txBox="1"/>
          <p:nvPr/>
        </p:nvSpPr>
        <p:spPr>
          <a:xfrm>
            <a:off x="30129233" y="18679392"/>
            <a:ext cx="12363116" cy="69865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3200" i="1">
                <a:solidFill>
                  <a:schemeClr val="tx1"/>
                </a:solidFill>
                <a:latin typeface="Times New Roman"/>
                <a:cs typeface="Arial"/>
              </a:rPr>
              <a:t>Stop 15: </a:t>
            </a:r>
            <a:r>
              <a:rPr lang="en-US" sz="3200" i="1" err="1">
                <a:solidFill>
                  <a:schemeClr val="tx1"/>
                </a:solidFill>
                <a:latin typeface="Times New Roman"/>
                <a:cs typeface="Arial"/>
              </a:rPr>
              <a:t>EcoCat</a:t>
            </a:r>
            <a:r>
              <a:rPr lang="en-US" sz="3200" i="1">
                <a:solidFill>
                  <a:schemeClr val="tx1"/>
                </a:solidFill>
                <a:latin typeface="Times New Roman"/>
                <a:cs typeface="Arial"/>
              </a:rPr>
              <a:t>/ Wildcat Transit</a:t>
            </a:r>
            <a:endParaRPr lang="en-US" sz="3200">
              <a:solidFill>
                <a:schemeClr val="tx1"/>
              </a:solidFill>
              <a:latin typeface="Times New Roman"/>
              <a:cs typeface="Arial"/>
            </a:endParaRPr>
          </a:p>
          <a:p>
            <a:pPr algn="l"/>
            <a:endParaRPr lang="en-US" sz="3200">
              <a:solidFill>
                <a:schemeClr val="tx1"/>
              </a:solidFill>
              <a:latin typeface="Times New Roman"/>
              <a:cs typeface="Arial"/>
            </a:endParaRPr>
          </a:p>
          <a:p>
            <a:pPr algn="l"/>
            <a:r>
              <a:rPr lang="en-US" sz="3200" b="0">
                <a:solidFill>
                  <a:schemeClr val="tx1"/>
                </a:solidFill>
                <a:latin typeface="Times New Roman"/>
                <a:cs typeface="Arial"/>
              </a:rPr>
              <a:t>    </a:t>
            </a:r>
            <a:r>
              <a:rPr lang="en-US" sz="3200" b="0" i="1">
                <a:solidFill>
                  <a:schemeClr val="tx1"/>
                </a:solidFill>
                <a:latin typeface="Times New Roman"/>
                <a:cs typeface="Arial"/>
              </a:rPr>
              <a:t>The University of New Hampshire operates the largest public transportation system in the state. This transit system is open to the public for a small fee, while it is free to UNH students. Along with stops all over campus to get students to and from classes quickly, there is also service to the surrounding towns of Newmarket, Dover, and Portsmouth. Many sustainability focused improvements have and are being made in the Wildcat Transit fleet. In order to decrease emissions, the Wildcat Transit bus fleet runs mainly on Compressed Natural Gas (CNG). CNG is a much cleaner fuel source than traditional gasoline or diesel, by producing less GHG emissions and a smaller amount of particulate matter than diesel. </a:t>
            </a:r>
            <a:endParaRPr lang="en-US" sz="3200">
              <a:solidFill>
                <a:schemeClr val="tx1"/>
              </a:solidFill>
              <a:latin typeface="Times New Roman"/>
              <a:cs typeface="Arial" charset="0"/>
            </a:endParaRPr>
          </a:p>
          <a:p>
            <a:pPr algn="l"/>
            <a:endParaRPr lang="en-US" sz="3200">
              <a:solidFill>
                <a:schemeClr val="tx1"/>
              </a:solidFill>
              <a:latin typeface="Times New Roman"/>
              <a:cs typeface="Arial" charset="0"/>
            </a:endParaRPr>
          </a:p>
          <a:p>
            <a:pPr algn="l"/>
            <a:r>
              <a:rPr lang="en-US" sz="3200" b="0" i="1">
                <a:solidFill>
                  <a:schemeClr val="tx1"/>
                </a:solidFill>
                <a:latin typeface="Times New Roman"/>
                <a:cs typeface="Arial"/>
              </a:rPr>
              <a:t>     </a:t>
            </a:r>
            <a:endParaRPr lang="en-US" sz="3200">
              <a:solidFill>
                <a:schemeClr val="tx1"/>
              </a:solidFill>
              <a:latin typeface="Times New Roman"/>
              <a:cs typeface="Arial"/>
            </a:endParaRPr>
          </a:p>
        </p:txBody>
      </p:sp>
      <p:graphicFrame>
        <p:nvGraphicFramePr>
          <p:cNvPr id="5" name="Table 6">
            <a:extLst>
              <a:ext uri="{FF2B5EF4-FFF2-40B4-BE49-F238E27FC236}">
                <a16:creationId xmlns:a16="http://schemas.microsoft.com/office/drawing/2014/main" xmlns="" id="{9F9E7C8D-B70E-4060-B16D-5E809209C05A}"/>
              </a:ext>
            </a:extLst>
          </p:cNvPr>
          <p:cNvGraphicFramePr>
            <a:graphicFrameLocks noGrp="1"/>
          </p:cNvGraphicFramePr>
          <p:nvPr>
            <p:extLst>
              <p:ext uri="{D42A27DB-BD31-4B8C-83A1-F6EECF244321}">
                <p14:modId xmlns:p14="http://schemas.microsoft.com/office/powerpoint/2010/main" val="3408321708"/>
              </p:ext>
            </p:extLst>
          </p:nvPr>
        </p:nvGraphicFramePr>
        <p:xfrm>
          <a:off x="15398979" y="8246773"/>
          <a:ext cx="28014166" cy="3171182"/>
        </p:xfrm>
        <a:graphic>
          <a:graphicData uri="http://schemas.openxmlformats.org/drawingml/2006/table">
            <a:tbl>
              <a:tblPr firstRow="1" bandRow="1">
                <a:tableStyleId>{5C22544A-7EE6-4342-B048-85BDC9FD1C3A}</a:tableStyleId>
              </a:tblPr>
              <a:tblGrid>
                <a:gridCol w="5197641">
                  <a:extLst>
                    <a:ext uri="{9D8B030D-6E8A-4147-A177-3AD203B41FA5}">
                      <a16:colId xmlns:a16="http://schemas.microsoft.com/office/drawing/2014/main" xmlns="" val="3988870542"/>
                    </a:ext>
                  </a:extLst>
                </a:gridCol>
                <a:gridCol w="3234086">
                  <a:extLst>
                    <a:ext uri="{9D8B030D-6E8A-4147-A177-3AD203B41FA5}">
                      <a16:colId xmlns:a16="http://schemas.microsoft.com/office/drawing/2014/main" xmlns="" val="3663108182"/>
                    </a:ext>
                  </a:extLst>
                </a:gridCol>
                <a:gridCol w="2916454">
                  <a:extLst>
                    <a:ext uri="{9D8B030D-6E8A-4147-A177-3AD203B41FA5}">
                      <a16:colId xmlns:a16="http://schemas.microsoft.com/office/drawing/2014/main" xmlns="" val="1777112084"/>
                    </a:ext>
                  </a:extLst>
                </a:gridCol>
                <a:gridCol w="4129237">
                  <a:extLst>
                    <a:ext uri="{9D8B030D-6E8A-4147-A177-3AD203B41FA5}">
                      <a16:colId xmlns:a16="http://schemas.microsoft.com/office/drawing/2014/main" xmlns="" val="338233599"/>
                    </a:ext>
                  </a:extLst>
                </a:gridCol>
                <a:gridCol w="3089708">
                  <a:extLst>
                    <a:ext uri="{9D8B030D-6E8A-4147-A177-3AD203B41FA5}">
                      <a16:colId xmlns:a16="http://schemas.microsoft.com/office/drawing/2014/main" xmlns="" val="1502338854"/>
                    </a:ext>
                  </a:extLst>
                </a:gridCol>
                <a:gridCol w="2685448">
                  <a:extLst>
                    <a:ext uri="{9D8B030D-6E8A-4147-A177-3AD203B41FA5}">
                      <a16:colId xmlns:a16="http://schemas.microsoft.com/office/drawing/2014/main" xmlns="" val="2838337355"/>
                    </a:ext>
                  </a:extLst>
                </a:gridCol>
                <a:gridCol w="2680209">
                  <a:extLst>
                    <a:ext uri="{9D8B030D-6E8A-4147-A177-3AD203B41FA5}">
                      <a16:colId xmlns:a16="http://schemas.microsoft.com/office/drawing/2014/main" xmlns="" val="3632090161"/>
                    </a:ext>
                  </a:extLst>
                </a:gridCol>
                <a:gridCol w="2338936">
                  <a:extLst>
                    <a:ext uri="{9D8B030D-6E8A-4147-A177-3AD203B41FA5}">
                      <a16:colId xmlns:a16="http://schemas.microsoft.com/office/drawing/2014/main" xmlns="" val="857045708"/>
                    </a:ext>
                  </a:extLst>
                </a:gridCol>
                <a:gridCol w="1742447">
                  <a:extLst>
                    <a:ext uri="{9D8B030D-6E8A-4147-A177-3AD203B41FA5}">
                      <a16:colId xmlns:a16="http://schemas.microsoft.com/office/drawing/2014/main" xmlns="" val="1193881641"/>
                    </a:ext>
                  </a:extLst>
                </a:gridCol>
              </a:tblGrid>
              <a:tr h="564776">
                <a:tc>
                  <a:txBody>
                    <a:bodyPr/>
                    <a:lstStyle/>
                    <a:p>
                      <a:pPr algn="ctr"/>
                      <a:r>
                        <a:rPr lang="en-US" sz="3200">
                          <a:latin typeface="Times New Roman"/>
                        </a:rPr>
                        <a:t>Stop Name</a:t>
                      </a:r>
                    </a:p>
                  </a:txBody>
                  <a:tcPr>
                    <a:solidFill>
                      <a:schemeClr val="tx2"/>
                    </a:solidFill>
                  </a:tcPr>
                </a:tc>
                <a:tc>
                  <a:txBody>
                    <a:bodyPr/>
                    <a:lstStyle/>
                    <a:p>
                      <a:pPr algn="ctr"/>
                      <a:r>
                        <a:rPr lang="en-US" sz="3200">
                          <a:latin typeface="Times New Roman"/>
                        </a:rPr>
                        <a:t>Environmental</a:t>
                      </a:r>
                    </a:p>
                  </a:txBody>
                  <a:tcPr>
                    <a:solidFill>
                      <a:schemeClr val="tx2"/>
                    </a:solidFill>
                  </a:tcPr>
                </a:tc>
                <a:tc>
                  <a:txBody>
                    <a:bodyPr/>
                    <a:lstStyle/>
                    <a:p>
                      <a:pPr algn="ctr"/>
                      <a:r>
                        <a:rPr lang="en-US" sz="3200">
                          <a:latin typeface="Times New Roman"/>
                        </a:rPr>
                        <a:t>Social</a:t>
                      </a:r>
                    </a:p>
                  </a:txBody>
                  <a:tcPr>
                    <a:solidFill>
                      <a:schemeClr val="tx2"/>
                    </a:solidFill>
                  </a:tcPr>
                </a:tc>
                <a:tc>
                  <a:txBody>
                    <a:bodyPr/>
                    <a:lstStyle/>
                    <a:p>
                      <a:pPr algn="ctr"/>
                      <a:r>
                        <a:rPr lang="en-US" sz="3200">
                          <a:latin typeface="Times New Roman"/>
                        </a:rPr>
                        <a:t>Economic</a:t>
                      </a:r>
                    </a:p>
                  </a:txBody>
                  <a:tcPr>
                    <a:solidFill>
                      <a:schemeClr val="tx2"/>
                    </a:solidFill>
                  </a:tcPr>
                </a:tc>
                <a:tc>
                  <a:txBody>
                    <a:bodyPr/>
                    <a:lstStyle/>
                    <a:p>
                      <a:pPr algn="ctr"/>
                      <a:r>
                        <a:rPr lang="en-US" sz="3200">
                          <a:latin typeface="Times New Roman"/>
                        </a:rPr>
                        <a:t>Research</a:t>
                      </a:r>
                    </a:p>
                  </a:txBody>
                  <a:tcPr>
                    <a:solidFill>
                      <a:schemeClr val="tx2"/>
                    </a:solidFill>
                  </a:tcPr>
                </a:tc>
                <a:tc>
                  <a:txBody>
                    <a:bodyPr/>
                    <a:lstStyle/>
                    <a:p>
                      <a:pPr lvl="0" algn="ctr">
                        <a:buNone/>
                      </a:pPr>
                      <a:r>
                        <a:rPr lang="en-US" sz="3200">
                          <a:latin typeface="Times New Roman"/>
                        </a:rPr>
                        <a:t>Operations</a:t>
                      </a:r>
                    </a:p>
                  </a:txBody>
                  <a:tcPr>
                    <a:solidFill>
                      <a:schemeClr val="tx2"/>
                    </a:solidFill>
                  </a:tcPr>
                </a:tc>
                <a:tc>
                  <a:txBody>
                    <a:bodyPr/>
                    <a:lstStyle/>
                    <a:p>
                      <a:pPr lvl="0" algn="ctr">
                        <a:buNone/>
                      </a:pPr>
                      <a:r>
                        <a:rPr lang="en-US" sz="3200">
                          <a:latin typeface="Times New Roman"/>
                        </a:rPr>
                        <a:t>Education</a:t>
                      </a:r>
                    </a:p>
                  </a:txBody>
                  <a:tcPr>
                    <a:solidFill>
                      <a:schemeClr val="tx2"/>
                    </a:solidFill>
                  </a:tcPr>
                </a:tc>
                <a:tc>
                  <a:txBody>
                    <a:bodyPr/>
                    <a:lstStyle/>
                    <a:p>
                      <a:pPr lvl="0" algn="ctr">
                        <a:buNone/>
                      </a:pPr>
                      <a:r>
                        <a:rPr lang="en-US" sz="3200">
                          <a:latin typeface="Times New Roman"/>
                        </a:rPr>
                        <a:t>Outreach</a:t>
                      </a:r>
                    </a:p>
                  </a:txBody>
                  <a:tcPr>
                    <a:solidFill>
                      <a:schemeClr val="tx2"/>
                    </a:solidFill>
                  </a:tcPr>
                </a:tc>
                <a:tc>
                  <a:txBody>
                    <a:bodyPr/>
                    <a:lstStyle/>
                    <a:p>
                      <a:pPr lvl="0" algn="ctr">
                        <a:buNone/>
                      </a:pPr>
                      <a:r>
                        <a:rPr lang="en-US" sz="3200" b="1">
                          <a:latin typeface="Times New Roman"/>
                        </a:rPr>
                        <a:t>Priority</a:t>
                      </a:r>
                    </a:p>
                  </a:txBody>
                  <a:tcPr>
                    <a:solidFill>
                      <a:schemeClr val="tx2"/>
                    </a:solidFill>
                  </a:tcPr>
                </a:tc>
                <a:extLst>
                  <a:ext uri="{0D108BD9-81ED-4DB2-BD59-A6C34878D82A}">
                    <a16:rowId xmlns:a16="http://schemas.microsoft.com/office/drawing/2014/main" xmlns="" val="2743303533"/>
                  </a:ext>
                </a:extLst>
              </a:tr>
              <a:tr h="352425">
                <a:tc>
                  <a:txBody>
                    <a:bodyPr/>
                    <a:lstStyle/>
                    <a:p>
                      <a:r>
                        <a:rPr lang="en-US" sz="2800">
                          <a:latin typeface="Times New Roman"/>
                        </a:rPr>
                        <a:t>Nesmith / Sustainability Institute</a:t>
                      </a:r>
                    </a:p>
                  </a:txBody>
                  <a:tcPr/>
                </a:tc>
                <a:tc>
                  <a:txBody>
                    <a:bodyPr/>
                    <a:lstStyle/>
                    <a:p>
                      <a:pPr algn="ctr"/>
                      <a:r>
                        <a:rPr lang="en-US" sz="2800">
                          <a:latin typeface="Times New Roman"/>
                        </a:rPr>
                        <a:t>X</a:t>
                      </a:r>
                    </a:p>
                  </a:txBody>
                  <a:tcPr/>
                </a:tc>
                <a:tc>
                  <a:txBody>
                    <a:bodyPr/>
                    <a:lstStyle/>
                    <a:p>
                      <a:pPr algn="ctr"/>
                      <a:r>
                        <a:rPr lang="en-US" sz="2800">
                          <a:latin typeface="Times New Roman"/>
                        </a:rPr>
                        <a:t>X</a:t>
                      </a:r>
                    </a:p>
                  </a:txBody>
                  <a:tcPr/>
                </a:tc>
                <a:tc>
                  <a:txBody>
                    <a:bodyPr/>
                    <a:lstStyle/>
                    <a:p>
                      <a:pPr algn="ctr"/>
                      <a:r>
                        <a:rPr lang="en-US" sz="2800">
                          <a:latin typeface="Times New Roman"/>
                        </a:rPr>
                        <a:t>X</a:t>
                      </a:r>
                    </a:p>
                  </a:txBody>
                  <a:tcPr/>
                </a:tc>
                <a:tc>
                  <a:txBody>
                    <a:bodyPr/>
                    <a:lstStyle/>
                    <a:p>
                      <a:pPr algn="ctr"/>
                      <a:r>
                        <a:rPr lang="en-US" sz="2800">
                          <a:latin typeface="Times New Roman"/>
                        </a:rPr>
                        <a:t>X</a:t>
                      </a:r>
                    </a:p>
                  </a:txBody>
                  <a:tcPr/>
                </a:tc>
                <a:tc>
                  <a:txBody>
                    <a:bodyPr/>
                    <a:lstStyle/>
                    <a:p>
                      <a:pPr lvl="0" algn="ctr">
                        <a:buNone/>
                      </a:pPr>
                      <a:r>
                        <a:rPr lang="en-US" sz="2800">
                          <a:latin typeface="Times New Roman"/>
                        </a:rPr>
                        <a:t>X</a:t>
                      </a:r>
                    </a:p>
                  </a:txBody>
                  <a:tcPr/>
                </a:tc>
                <a:tc>
                  <a:txBody>
                    <a:bodyPr/>
                    <a:lstStyle/>
                    <a:p>
                      <a:pPr lvl="0" algn="ctr">
                        <a:buNone/>
                      </a:pPr>
                      <a:r>
                        <a:rPr lang="en-US" sz="2800">
                          <a:latin typeface="Times New Roman"/>
                        </a:rPr>
                        <a:t>X</a:t>
                      </a:r>
                    </a:p>
                  </a:txBody>
                  <a:tcPr/>
                </a:tc>
                <a:tc>
                  <a:txBody>
                    <a:bodyPr/>
                    <a:lstStyle/>
                    <a:p>
                      <a:pPr lvl="0" algn="ctr">
                        <a:buNone/>
                      </a:pPr>
                      <a:r>
                        <a:rPr lang="en-US" sz="2800">
                          <a:latin typeface="Times New Roman"/>
                        </a:rPr>
                        <a:t>X</a:t>
                      </a:r>
                    </a:p>
                  </a:txBody>
                  <a:tcPr/>
                </a:tc>
                <a:tc>
                  <a:txBody>
                    <a:bodyPr/>
                    <a:lstStyle/>
                    <a:p>
                      <a:pPr lvl="0" algn="ctr">
                        <a:buNone/>
                      </a:pPr>
                      <a:r>
                        <a:rPr lang="en-US" sz="2800" b="1">
                          <a:latin typeface="Times New Roman"/>
                        </a:rPr>
                        <a:t>1</a:t>
                      </a:r>
                    </a:p>
                  </a:txBody>
                  <a:tcPr/>
                </a:tc>
                <a:extLst>
                  <a:ext uri="{0D108BD9-81ED-4DB2-BD59-A6C34878D82A}">
                    <a16:rowId xmlns:a16="http://schemas.microsoft.com/office/drawing/2014/main" xmlns="" val="1199144684"/>
                  </a:ext>
                </a:extLst>
              </a:tr>
              <a:tr h="519422">
                <a:tc>
                  <a:txBody>
                    <a:bodyPr/>
                    <a:lstStyle/>
                    <a:p>
                      <a:r>
                        <a:rPr lang="en-US" sz="2800">
                          <a:latin typeface="Times New Roman"/>
                        </a:rPr>
                        <a:t>Co-Generation Plant</a:t>
                      </a:r>
                    </a:p>
                  </a:txBody>
                  <a:tcPr/>
                </a:tc>
                <a:tc>
                  <a:txBody>
                    <a:bodyPr/>
                    <a:lstStyle/>
                    <a:p>
                      <a:pPr algn="ctr"/>
                      <a:r>
                        <a:rPr lang="en-US" sz="2800">
                          <a:latin typeface="Times New Roman"/>
                        </a:rPr>
                        <a:t>X</a:t>
                      </a:r>
                    </a:p>
                  </a:txBody>
                  <a:tcPr/>
                </a:tc>
                <a:tc>
                  <a:txBody>
                    <a:bodyPr/>
                    <a:lstStyle/>
                    <a:p>
                      <a:pPr algn="ctr"/>
                      <a:endParaRPr lang="en-US" sz="2800">
                        <a:latin typeface="Times New Roman"/>
                      </a:endParaRPr>
                    </a:p>
                  </a:txBody>
                  <a:tcPr/>
                </a:tc>
                <a:tc>
                  <a:txBody>
                    <a:bodyPr/>
                    <a:lstStyle/>
                    <a:p>
                      <a:pPr algn="ctr"/>
                      <a:r>
                        <a:rPr lang="en-US" sz="2800">
                          <a:latin typeface="Times New Roman"/>
                        </a:rPr>
                        <a:t>X</a:t>
                      </a:r>
                    </a:p>
                  </a:txBody>
                  <a:tcPr/>
                </a:tc>
                <a:tc>
                  <a:txBody>
                    <a:bodyPr/>
                    <a:lstStyle/>
                    <a:p>
                      <a:pPr algn="ctr"/>
                      <a:endParaRPr lang="en-US" sz="2800">
                        <a:latin typeface="Times New Roman"/>
                      </a:endParaRPr>
                    </a:p>
                  </a:txBody>
                  <a:tcPr/>
                </a:tc>
                <a:tc>
                  <a:txBody>
                    <a:bodyPr/>
                    <a:lstStyle/>
                    <a:p>
                      <a:pPr lvl="0" algn="ctr">
                        <a:buNone/>
                      </a:pPr>
                      <a:r>
                        <a:rPr lang="en-US" sz="2800">
                          <a:latin typeface="Times New Roman"/>
                        </a:rPr>
                        <a:t>X</a:t>
                      </a:r>
                    </a:p>
                  </a:txBody>
                  <a:tcPr/>
                </a:tc>
                <a:tc>
                  <a:txBody>
                    <a:bodyPr/>
                    <a:lstStyle/>
                    <a:p>
                      <a:pPr lvl="0" algn="ctr">
                        <a:buNone/>
                      </a:pPr>
                      <a:endParaRPr lang="en-US" sz="2800">
                        <a:latin typeface="Times New Roman"/>
                      </a:endParaRPr>
                    </a:p>
                  </a:txBody>
                  <a:tcPr/>
                </a:tc>
                <a:tc>
                  <a:txBody>
                    <a:bodyPr/>
                    <a:lstStyle/>
                    <a:p>
                      <a:pPr lvl="0" algn="ctr">
                        <a:buNone/>
                      </a:pPr>
                      <a:r>
                        <a:rPr lang="en-US" sz="2800">
                          <a:latin typeface="Times New Roman"/>
                        </a:rPr>
                        <a:t>X</a:t>
                      </a:r>
                    </a:p>
                  </a:txBody>
                  <a:tcPr/>
                </a:tc>
                <a:tc>
                  <a:txBody>
                    <a:bodyPr/>
                    <a:lstStyle/>
                    <a:p>
                      <a:pPr lvl="0" algn="ctr">
                        <a:buNone/>
                      </a:pPr>
                      <a:r>
                        <a:rPr lang="en-US" sz="2800" b="1">
                          <a:latin typeface="Times New Roman"/>
                        </a:rPr>
                        <a:t>1</a:t>
                      </a:r>
                    </a:p>
                  </a:txBody>
                  <a:tcPr/>
                </a:tc>
                <a:extLst>
                  <a:ext uri="{0D108BD9-81ED-4DB2-BD59-A6C34878D82A}">
                    <a16:rowId xmlns:a16="http://schemas.microsoft.com/office/drawing/2014/main" xmlns="" val="2137312700"/>
                  </a:ext>
                </a:extLst>
              </a:tr>
              <a:tr h="352425">
                <a:tc>
                  <a:txBody>
                    <a:bodyPr/>
                    <a:lstStyle/>
                    <a:p>
                      <a:r>
                        <a:rPr lang="en-US" sz="2800">
                          <a:latin typeface="Times New Roman"/>
                        </a:rPr>
                        <a:t>UNH Dining</a:t>
                      </a:r>
                    </a:p>
                  </a:txBody>
                  <a:tcPr/>
                </a:tc>
                <a:tc>
                  <a:txBody>
                    <a:bodyPr/>
                    <a:lstStyle/>
                    <a:p>
                      <a:pPr algn="ctr"/>
                      <a:r>
                        <a:rPr lang="en-US" sz="2800">
                          <a:latin typeface="Times New Roman"/>
                        </a:rPr>
                        <a:t>X</a:t>
                      </a:r>
                    </a:p>
                  </a:txBody>
                  <a:tcPr/>
                </a:tc>
                <a:tc>
                  <a:txBody>
                    <a:bodyPr/>
                    <a:lstStyle/>
                    <a:p>
                      <a:pPr algn="ctr"/>
                      <a:r>
                        <a:rPr lang="en-US" sz="2800">
                          <a:latin typeface="Times New Roman"/>
                        </a:rPr>
                        <a:t>X</a:t>
                      </a:r>
                    </a:p>
                  </a:txBody>
                  <a:tcPr/>
                </a:tc>
                <a:tc>
                  <a:txBody>
                    <a:bodyPr/>
                    <a:lstStyle/>
                    <a:p>
                      <a:pPr algn="ctr"/>
                      <a:r>
                        <a:rPr lang="en-US" sz="2800">
                          <a:latin typeface="Times New Roman"/>
                        </a:rPr>
                        <a:t>X</a:t>
                      </a:r>
                    </a:p>
                  </a:txBody>
                  <a:tcPr/>
                </a:tc>
                <a:tc>
                  <a:txBody>
                    <a:bodyPr/>
                    <a:lstStyle/>
                    <a:p>
                      <a:pPr algn="ctr"/>
                      <a:endParaRPr lang="en-US" sz="2800">
                        <a:latin typeface="Times New Roman"/>
                      </a:endParaRPr>
                    </a:p>
                  </a:txBody>
                  <a:tcPr/>
                </a:tc>
                <a:tc>
                  <a:txBody>
                    <a:bodyPr/>
                    <a:lstStyle/>
                    <a:p>
                      <a:pPr lvl="0" algn="ctr">
                        <a:buNone/>
                      </a:pPr>
                      <a:r>
                        <a:rPr lang="en-US" sz="2800">
                          <a:latin typeface="Times New Roman"/>
                        </a:rPr>
                        <a:t>X</a:t>
                      </a:r>
                    </a:p>
                  </a:txBody>
                  <a:tcPr/>
                </a:tc>
                <a:tc>
                  <a:txBody>
                    <a:bodyPr/>
                    <a:lstStyle/>
                    <a:p>
                      <a:pPr lvl="0" algn="ctr">
                        <a:buNone/>
                      </a:pPr>
                      <a:r>
                        <a:rPr lang="en-US" sz="2800">
                          <a:latin typeface="Times New Roman"/>
                        </a:rPr>
                        <a:t>X</a:t>
                      </a:r>
                    </a:p>
                  </a:txBody>
                  <a:tcPr/>
                </a:tc>
                <a:tc>
                  <a:txBody>
                    <a:bodyPr/>
                    <a:lstStyle/>
                    <a:p>
                      <a:pPr lvl="0" algn="ctr">
                        <a:buNone/>
                      </a:pPr>
                      <a:r>
                        <a:rPr lang="en-US" sz="2800">
                          <a:latin typeface="Times New Roman"/>
                        </a:rPr>
                        <a:t>X</a:t>
                      </a:r>
                    </a:p>
                  </a:txBody>
                  <a:tcPr/>
                </a:tc>
                <a:tc>
                  <a:txBody>
                    <a:bodyPr/>
                    <a:lstStyle/>
                    <a:p>
                      <a:pPr lvl="0" algn="ctr">
                        <a:buNone/>
                      </a:pPr>
                      <a:r>
                        <a:rPr lang="en-US" sz="2800" b="1">
                          <a:latin typeface="Times New Roman"/>
                        </a:rPr>
                        <a:t>1</a:t>
                      </a:r>
                    </a:p>
                  </a:txBody>
                  <a:tcPr/>
                </a:tc>
                <a:extLst>
                  <a:ext uri="{0D108BD9-81ED-4DB2-BD59-A6C34878D82A}">
                    <a16:rowId xmlns:a16="http://schemas.microsoft.com/office/drawing/2014/main" xmlns="" val="336106499"/>
                  </a:ext>
                </a:extLst>
              </a:tr>
              <a:tr h="352425">
                <a:tc>
                  <a:txBody>
                    <a:bodyPr/>
                    <a:lstStyle/>
                    <a:p>
                      <a:r>
                        <a:rPr lang="en-US" sz="2800" err="1">
                          <a:latin typeface="Times New Roman"/>
                        </a:rPr>
                        <a:t>Waysmeet</a:t>
                      </a:r>
                      <a:r>
                        <a:rPr lang="en-US" sz="2800">
                          <a:latin typeface="Times New Roman"/>
                        </a:rPr>
                        <a:t> Center</a:t>
                      </a:r>
                    </a:p>
                  </a:txBody>
                  <a:tcPr/>
                </a:tc>
                <a:tc>
                  <a:txBody>
                    <a:bodyPr/>
                    <a:lstStyle/>
                    <a:p>
                      <a:pPr algn="ctr"/>
                      <a:endParaRPr lang="en-US" sz="2800">
                        <a:latin typeface="Times New Roman"/>
                      </a:endParaRPr>
                    </a:p>
                  </a:txBody>
                  <a:tcPr/>
                </a:tc>
                <a:tc>
                  <a:txBody>
                    <a:bodyPr/>
                    <a:lstStyle/>
                    <a:p>
                      <a:pPr algn="ctr"/>
                      <a:r>
                        <a:rPr lang="en-US" sz="2800">
                          <a:latin typeface="Times New Roman"/>
                        </a:rPr>
                        <a:t>X</a:t>
                      </a:r>
                    </a:p>
                  </a:txBody>
                  <a:tcPr/>
                </a:tc>
                <a:tc>
                  <a:txBody>
                    <a:bodyPr/>
                    <a:lstStyle/>
                    <a:p>
                      <a:pPr algn="ctr"/>
                      <a:r>
                        <a:rPr lang="en-US" sz="2800">
                          <a:latin typeface="Times New Roman"/>
                        </a:rPr>
                        <a:t>X</a:t>
                      </a:r>
                    </a:p>
                  </a:txBody>
                  <a:tcPr/>
                </a:tc>
                <a:tc>
                  <a:txBody>
                    <a:bodyPr/>
                    <a:lstStyle/>
                    <a:p>
                      <a:pPr algn="ctr"/>
                      <a:endParaRPr lang="en-US" sz="2800">
                        <a:latin typeface="Times New Roman"/>
                      </a:endParaRPr>
                    </a:p>
                  </a:txBody>
                  <a:tcPr/>
                </a:tc>
                <a:tc>
                  <a:txBody>
                    <a:bodyPr/>
                    <a:lstStyle/>
                    <a:p>
                      <a:pPr lvl="0" algn="ctr">
                        <a:buNone/>
                      </a:pPr>
                      <a:endParaRPr lang="en-US" sz="2800">
                        <a:latin typeface="Times New Roman"/>
                      </a:endParaRPr>
                    </a:p>
                  </a:txBody>
                  <a:tcPr/>
                </a:tc>
                <a:tc>
                  <a:txBody>
                    <a:bodyPr/>
                    <a:lstStyle/>
                    <a:p>
                      <a:pPr lvl="0" algn="ctr">
                        <a:buNone/>
                      </a:pPr>
                      <a:r>
                        <a:rPr lang="en-US" sz="2800">
                          <a:latin typeface="Times New Roman"/>
                        </a:rPr>
                        <a:t>X</a:t>
                      </a:r>
                    </a:p>
                  </a:txBody>
                  <a:tcPr/>
                </a:tc>
                <a:tc>
                  <a:txBody>
                    <a:bodyPr/>
                    <a:lstStyle/>
                    <a:p>
                      <a:pPr lvl="0" algn="ctr">
                        <a:buNone/>
                      </a:pPr>
                      <a:r>
                        <a:rPr lang="en-US" sz="2800">
                          <a:latin typeface="Times New Roman"/>
                        </a:rPr>
                        <a:t>X</a:t>
                      </a:r>
                    </a:p>
                  </a:txBody>
                  <a:tcPr/>
                </a:tc>
                <a:tc>
                  <a:txBody>
                    <a:bodyPr/>
                    <a:lstStyle/>
                    <a:p>
                      <a:pPr lvl="0" algn="ctr">
                        <a:buNone/>
                      </a:pPr>
                      <a:r>
                        <a:rPr lang="en-US" sz="2800" b="1">
                          <a:latin typeface="Times New Roman"/>
                        </a:rPr>
                        <a:t>2</a:t>
                      </a:r>
                    </a:p>
                  </a:txBody>
                  <a:tcPr/>
                </a:tc>
                <a:extLst>
                  <a:ext uri="{0D108BD9-81ED-4DB2-BD59-A6C34878D82A}">
                    <a16:rowId xmlns:a16="http://schemas.microsoft.com/office/drawing/2014/main" xmlns="" val="144097662"/>
                  </a:ext>
                </a:extLst>
              </a:tr>
              <a:tr h="352425">
                <a:tc>
                  <a:txBody>
                    <a:bodyPr/>
                    <a:lstStyle/>
                    <a:p>
                      <a:r>
                        <a:rPr lang="en-US" sz="2800">
                          <a:latin typeface="Times New Roman"/>
                        </a:rPr>
                        <a:t>Bike Lanes and Bike Racks</a:t>
                      </a:r>
                    </a:p>
                  </a:txBody>
                  <a:tcPr/>
                </a:tc>
                <a:tc>
                  <a:txBody>
                    <a:bodyPr/>
                    <a:lstStyle/>
                    <a:p>
                      <a:pPr algn="ctr"/>
                      <a:r>
                        <a:rPr lang="en-US" sz="2800">
                          <a:latin typeface="Times New Roman"/>
                        </a:rPr>
                        <a:t>X</a:t>
                      </a:r>
                    </a:p>
                  </a:txBody>
                  <a:tcPr/>
                </a:tc>
                <a:tc>
                  <a:txBody>
                    <a:bodyPr/>
                    <a:lstStyle/>
                    <a:p>
                      <a:pPr algn="ctr"/>
                      <a:r>
                        <a:rPr lang="en-US" sz="2800">
                          <a:latin typeface="Times New Roman"/>
                        </a:rPr>
                        <a:t>X</a:t>
                      </a:r>
                    </a:p>
                  </a:txBody>
                  <a:tcPr/>
                </a:tc>
                <a:tc>
                  <a:txBody>
                    <a:bodyPr/>
                    <a:lstStyle/>
                    <a:p>
                      <a:pPr algn="ctr"/>
                      <a:endParaRPr lang="en-US" sz="2800">
                        <a:latin typeface="Times New Roman"/>
                      </a:endParaRPr>
                    </a:p>
                  </a:txBody>
                  <a:tcPr/>
                </a:tc>
                <a:tc>
                  <a:txBody>
                    <a:bodyPr/>
                    <a:lstStyle/>
                    <a:p>
                      <a:pPr algn="ctr"/>
                      <a:endParaRPr lang="en-US" sz="2800">
                        <a:latin typeface="Times New Roman"/>
                      </a:endParaRPr>
                    </a:p>
                  </a:txBody>
                  <a:tcPr/>
                </a:tc>
                <a:tc>
                  <a:txBody>
                    <a:bodyPr/>
                    <a:lstStyle/>
                    <a:p>
                      <a:pPr lvl="0" algn="ctr">
                        <a:buNone/>
                      </a:pPr>
                      <a:endParaRPr lang="en-US" sz="2800">
                        <a:latin typeface="Times New Roman"/>
                      </a:endParaRPr>
                    </a:p>
                  </a:txBody>
                  <a:tcPr/>
                </a:tc>
                <a:tc>
                  <a:txBody>
                    <a:bodyPr/>
                    <a:lstStyle/>
                    <a:p>
                      <a:pPr lvl="0" algn="ctr">
                        <a:buNone/>
                      </a:pPr>
                      <a:endParaRPr lang="en-US" sz="2800">
                        <a:latin typeface="Times New Roman"/>
                      </a:endParaRPr>
                    </a:p>
                  </a:txBody>
                  <a:tcPr/>
                </a:tc>
                <a:tc>
                  <a:txBody>
                    <a:bodyPr/>
                    <a:lstStyle/>
                    <a:p>
                      <a:pPr lvl="0" algn="ctr">
                        <a:buNone/>
                      </a:pPr>
                      <a:endParaRPr lang="en-US" sz="2800">
                        <a:latin typeface="Times New Roman"/>
                      </a:endParaRPr>
                    </a:p>
                  </a:txBody>
                  <a:tcPr/>
                </a:tc>
                <a:tc>
                  <a:txBody>
                    <a:bodyPr/>
                    <a:lstStyle/>
                    <a:p>
                      <a:pPr lvl="0" algn="ctr">
                        <a:buNone/>
                      </a:pPr>
                      <a:r>
                        <a:rPr lang="en-US" sz="2800" b="1">
                          <a:latin typeface="Times New Roman"/>
                        </a:rPr>
                        <a:t>3</a:t>
                      </a:r>
                    </a:p>
                  </a:txBody>
                  <a:tcPr/>
                </a:tc>
                <a:extLst>
                  <a:ext uri="{0D108BD9-81ED-4DB2-BD59-A6C34878D82A}">
                    <a16:rowId xmlns:a16="http://schemas.microsoft.com/office/drawing/2014/main" xmlns="" val="2606076402"/>
                  </a:ext>
                </a:extLst>
              </a:tr>
            </a:tbl>
          </a:graphicData>
        </a:graphic>
      </p:graphicFrame>
      <p:sp>
        <p:nvSpPr>
          <p:cNvPr id="6" name="TextBox 5">
            <a:extLst>
              <a:ext uri="{FF2B5EF4-FFF2-40B4-BE49-F238E27FC236}">
                <a16:creationId xmlns:a16="http://schemas.microsoft.com/office/drawing/2014/main" xmlns="" id="{A1081762-0EA3-48AA-9B46-EBF2B39A7863}"/>
              </a:ext>
            </a:extLst>
          </p:cNvPr>
          <p:cNvSpPr txBox="1"/>
          <p:nvPr/>
        </p:nvSpPr>
        <p:spPr>
          <a:xfrm>
            <a:off x="30129779" y="12836196"/>
            <a:ext cx="12529749" cy="55092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3200" i="1">
                <a:solidFill>
                  <a:schemeClr val="tx1"/>
                </a:solidFill>
                <a:latin typeface="Times New Roman"/>
                <a:cs typeface="Arial"/>
              </a:rPr>
              <a:t>Stop 5: Cogen Plant</a:t>
            </a:r>
          </a:p>
          <a:p>
            <a:pPr algn="l"/>
            <a:endParaRPr lang="en-US" sz="3200" i="1">
              <a:solidFill>
                <a:schemeClr val="tx1"/>
              </a:solidFill>
              <a:latin typeface="Times New Roman"/>
              <a:cs typeface="Arial"/>
            </a:endParaRPr>
          </a:p>
          <a:p>
            <a:pPr algn="l"/>
            <a:r>
              <a:rPr lang="en-US" sz="3200" b="0" i="1">
                <a:solidFill>
                  <a:schemeClr val="tx1"/>
                </a:solidFill>
                <a:latin typeface="Times New Roman"/>
                <a:cs typeface="Arial"/>
              </a:rPr>
              <a:t>     Located on the east side of campus next to the recently renovated Wildcat Stadium, the UNH Combined Heat and Power facility (COGEN Plant), went online in 2006. Originally this facility was the coal powered heating plant built in 1927 for the university. Upon completion of the renovations the plant was able to use some of the heat created in electricity production to heat campus buildings, in turn reducing emissions. It is estimated that the COGEN plant reduced greenhouse gas emissions 21% from 2005. </a:t>
            </a:r>
            <a:endParaRPr lang="en-US" sz="3200" i="1">
              <a:solidFill>
                <a:schemeClr val="tx1"/>
              </a:solidFill>
              <a:latin typeface="Times New Roman"/>
              <a:cs typeface="Arial"/>
            </a:endParaRPr>
          </a:p>
          <a:p>
            <a:pPr algn="l"/>
            <a:endParaRPr lang="en-US" sz="3200">
              <a:cs typeface="Arial"/>
            </a:endParaRPr>
          </a:p>
        </p:txBody>
      </p:sp>
      <p:sp>
        <p:nvSpPr>
          <p:cNvPr id="23" name="Rectangle 22">
            <a:extLst>
              <a:ext uri="{FF2B5EF4-FFF2-40B4-BE49-F238E27FC236}">
                <a16:creationId xmlns:a16="http://schemas.microsoft.com/office/drawing/2014/main" xmlns="" id="{CFB21806-A1B5-4421-8234-C0221974D870}"/>
              </a:ext>
            </a:extLst>
          </p:cNvPr>
          <p:cNvSpPr/>
          <p:nvPr/>
        </p:nvSpPr>
        <p:spPr>
          <a:xfrm>
            <a:off x="29654076" y="26997307"/>
            <a:ext cx="13275734" cy="6432530"/>
          </a:xfrm>
          <a:prstGeom prst="rect">
            <a:avLst/>
          </a:prstGeom>
        </p:spPr>
        <p:txBody>
          <a:bodyPr wrap="square" anchor="ctr">
            <a:spAutoFit/>
          </a:bodyPr>
          <a:lstStyle/>
          <a:p>
            <a:pPr marL="571500" indent="-571500" algn="l">
              <a:buFont typeface="Wingdings"/>
              <a:buChar char="q"/>
            </a:pPr>
            <a:r>
              <a:rPr lang="en-US" sz="3600" b="0">
                <a:solidFill>
                  <a:schemeClr val="tx1"/>
                </a:solidFill>
                <a:latin typeface="Times New Roman"/>
                <a:cs typeface="Times New Roman"/>
              </a:rPr>
              <a:t>17 stops were identified on main campus through the prioritization system</a:t>
            </a:r>
            <a:endParaRPr lang="en-US">
              <a:cs typeface="Arial" charset="0"/>
            </a:endParaRPr>
          </a:p>
          <a:p>
            <a:pPr marL="571500" indent="-571500" algn="l">
              <a:buFont typeface="Wingdings"/>
              <a:buChar char="q"/>
            </a:pPr>
            <a:r>
              <a:rPr lang="en-US" sz="3600" b="0">
                <a:solidFill>
                  <a:schemeClr val="tx1"/>
                </a:solidFill>
                <a:latin typeface="Times New Roman"/>
                <a:cs typeface="Times New Roman"/>
              </a:rPr>
              <a:t>Some stops were too far off main campus to be in walking distance, or lacked a single location (student clubs, certain research projects)</a:t>
            </a:r>
            <a:endParaRPr lang="en-US">
              <a:solidFill>
                <a:schemeClr val="tx1"/>
              </a:solidFill>
              <a:latin typeface="Times New Roman"/>
              <a:cs typeface="Times New Roman"/>
            </a:endParaRPr>
          </a:p>
          <a:p>
            <a:pPr marL="571500" indent="-571500" algn="l">
              <a:buFont typeface="Wingdings"/>
              <a:buChar char="q"/>
            </a:pPr>
            <a:r>
              <a:rPr lang="en-US" sz="3600" b="0">
                <a:solidFill>
                  <a:schemeClr val="tx1"/>
                </a:solidFill>
                <a:latin typeface="Times New Roman"/>
                <a:cs typeface="Times New Roman"/>
              </a:rPr>
              <a:t>Distant or non-location-specific stops can be incorporated into a digital version of the tour</a:t>
            </a:r>
            <a:endParaRPr lang="en-US">
              <a:solidFill>
                <a:schemeClr val="tx1"/>
              </a:solidFill>
              <a:latin typeface="Times New Roman"/>
              <a:cs typeface="Times New Roman"/>
            </a:endParaRPr>
          </a:p>
          <a:p>
            <a:pPr algn="l">
              <a:spcBef>
                <a:spcPts val="1200"/>
              </a:spcBef>
            </a:pPr>
            <a:endParaRPr lang="en-US" sz="3600" dirty="0">
              <a:solidFill>
                <a:srgbClr val="000000"/>
              </a:solidFill>
              <a:latin typeface="Times New Roman"/>
              <a:cs typeface="Times New Roman"/>
            </a:endParaRPr>
          </a:p>
          <a:p>
            <a:pPr algn="l">
              <a:spcBef>
                <a:spcPts val="1200"/>
              </a:spcBef>
            </a:pPr>
            <a:r>
              <a:rPr lang="en-US" sz="3600">
                <a:solidFill>
                  <a:srgbClr val="000000"/>
                </a:solidFill>
                <a:latin typeface="Times New Roman"/>
                <a:cs typeface="Times New Roman"/>
              </a:rPr>
              <a:t>References:</a:t>
            </a:r>
            <a:endParaRPr lang="en-US" sz="3600" b="0">
              <a:solidFill>
                <a:srgbClr val="000000"/>
              </a:solidFill>
              <a:latin typeface="Times New Roman" panose="02020603050405020304" pitchFamily="18" charset="0"/>
              <a:cs typeface="Times New Roman" panose="02020603050405020304" pitchFamily="18" charset="0"/>
            </a:endParaRPr>
          </a:p>
          <a:p>
            <a:pPr algn="l">
              <a:spcBef>
                <a:spcPts val="1200"/>
              </a:spcBef>
            </a:pPr>
            <a:endParaRPr lang="en-US" sz="3600" b="0" dirty="0">
              <a:solidFill>
                <a:srgbClr val="000000"/>
              </a:solidFill>
              <a:latin typeface="Times New Roman" panose="02020603050405020304" pitchFamily="18" charset="0"/>
              <a:cs typeface="Times New Roman" panose="02020603050405020304" pitchFamily="18" charset="0"/>
            </a:endParaRPr>
          </a:p>
          <a:p>
            <a:pPr algn="l">
              <a:spcBef>
                <a:spcPts val="1200"/>
              </a:spcBef>
            </a:pPr>
            <a:endParaRPr lang="en-US" sz="4800" b="0">
              <a:solidFill>
                <a:srgbClr val="000000"/>
              </a:solidFill>
              <a:latin typeface="Times New Roman" panose="02020603050405020304" pitchFamily="18" charset="0"/>
              <a:cs typeface="Times New Roman" panose="02020603050405020304" pitchFamily="18" charset="0"/>
            </a:endParaRPr>
          </a:p>
        </p:txBody>
      </p:sp>
      <p:sp>
        <p:nvSpPr>
          <p:cNvPr id="26" name="Rectangle 25">
            <a:extLst>
              <a:ext uri="{FF2B5EF4-FFF2-40B4-BE49-F238E27FC236}">
                <a16:creationId xmlns:a16="http://schemas.microsoft.com/office/drawing/2014/main" xmlns="" id="{481D5F65-04E2-4DD4-963B-2929E09AD950}"/>
              </a:ext>
            </a:extLst>
          </p:cNvPr>
          <p:cNvSpPr/>
          <p:nvPr/>
        </p:nvSpPr>
        <p:spPr>
          <a:xfrm>
            <a:off x="15570905" y="27136248"/>
            <a:ext cx="13258482" cy="7448193"/>
          </a:xfrm>
          <a:prstGeom prst="rect">
            <a:avLst/>
          </a:prstGeom>
        </p:spPr>
        <p:txBody>
          <a:bodyPr wrap="square" anchor="t">
            <a:spAutoFit/>
          </a:bodyPr>
          <a:lstStyle/>
          <a:p>
            <a:pPr marL="571500" indent="-571500" algn="l">
              <a:spcBef>
                <a:spcPts val="1200"/>
              </a:spcBef>
              <a:buFont typeface="Wingdings"/>
              <a:buChar char="q"/>
            </a:pPr>
            <a:r>
              <a:rPr lang="en-US" sz="3600" b="0">
                <a:solidFill>
                  <a:srgbClr val="000000"/>
                </a:solidFill>
                <a:latin typeface="Times New Roman"/>
                <a:cs typeface="Times New Roman"/>
              </a:rPr>
              <a:t>Many opportunities exist for future iterations of the tour:</a:t>
            </a:r>
            <a:endParaRPr lang="en-US" sz="3600" b="0">
              <a:solidFill>
                <a:srgbClr val="000000"/>
              </a:solidFill>
              <a:latin typeface="Times New Roman" panose="02020603050405020304" pitchFamily="18" charset="0"/>
              <a:cs typeface="Times New Roman" panose="02020603050405020304" pitchFamily="18" charset="0"/>
            </a:endParaRPr>
          </a:p>
          <a:p>
            <a:pPr marL="1028700" lvl="1" indent="-571500" algn="l">
              <a:spcBef>
                <a:spcPts val="1200"/>
              </a:spcBef>
              <a:buFont typeface="Wingdings"/>
              <a:buChar char="§"/>
            </a:pPr>
            <a:r>
              <a:rPr lang="en-US" sz="3600" b="0">
                <a:solidFill>
                  <a:srgbClr val="000000"/>
                </a:solidFill>
                <a:latin typeface="Times New Roman"/>
                <a:cs typeface="Times New Roman"/>
              </a:rPr>
              <a:t>Integration with university apps and website </a:t>
            </a:r>
            <a:endParaRPr lang="en-US" sz="3600" b="0">
              <a:solidFill>
                <a:srgbClr val="000000"/>
              </a:solidFill>
              <a:latin typeface="Times New Roman" panose="02020603050405020304" pitchFamily="18" charset="0"/>
              <a:cs typeface="Times New Roman" panose="02020603050405020304" pitchFamily="18" charset="0"/>
            </a:endParaRPr>
          </a:p>
          <a:p>
            <a:pPr marL="1028700" lvl="1" indent="-571500" algn="l">
              <a:spcBef>
                <a:spcPts val="1200"/>
              </a:spcBef>
              <a:buFont typeface="Wingdings"/>
              <a:buChar char="§"/>
            </a:pPr>
            <a:r>
              <a:rPr lang="en-US" sz="3600" b="0">
                <a:solidFill>
                  <a:srgbClr val="000000"/>
                </a:solidFill>
                <a:latin typeface="Times New Roman"/>
                <a:cs typeface="Times New Roman"/>
              </a:rPr>
              <a:t>Audio alternatives</a:t>
            </a:r>
            <a:endParaRPr lang="en-US" sz="3600" b="0">
              <a:solidFill>
                <a:srgbClr val="000000"/>
              </a:solidFill>
              <a:latin typeface="Times New Roman" panose="02020603050405020304" pitchFamily="18" charset="0"/>
              <a:cs typeface="Times New Roman" panose="02020603050405020304" pitchFamily="18" charset="0"/>
            </a:endParaRPr>
          </a:p>
          <a:p>
            <a:pPr marL="1028700" lvl="1" indent="-571500" algn="l">
              <a:spcBef>
                <a:spcPts val="1200"/>
              </a:spcBef>
              <a:buFont typeface="Wingdings"/>
              <a:buChar char="§"/>
            </a:pPr>
            <a:r>
              <a:rPr lang="en-US" sz="3600" b="0">
                <a:solidFill>
                  <a:srgbClr val="000000"/>
                </a:solidFill>
                <a:latin typeface="Times New Roman"/>
                <a:cs typeface="Times New Roman"/>
              </a:rPr>
              <a:t>Ability to schedule a guided tour online</a:t>
            </a:r>
            <a:endParaRPr lang="en-US" sz="3600" b="0">
              <a:solidFill>
                <a:srgbClr val="000000"/>
              </a:solidFill>
              <a:latin typeface="Times New Roman" panose="02020603050405020304" pitchFamily="18" charset="0"/>
              <a:cs typeface="Times New Roman" panose="02020603050405020304" pitchFamily="18" charset="0"/>
            </a:endParaRPr>
          </a:p>
          <a:p>
            <a:pPr marL="571500" indent="-571500" algn="l">
              <a:spcBef>
                <a:spcPts val="1200"/>
              </a:spcBef>
              <a:buFont typeface="Wingdings"/>
              <a:buChar char="q"/>
            </a:pPr>
            <a:r>
              <a:rPr lang="en-US" sz="3600" b="0">
                <a:solidFill>
                  <a:srgbClr val="000000"/>
                </a:solidFill>
                <a:latin typeface="Times New Roman"/>
                <a:cs typeface="Times New Roman"/>
              </a:rPr>
              <a:t>Stop descriptions will need to be up-to-date and new stops added as new sustainability facets arise </a:t>
            </a:r>
            <a:endParaRPr lang="en-US" sz="3600" b="0">
              <a:solidFill>
                <a:srgbClr val="000000"/>
              </a:solidFill>
              <a:latin typeface="Times New Roman" panose="02020603050405020304" pitchFamily="18" charset="0"/>
              <a:cs typeface="Times New Roman" panose="02020603050405020304" pitchFamily="18" charset="0"/>
            </a:endParaRPr>
          </a:p>
          <a:p>
            <a:pPr marL="571500" indent="-571500" algn="l">
              <a:spcBef>
                <a:spcPts val="1200"/>
              </a:spcBef>
              <a:buFont typeface="Wingdings"/>
              <a:buChar char="q"/>
            </a:pPr>
            <a:r>
              <a:rPr lang="en-US" sz="3600" b="0">
                <a:solidFill>
                  <a:schemeClr val="tx1"/>
                </a:solidFill>
                <a:latin typeface="Times New Roman"/>
                <a:cs typeface="Times New Roman"/>
              </a:rPr>
              <a:t>Guided, walking tour will benefit from added stops as more efficient walking routes can be created</a:t>
            </a:r>
          </a:p>
          <a:p>
            <a:pPr marL="571500" indent="-571500" algn="l">
              <a:spcBef>
                <a:spcPts val="1200"/>
              </a:spcBef>
              <a:buFont typeface="Wingdings"/>
              <a:buChar char="q"/>
            </a:pPr>
            <a:endParaRPr lang="en-US" sz="3600" b="0" dirty="0">
              <a:solidFill>
                <a:srgbClr val="000000"/>
              </a:solidFill>
              <a:latin typeface="Times New Roman" panose="02020603050405020304" pitchFamily="18" charset="0"/>
              <a:cs typeface="Times New Roman" panose="02020603050405020304" pitchFamily="18" charset="0"/>
            </a:endParaRPr>
          </a:p>
          <a:p>
            <a:pPr marL="571500" indent="-571500" algn="l">
              <a:spcBef>
                <a:spcPts val="1200"/>
              </a:spcBef>
              <a:buFont typeface="Wingdings"/>
              <a:buChar char="§"/>
            </a:pPr>
            <a:endParaRPr lang="en-US" sz="3600" b="0">
              <a:solidFill>
                <a:srgbClr val="000000"/>
              </a:solidFill>
              <a:latin typeface="Times New Roman" panose="02020603050405020304" pitchFamily="18" charset="0"/>
              <a:cs typeface="Times New Roman" panose="02020603050405020304" pitchFamily="18" charset="0"/>
            </a:endParaRPr>
          </a:p>
          <a:p>
            <a:pPr algn="l"/>
            <a:endParaRPr lang="en-US" sz="4800" b="0">
              <a:solidFill>
                <a:srgbClr val="00000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xmlns="" id="{E5DFAEE7-14A0-4000-ADFA-BECCF8C73B30}"/>
              </a:ext>
            </a:extLst>
          </p:cNvPr>
          <p:cNvSpPr txBox="1"/>
          <p:nvPr/>
        </p:nvSpPr>
        <p:spPr>
          <a:xfrm>
            <a:off x="15576769" y="11267113"/>
            <a:ext cx="6038490" cy="41458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2000">
                <a:solidFill>
                  <a:schemeClr val="tx1"/>
                </a:solidFill>
                <a:latin typeface="Arial"/>
                <a:cs typeface="Arial"/>
              </a:rPr>
              <a:t>Figure 1: Sample of Prioritization Checklist</a:t>
            </a:r>
            <a:endParaRPr lang="en-US">
              <a:solidFill>
                <a:schemeClr val="tx1"/>
              </a:solidFill>
            </a:endParaRPr>
          </a:p>
        </p:txBody>
      </p:sp>
      <p:sp>
        <p:nvSpPr>
          <p:cNvPr id="8" name="TextBox 7">
            <a:extLst>
              <a:ext uri="{FF2B5EF4-FFF2-40B4-BE49-F238E27FC236}">
                <a16:creationId xmlns:a16="http://schemas.microsoft.com/office/drawing/2014/main" xmlns="" id="{FF487618-41F5-4CE1-89DE-31EFC7375B12}"/>
              </a:ext>
            </a:extLst>
          </p:cNvPr>
          <p:cNvSpPr txBox="1"/>
          <p:nvPr/>
        </p:nvSpPr>
        <p:spPr>
          <a:xfrm>
            <a:off x="15316739" y="25258683"/>
            <a:ext cx="3933645"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2000">
                <a:solidFill>
                  <a:srgbClr val="000000"/>
                </a:solidFill>
                <a:latin typeface="Arial"/>
                <a:cs typeface="Arial"/>
              </a:rPr>
              <a:t>Figure 2: Map of Campus Tour</a:t>
            </a:r>
            <a:endParaRPr lang="en-US" sz="2000">
              <a:solidFill>
                <a:srgbClr val="000000"/>
              </a:solidFill>
            </a:endParaRPr>
          </a:p>
        </p:txBody>
      </p:sp>
      <p:sp>
        <p:nvSpPr>
          <p:cNvPr id="11" name="Rectangle 10">
            <a:extLst>
              <a:ext uri="{FF2B5EF4-FFF2-40B4-BE49-F238E27FC236}">
                <a16:creationId xmlns:a16="http://schemas.microsoft.com/office/drawing/2014/main" xmlns="" id="{C858A5A0-A36B-48A6-BC19-2B2FFF254024}"/>
              </a:ext>
            </a:extLst>
          </p:cNvPr>
          <p:cNvSpPr/>
          <p:nvPr/>
        </p:nvSpPr>
        <p:spPr bwMode="auto">
          <a:xfrm>
            <a:off x="29665246" y="30562062"/>
            <a:ext cx="12784013" cy="281352"/>
          </a:xfrm>
          <a:prstGeom prst="rect">
            <a:avLst/>
          </a:prstGeom>
          <a:solidFill>
            <a:schemeClr val="tx2"/>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37160" tIns="68580" rIns="137160" bIns="68580" numCol="1" rtlCol="0" anchor="ctr" anchorCtr="0" compatLnSpc="1">
            <a:prstTxWarp prst="textNoShape">
              <a:avLst/>
            </a:prstTxWarp>
          </a:bodyPr>
          <a:lstStyle/>
          <a:p>
            <a:pPr marL="0" marR="0" indent="0" algn="ctr" defTabSz="3762375" rtl="0" eaLnBrk="1" fontAlgn="base" latinLnBrk="0" hangingPunct="1">
              <a:lnSpc>
                <a:spcPct val="100000"/>
              </a:lnSpc>
              <a:spcBef>
                <a:spcPct val="0"/>
              </a:spcBef>
              <a:spcAft>
                <a:spcPct val="0"/>
              </a:spcAft>
              <a:buClrTx/>
              <a:buSzTx/>
              <a:buFontTx/>
              <a:buNone/>
              <a:tabLst/>
            </a:pPr>
            <a:endParaRPr kumimoji="0" lang="en-US" sz="4300" b="1" i="0" u="none" strike="noStrike" cap="none" normalizeH="0" baseline="0">
              <a:ln>
                <a:noFill/>
              </a:ln>
              <a:solidFill>
                <a:srgbClr val="FF9900"/>
              </a:solidFill>
              <a:effectLst/>
              <a:latin typeface="Arial" pitchFamily="34" charset="0"/>
            </a:endParaRPr>
          </a:p>
        </p:txBody>
      </p:sp>
    </p:spTree>
  </p:cSld>
  <p:clrMapOvr>
    <a:masterClrMapping/>
  </p:clrMapOvr>
</p:sld>
</file>

<file path=ppt/theme/theme1.xml><?xml version="1.0" encoding="utf-8"?>
<a:theme xmlns:a="http://schemas.openxmlformats.org/drawingml/2006/main" name="Default Design">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137160" tIns="68580" rIns="137160" bIns="68580" numCol="1" anchor="ctr" anchorCtr="0" compatLnSpc="1">
        <a:prstTxWarp prst="textNoShape">
          <a:avLst/>
        </a:prstTxWarp>
      </a:bodyPr>
      <a:lstStyle>
        <a:defPPr marL="0" marR="0" indent="0" algn="ctr" defTabSz="3762375" rtl="0" eaLnBrk="1" fontAlgn="base" latinLnBrk="0" hangingPunct="1">
          <a:lnSpc>
            <a:spcPct val="100000"/>
          </a:lnSpc>
          <a:spcBef>
            <a:spcPct val="0"/>
          </a:spcBef>
          <a:spcAft>
            <a:spcPct val="0"/>
          </a:spcAft>
          <a:buClrTx/>
          <a:buSzTx/>
          <a:buFontTx/>
          <a:buNone/>
          <a:tabLst/>
          <a:defRPr kumimoji="0" lang="en-US" sz="4300" b="1" i="0" u="none" strike="noStrike" cap="none" normalizeH="0" baseline="0" smtClean="0">
            <a:ln>
              <a:noFill/>
            </a:ln>
            <a:solidFill>
              <a:srgbClr val="FF9900"/>
            </a:solidFill>
            <a:effectLst/>
            <a:latin typeface="Arial" pitchFamily="34" charset="0"/>
          </a:defRPr>
        </a:defPPr>
      </a:lstStyle>
    </a:spDef>
    <a:lnDef>
      <a:spPr bwMode="auto">
        <a:xfrm>
          <a:off x="0" y="0"/>
          <a:ext cx="1" cy="1"/>
        </a:xfrm>
        <a:custGeom>
          <a:avLst/>
          <a:gdLst/>
          <a:ahLst/>
          <a:cxnLst/>
          <a:rect l="0" t="0" r="0" b="0"/>
          <a:pathLst/>
        </a:cu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137160" tIns="68580" rIns="137160" bIns="68580" numCol="1" anchor="ctr" anchorCtr="0" compatLnSpc="1">
        <a:prstTxWarp prst="textNoShape">
          <a:avLst/>
        </a:prstTxWarp>
      </a:bodyPr>
      <a:lstStyle>
        <a:defPPr marL="0" marR="0" indent="0" algn="ctr" defTabSz="3762375" rtl="0" eaLnBrk="1" fontAlgn="base" latinLnBrk="0" hangingPunct="1">
          <a:lnSpc>
            <a:spcPct val="100000"/>
          </a:lnSpc>
          <a:spcBef>
            <a:spcPct val="0"/>
          </a:spcBef>
          <a:spcAft>
            <a:spcPct val="0"/>
          </a:spcAft>
          <a:buClrTx/>
          <a:buSzTx/>
          <a:buFontTx/>
          <a:buNone/>
          <a:tabLst/>
          <a:defRPr kumimoji="0" lang="en-US" sz="4300" b="1" i="0" u="none" strike="noStrike" cap="none" normalizeH="0" baseline="0" smtClean="0">
            <a:ln>
              <a:noFill/>
            </a:ln>
            <a:solidFill>
              <a:srgbClr val="FF9900"/>
            </a:solidFill>
            <a:effectLst/>
            <a:latin typeface="Arial" pitchFamily="34"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237</Words>
  <Application>Microsoft Macintosh PowerPoint</Application>
  <PresentationFormat>Custom</PresentationFormat>
  <Paragraphs>86</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ＭＳ Ｐゴシック</vt:lpstr>
      <vt:lpstr>Times</vt:lpstr>
      <vt:lpstr>Times New Roman</vt:lpstr>
      <vt:lpstr>Wingdings</vt:lpstr>
      <vt:lpstr>Default Design</vt:lpstr>
      <vt:lpstr>A Tour Showcasing Campus Sustainability   Timothy Putnam, Cameron Perkins, Dean Herrick, Sumner Bright Faculty Advisors: Vanessa Levesque, Cameron Wake</vt:lpstr>
    </vt:vector>
  </TitlesOfParts>
  <Company>Graphicsland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Scientific poster example</dc:title>
  <dc:subject>Free Research Poster</dc:subject>
  <dc:creator>Graphicsland/MakeSigns.com</dc:creator>
  <cp:keywords>scientific, research, template, custom, poster, presentation, symposium, printing, PowerPoint, create, design, example, sample, download</cp:keywords>
  <dc:description>These templates are offered for free to help your create a poster ranging from nursing research posters to psychology research posters.</dc:description>
  <cp:lastModifiedBy>Bright, Sumner B</cp:lastModifiedBy>
  <cp:revision>125</cp:revision>
  <cp:lastPrinted>2014-02-24T14:53:09Z</cp:lastPrinted>
  <dcterms:created xsi:type="dcterms:W3CDTF">2004-07-26T21:45:23Z</dcterms:created>
  <dcterms:modified xsi:type="dcterms:W3CDTF">2019-04-23T03:39:17Z</dcterms:modified>
  <cp:category>science research poster</cp:category>
</cp:coreProperties>
</file>