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2A4"/>
    <a:srgbClr val="238B45"/>
    <a:srgbClr val="B2E2E2"/>
    <a:srgbClr val="66C2BD"/>
    <a:srgbClr val="EDF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249" autoAdjust="0"/>
  </p:normalViewPr>
  <p:slideViewPr>
    <p:cSldViewPr>
      <p:cViewPr>
        <p:scale>
          <a:sx n="10" d="100"/>
          <a:sy n="10" d="100"/>
        </p:scale>
        <p:origin x="2074" y="885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E861C-486B-4E18-A0E9-A790238A915C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11066-0135-4CAA-8AD4-89A97190AC0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Social Pic: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811066-0135-4CAA-8AD4-89A97190AC00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40"/>
            </a:lvl1pPr>
            <a:lvl2pPr>
              <a:defRPr sz="11520"/>
            </a:lvl2pPr>
            <a:lvl3pPr>
              <a:defRPr sz="9600"/>
            </a:lvl3pPr>
            <a:lvl4pPr>
              <a:defRPr sz="8640"/>
            </a:lvl4pPr>
            <a:lvl5pPr>
              <a:defRPr sz="8640"/>
            </a:lvl5pPr>
            <a:lvl6pPr>
              <a:defRPr sz="8640"/>
            </a:lvl6pPr>
            <a:lvl7pPr>
              <a:defRPr sz="8640"/>
            </a:lvl7pPr>
            <a:lvl8pPr>
              <a:defRPr sz="8640"/>
            </a:lvl8pPr>
            <a:lvl9pPr>
              <a:defRPr sz="86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40"/>
            </a:lvl1pPr>
            <a:lvl2pPr>
              <a:defRPr sz="11520"/>
            </a:lvl2pPr>
            <a:lvl3pPr>
              <a:defRPr sz="9600"/>
            </a:lvl3pPr>
            <a:lvl4pPr>
              <a:defRPr sz="8640"/>
            </a:lvl4pPr>
            <a:lvl5pPr>
              <a:defRPr sz="8640"/>
            </a:lvl5pPr>
            <a:lvl6pPr>
              <a:defRPr sz="8640"/>
            </a:lvl6pPr>
            <a:lvl7pPr>
              <a:defRPr sz="8640"/>
            </a:lvl7pPr>
            <a:lvl8pPr>
              <a:defRPr sz="8640"/>
            </a:lvl8pPr>
            <a:lvl9pPr>
              <a:defRPr sz="86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20"/>
            </a:lvl1pPr>
            <a:lvl2pPr>
              <a:defRPr sz="9600"/>
            </a:lvl2pPr>
            <a:lvl3pPr>
              <a:defRPr sz="8640"/>
            </a:lvl3pPr>
            <a:lvl4pPr>
              <a:defRPr sz="7680"/>
            </a:lvl4pPr>
            <a:lvl5pPr>
              <a:defRPr sz="7680"/>
            </a:lvl5pPr>
            <a:lvl6pPr>
              <a:defRPr sz="7680"/>
            </a:lvl6pPr>
            <a:lvl7pPr>
              <a:defRPr sz="7680"/>
            </a:lvl7pPr>
            <a:lvl8pPr>
              <a:defRPr sz="7680"/>
            </a:lvl8pPr>
            <a:lvl9pPr>
              <a:defRPr sz="7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20"/>
            </a:lvl1pPr>
            <a:lvl2pPr>
              <a:defRPr sz="9600"/>
            </a:lvl2pPr>
            <a:lvl3pPr>
              <a:defRPr sz="8640"/>
            </a:lvl3pPr>
            <a:lvl4pPr>
              <a:defRPr sz="7680"/>
            </a:lvl4pPr>
            <a:lvl5pPr>
              <a:defRPr sz="7680"/>
            </a:lvl5pPr>
            <a:lvl6pPr>
              <a:defRPr sz="7680"/>
            </a:lvl6pPr>
            <a:lvl7pPr>
              <a:defRPr sz="7680"/>
            </a:lvl7pPr>
            <a:lvl8pPr>
              <a:defRPr sz="7680"/>
            </a:lvl8pPr>
            <a:lvl9pPr>
              <a:defRPr sz="7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2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20"/>
            </a:lvl1pPr>
            <a:lvl2pPr marL="2194560" indent="0">
              <a:buNone/>
              <a:defRPr sz="5760"/>
            </a:lvl2pPr>
            <a:lvl3pPr marL="4389120" indent="0">
              <a:buNone/>
              <a:defRPr sz="4800"/>
            </a:lvl3pPr>
            <a:lvl4pPr marL="6583680" indent="0">
              <a:buNone/>
              <a:defRPr sz="4320"/>
            </a:lvl4pPr>
            <a:lvl5pPr marL="8778240" indent="0">
              <a:buNone/>
              <a:defRPr sz="4320"/>
            </a:lvl5pPr>
            <a:lvl6pPr marL="10972800" indent="0">
              <a:buNone/>
              <a:defRPr sz="4320"/>
            </a:lvl6pPr>
            <a:lvl7pPr marL="13167360" indent="0">
              <a:buNone/>
              <a:defRPr sz="4320"/>
            </a:lvl7pPr>
            <a:lvl8pPr marL="15361920" indent="0">
              <a:buNone/>
              <a:defRPr sz="4320"/>
            </a:lvl8pPr>
            <a:lvl9pPr marL="17556480" indent="0">
              <a:buNone/>
              <a:defRPr sz="432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BAB4-8B8D-41DD-85C7-81A0CA962007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36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4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A35025F3-E000-4160-A823-6A7BAE4F4F29}"/>
              </a:ext>
            </a:extLst>
          </p:cNvPr>
          <p:cNvSpPr/>
          <p:nvPr/>
        </p:nvSpPr>
        <p:spPr>
          <a:xfrm>
            <a:off x="29067052" y="19235037"/>
            <a:ext cx="14824148" cy="14951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Q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CC04AF5-5299-4960-A9BE-84B9E493E697}"/>
              </a:ext>
            </a:extLst>
          </p:cNvPr>
          <p:cNvSpPr/>
          <p:nvPr/>
        </p:nvSpPr>
        <p:spPr>
          <a:xfrm>
            <a:off x="29080149" y="4730497"/>
            <a:ext cx="14824149" cy="14478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5DE3AC-D6D1-4CDC-830C-B33804D6E4F6}"/>
              </a:ext>
            </a:extLst>
          </p:cNvPr>
          <p:cNvSpPr/>
          <p:nvPr/>
        </p:nvSpPr>
        <p:spPr>
          <a:xfrm>
            <a:off x="0" y="11589445"/>
            <a:ext cx="14462162" cy="12751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FD90049-9246-4DF5-8A27-5E6030AF6FB7}"/>
              </a:ext>
            </a:extLst>
          </p:cNvPr>
          <p:cNvSpPr/>
          <p:nvPr/>
        </p:nvSpPr>
        <p:spPr>
          <a:xfrm>
            <a:off x="14436652" y="4620524"/>
            <a:ext cx="14630400" cy="282978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EDF8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07D369-1384-4656-A75B-6E75D224E967}"/>
              </a:ext>
            </a:extLst>
          </p:cNvPr>
          <p:cNvSpPr/>
          <p:nvPr/>
        </p:nvSpPr>
        <p:spPr>
          <a:xfrm>
            <a:off x="0" y="4740177"/>
            <a:ext cx="14432456" cy="14423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0DEEBF-526B-4193-A9A1-E78C1B40B3AA}"/>
              </a:ext>
            </a:extLst>
          </p:cNvPr>
          <p:cNvSpPr/>
          <p:nvPr/>
        </p:nvSpPr>
        <p:spPr>
          <a:xfrm>
            <a:off x="0" y="-30163"/>
            <a:ext cx="43891200" cy="47703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9520" y="0"/>
            <a:ext cx="28712160" cy="2346958"/>
          </a:xfrm>
        </p:spPr>
        <p:txBody>
          <a:bodyPr>
            <a:noAutofit/>
          </a:bodyPr>
          <a:lstStyle/>
          <a:p>
            <a:r>
              <a:rPr lang="en-US" sz="10000" dirty="0">
                <a:solidFill>
                  <a:schemeClr val="bg1"/>
                </a:solidFill>
                <a:latin typeface="Tw Cen MT" panose="020B0602020104020603" pitchFamily="34" charset="0"/>
                <a:cs typeface="Dubai Medium" panose="020B0603030403030204" pitchFamily="34" charset="-78"/>
              </a:rPr>
              <a:t>Creating Community Through Experiential Exposure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E26FA4-301A-4280-BF76-8A06A9BF130E}"/>
              </a:ext>
            </a:extLst>
          </p:cNvPr>
          <p:cNvSpPr txBox="1"/>
          <p:nvPr/>
        </p:nvSpPr>
        <p:spPr>
          <a:xfrm>
            <a:off x="8743950" y="2069014"/>
            <a:ext cx="264033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800" dirty="0">
                <a:solidFill>
                  <a:schemeClr val="bg1"/>
                </a:solidFill>
                <a:latin typeface="Tw Cen MT" panose="020B0602020104020603" pitchFamily="34" charset="0"/>
              </a:rPr>
              <a:t>Olivia Audino ‘19  President: UNH Ski and Board Club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3DC454-C413-4BD1-A8D6-54B30827324C}"/>
              </a:ext>
            </a:extLst>
          </p:cNvPr>
          <p:cNvSpPr txBox="1"/>
          <p:nvPr/>
        </p:nvSpPr>
        <p:spPr>
          <a:xfrm>
            <a:off x="5497463" y="4953149"/>
            <a:ext cx="32979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Tw Cen MT" panose="020B0602020104020603" pitchFamily="34" charset="0"/>
              </a:rPr>
              <a:t>Mission </a:t>
            </a:r>
          </a:p>
          <a:p>
            <a:endParaRPr lang="en-US" sz="7200" b="1" dirty="0">
              <a:latin typeface="Tw Cen MT" panose="020B06020201040206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E725E9-0D5B-475D-BB5E-C601D04B4D00}"/>
              </a:ext>
            </a:extLst>
          </p:cNvPr>
          <p:cNvSpPr txBox="1"/>
          <p:nvPr/>
        </p:nvSpPr>
        <p:spPr>
          <a:xfrm>
            <a:off x="20399618" y="4844140"/>
            <a:ext cx="30919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/>
              <a:t>Trends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42AF10-15D4-4DDC-84AB-0D543CC0F053}"/>
              </a:ext>
            </a:extLst>
          </p:cNvPr>
          <p:cNvSpPr txBox="1"/>
          <p:nvPr/>
        </p:nvSpPr>
        <p:spPr>
          <a:xfrm>
            <a:off x="16691766" y="24103936"/>
            <a:ext cx="10134600" cy="120032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Tw Cen MT" panose="020B0602020104020603" pitchFamily="34" charset="0"/>
              </a:rPr>
              <a:t>Resilience and Mitigation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B09A19-4CA5-4AF3-BD02-86D0B0A9D8A1}"/>
              </a:ext>
            </a:extLst>
          </p:cNvPr>
          <p:cNvSpPr txBox="1"/>
          <p:nvPr/>
        </p:nvSpPr>
        <p:spPr>
          <a:xfrm>
            <a:off x="3217134" y="11610942"/>
            <a:ext cx="7858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Tw Cen MT" panose="020B0602020104020603" pitchFamily="34" charset="0"/>
              </a:rPr>
              <a:t>Community Impact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C76463-8AB5-4C50-84AF-F0194D9A5D35}"/>
              </a:ext>
            </a:extLst>
          </p:cNvPr>
          <p:cNvSpPr txBox="1"/>
          <p:nvPr/>
        </p:nvSpPr>
        <p:spPr>
          <a:xfrm>
            <a:off x="33175490" y="19417645"/>
            <a:ext cx="9278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Tw Cen MT" panose="020B0602020104020603" pitchFamily="34" charset="0"/>
              </a:rPr>
              <a:t>Future Objectives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420DB2-BEB8-448F-A77F-37D450E5FE31}"/>
              </a:ext>
            </a:extLst>
          </p:cNvPr>
          <p:cNvSpPr txBox="1"/>
          <p:nvPr/>
        </p:nvSpPr>
        <p:spPr>
          <a:xfrm>
            <a:off x="33703604" y="4906982"/>
            <a:ext cx="60403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Tw Cen MT" panose="020B0602020104020603" pitchFamily="34" charset="0"/>
              </a:rPr>
              <a:t>Relevant Skills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09F704-A135-4979-A1D4-097C8AEC7804}"/>
              </a:ext>
            </a:extLst>
          </p:cNvPr>
          <p:cNvSpPr txBox="1"/>
          <p:nvPr/>
        </p:nvSpPr>
        <p:spPr>
          <a:xfrm>
            <a:off x="29295873" y="29495077"/>
            <a:ext cx="3399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References: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9E50B4-5433-40F8-B424-6D58FDCCE2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3798" y="223712"/>
            <a:ext cx="4365394" cy="4246492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24399C9-96BA-4419-8F59-95AF03507378}"/>
              </a:ext>
            </a:extLst>
          </p:cNvPr>
          <p:cNvSpPr txBox="1"/>
          <p:nvPr/>
        </p:nvSpPr>
        <p:spPr>
          <a:xfrm>
            <a:off x="137335" y="6405611"/>
            <a:ext cx="13755116" cy="60016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4400" dirty="0">
                <a:latin typeface="Tw Cen MT" panose="020B0602020104020603" pitchFamily="34" charset="0"/>
                <a:cs typeface="Calibri"/>
              </a:rPr>
              <a:t>Our purpose is to expand the skiing and riding </a:t>
            </a:r>
            <a:r>
              <a:rPr lang="en-US" sz="4400" b="1" dirty="0">
                <a:latin typeface="Tw Cen MT" panose="020B0602020104020603" pitchFamily="34" charset="0"/>
                <a:cs typeface="Calibri"/>
              </a:rPr>
              <a:t>experience</a:t>
            </a:r>
            <a:r>
              <a:rPr lang="en-US" sz="4400" dirty="0">
                <a:latin typeface="Tw Cen MT" panose="020B0602020104020603" pitchFamily="34" charset="0"/>
                <a:cs typeface="Calibri"/>
              </a:rPr>
              <a:t> to the UNH Community. We do this by providing transportation to and from mountains across New England to create a culture of </a:t>
            </a:r>
            <a:r>
              <a:rPr lang="en-US" sz="4400" b="1" dirty="0">
                <a:latin typeface="Tw Cen MT" panose="020B0602020104020603" pitchFamily="34" charset="0"/>
                <a:cs typeface="Calibri"/>
              </a:rPr>
              <a:t>passionate </a:t>
            </a:r>
            <a:r>
              <a:rPr lang="en-US" sz="4400" dirty="0">
                <a:latin typeface="Tw Cen MT" panose="020B0602020104020603" pitchFamily="34" charset="0"/>
                <a:cs typeface="Calibri"/>
              </a:rPr>
              <a:t>skiers and riders. We </a:t>
            </a:r>
            <a:r>
              <a:rPr lang="en-US" sz="4400" b="1" dirty="0">
                <a:latin typeface="Tw Cen MT" panose="020B0602020104020603" pitchFamily="34" charset="0"/>
                <a:cs typeface="Calibri"/>
              </a:rPr>
              <a:t>promote </a:t>
            </a:r>
            <a:r>
              <a:rPr lang="en-US" sz="4400" dirty="0">
                <a:latin typeface="Tw Cen MT" panose="020B0602020104020603" pitchFamily="34" charset="0"/>
                <a:cs typeface="Calibri"/>
              </a:rPr>
              <a:t>and engage our participants into the world of skiing through on and off campus events, to promote connections, awareness and </a:t>
            </a:r>
            <a:r>
              <a:rPr lang="en-US" sz="4400" b="1" dirty="0">
                <a:latin typeface="Tw Cen MT" panose="020B0602020104020603" pitchFamily="34" charset="0"/>
                <a:cs typeface="Calibri"/>
              </a:rPr>
              <a:t>motivation</a:t>
            </a:r>
            <a:r>
              <a:rPr lang="en-US" sz="4400" dirty="0">
                <a:latin typeface="Tw Cen MT" panose="020B0602020104020603" pitchFamily="34" charset="0"/>
                <a:cs typeface="Calibri"/>
              </a:rPr>
              <a:t>.</a:t>
            </a:r>
          </a:p>
          <a:p>
            <a:endParaRPr lang="en-US" sz="3600" dirty="0">
              <a:cs typeface="Calibri"/>
            </a:endParaRPr>
          </a:p>
          <a:p>
            <a:endParaRPr lang="en-US" sz="4000" dirty="0">
              <a:cs typeface="Calibri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3544624-2DE4-49A7-8634-C3E2BC54C66D}"/>
              </a:ext>
            </a:extLst>
          </p:cNvPr>
          <p:cNvSpPr txBox="1"/>
          <p:nvPr/>
        </p:nvSpPr>
        <p:spPr>
          <a:xfrm>
            <a:off x="1930804" y="35459264"/>
            <a:ext cx="12801600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4000" dirty="0">
              <a:cs typeface="Calibri"/>
            </a:endParaRPr>
          </a:p>
          <a:p>
            <a:endParaRPr lang="en-US" sz="4000" dirty="0">
              <a:cs typeface="Calibr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0CA496D-6460-4062-A62F-A1A94C5CFBD5}"/>
              </a:ext>
            </a:extLst>
          </p:cNvPr>
          <p:cNvSpPr txBox="1"/>
          <p:nvPr/>
        </p:nvSpPr>
        <p:spPr>
          <a:xfrm>
            <a:off x="29175815" y="21031034"/>
            <a:ext cx="14399322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Designing and implementing programming surrounding New Hampshire skiing initiatives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Creating more accessible opportunities to become involved in Climate action programs such as Protect Our Winters (POW) </a:t>
            </a:r>
          </a:p>
          <a:p>
            <a:pPr marL="2766060" lvl="1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We implement awareness through tracking our GHG emissions in our transportation fleet</a:t>
            </a:r>
          </a:p>
          <a:p>
            <a:endParaRPr lang="en-US" sz="40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Hosting collaborative campus discussions with organizations such as Nature Groupie, Granite Backcountry Alliance for backcountry volunteer opportunities and Mount Washington Avalanche Center for </a:t>
            </a:r>
            <a:r>
              <a:rPr lang="en-US" sz="4400" b="1" dirty="0">
                <a:latin typeface="Tw Cen MT" panose="020B0602020104020603" pitchFamily="34" charset="0"/>
              </a:rPr>
              <a:t>avalanche awareness </a:t>
            </a:r>
            <a:endParaRPr lang="en-US" sz="4400" dirty="0">
              <a:latin typeface="Tw Cen MT" panose="020B0602020104020603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ECE11E7-7324-4107-8AE9-533713799AD5}"/>
              </a:ext>
            </a:extLst>
          </p:cNvPr>
          <p:cNvSpPr txBox="1"/>
          <p:nvPr/>
        </p:nvSpPr>
        <p:spPr>
          <a:xfrm>
            <a:off x="29263216" y="30202963"/>
            <a:ext cx="143032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Burakowski, E.A., 2008. Trends in wintertime climate in the northeastern United States: 1965-2005</a:t>
            </a:r>
            <a:r>
              <a:rPr lang="en-US" sz="1600" i="1" dirty="0"/>
              <a:t>. Journal of Geophysical Research Atmospheres, </a:t>
            </a:r>
            <a:r>
              <a:rPr lang="en-US" sz="1600" dirty="0"/>
              <a:t>113, D20114</a:t>
            </a:r>
          </a:p>
          <a:p>
            <a:r>
              <a:rPr lang="en-US" sz="1600" dirty="0"/>
              <a:t>Demaria, E.M., J.K. Roundy, S. Wi, and R.N. Palmer. 2016. The Effects of Climate Change on Seasonal Snowpack and the Hydrology of the Northeastern and Upper Midwest United States. </a:t>
            </a:r>
            <a:r>
              <a:rPr lang="en-US" sz="1600" i="1" dirty="0"/>
              <a:t>J. Climate</a:t>
            </a:r>
            <a:r>
              <a:rPr lang="en-US" sz="1600" dirty="0"/>
              <a:t>, 29, 6527– 6541</a:t>
            </a:r>
          </a:p>
          <a:p>
            <a:r>
              <a:rPr lang="en-US" sz="1600" dirty="0"/>
              <a:t>USGCRP, 2017: Climate Science Special Report: Fourth National Climate Assessment, Volume I [</a:t>
            </a:r>
            <a:r>
              <a:rPr lang="en-US" sz="1600" dirty="0" err="1"/>
              <a:t>Wuebbles</a:t>
            </a:r>
            <a:r>
              <a:rPr lang="en-US" sz="1600" dirty="0"/>
              <a:t>, D.J., D.W. Fahey, K.A. Hibbard, D.J. Dokken, B.C. Stewart, and T.K. </a:t>
            </a:r>
            <a:r>
              <a:rPr lang="en-US" sz="1600" dirty="0" err="1"/>
              <a:t>Maycock</a:t>
            </a:r>
            <a:r>
              <a:rPr lang="en-US" sz="1600" dirty="0"/>
              <a:t> (eds.)]. U.S. Global Change Research Program, Washington, DC, USA, 470 pp.,</a:t>
            </a:r>
          </a:p>
          <a:p>
            <a:r>
              <a:rPr lang="en-US" sz="1600" dirty="0" err="1"/>
              <a:t>Hagenstad</a:t>
            </a:r>
            <a:r>
              <a:rPr lang="en-US" sz="1600" dirty="0"/>
              <a:t>, </a:t>
            </a:r>
            <a:r>
              <a:rPr lang="en-US" sz="1600" dirty="0" err="1"/>
              <a:t>M.,Burakowski</a:t>
            </a:r>
            <a:r>
              <a:rPr lang="en-US" sz="1600" dirty="0"/>
              <a:t>, E., Hill, R., 2018. The economic contributions of winter sports in a changing climate, </a:t>
            </a:r>
            <a:r>
              <a:rPr lang="en-US" sz="1600" i="1" dirty="0"/>
              <a:t>Protect Our Winters, </a:t>
            </a:r>
            <a:r>
              <a:rPr lang="en-US" sz="1600" dirty="0"/>
              <a:t>2-68</a:t>
            </a:r>
          </a:p>
          <a:p>
            <a:r>
              <a:rPr lang="en-US" sz="1600" dirty="0" err="1"/>
              <a:t>Wobus</a:t>
            </a:r>
            <a:r>
              <a:rPr lang="en-US" sz="1600" dirty="0"/>
              <a:t>, Cameron, Eric E. Small, Heather </a:t>
            </a:r>
            <a:r>
              <a:rPr lang="en-US" sz="1600" dirty="0" err="1"/>
              <a:t>Hosterman</a:t>
            </a:r>
            <a:r>
              <a:rPr lang="en-US" sz="1600" dirty="0"/>
              <a:t>, David Mills, Justin Stein, Matthew </a:t>
            </a:r>
            <a:r>
              <a:rPr lang="en-US" sz="1600" dirty="0" err="1"/>
              <a:t>Rissing</a:t>
            </a:r>
            <a:r>
              <a:rPr lang="en-US" sz="1600" dirty="0"/>
              <a:t>, Russell Jones, Michael Duckworth, Ronald Hall, Michael </a:t>
            </a:r>
            <a:r>
              <a:rPr lang="en-US" sz="1600" dirty="0" err="1"/>
              <a:t>Kolian</a:t>
            </a:r>
            <a:r>
              <a:rPr lang="en-US" sz="1600" dirty="0"/>
              <a:t>, Jared </a:t>
            </a:r>
            <a:r>
              <a:rPr lang="en-US" sz="1600" dirty="0" err="1"/>
              <a:t>Creason</a:t>
            </a:r>
            <a:r>
              <a:rPr lang="en-US" sz="1600" dirty="0"/>
              <a:t>, Jeremy </a:t>
            </a:r>
            <a:r>
              <a:rPr lang="en-US" sz="1600" dirty="0" err="1"/>
              <a:t>Martinich</a:t>
            </a:r>
            <a:r>
              <a:rPr lang="en-US" sz="1600" dirty="0"/>
              <a:t>, 2017. Projected climate change impacts on skiing and snowmobiling: A case study of the United States. Global Environmental Change, 45: 1-14. </a:t>
            </a:r>
            <a:endParaRPr lang="en-US" sz="1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83CFB0-6269-4F2E-A796-0B83D173C4C2}"/>
              </a:ext>
            </a:extLst>
          </p:cNvPr>
          <p:cNvSpPr txBox="1"/>
          <p:nvPr/>
        </p:nvSpPr>
        <p:spPr>
          <a:xfrm>
            <a:off x="8433593" y="3175117"/>
            <a:ext cx="29136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Tw Cen MT" panose="020B0602020104020603" pitchFamily="34" charset="0"/>
              </a:rPr>
              <a:t>Recreation</a:t>
            </a:r>
            <a:r>
              <a:rPr lang="en-US" sz="7200" dirty="0">
                <a:latin typeface="Tw Cen MT" panose="020B0602020104020603" pitchFamily="34" charset="0"/>
              </a:rPr>
              <a:t> </a:t>
            </a:r>
            <a:r>
              <a:rPr lang="en-US" sz="7200" dirty="0">
                <a:solidFill>
                  <a:schemeClr val="bg1"/>
                </a:solidFill>
                <a:latin typeface="Tw Cen MT" panose="020B0602020104020603" pitchFamily="34" charset="0"/>
              </a:rPr>
              <a:t>Management &amp; Policy – Program and Event Management</a:t>
            </a:r>
            <a:r>
              <a:rPr lang="en-US" sz="7200" dirty="0">
                <a:latin typeface="Tw Cen MT" panose="020B0602020104020603" pitchFamily="34" charset="0"/>
              </a:rPr>
              <a:t> </a:t>
            </a:r>
          </a:p>
        </p:txBody>
      </p:sp>
      <p:pic>
        <p:nvPicPr>
          <p:cNvPr id="30" name="Picture 29" descr="A close up of a logo&#10;&#10;Description automatically generated">
            <a:extLst>
              <a:ext uri="{FF2B5EF4-FFF2-40B4-BE49-F238E27FC236}">
                <a16:creationId xmlns:a16="http://schemas.microsoft.com/office/drawing/2014/main" id="{392C24C4-DA65-4D9D-BD3E-BEDA518392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63" b="20314"/>
          <a:stretch/>
        </p:blipFill>
        <p:spPr>
          <a:xfrm>
            <a:off x="450667" y="-1656161"/>
            <a:ext cx="6625087" cy="6396338"/>
          </a:xfrm>
          <a:prstGeom prst="rect">
            <a:avLst/>
          </a:prstGeom>
        </p:spPr>
      </p:pic>
      <p:pic>
        <p:nvPicPr>
          <p:cNvPr id="53" name="Picture 52" descr="A screenshot of a computer&#10;&#10;Description automatically generated">
            <a:extLst>
              <a:ext uri="{FF2B5EF4-FFF2-40B4-BE49-F238E27FC236}">
                <a16:creationId xmlns:a16="http://schemas.microsoft.com/office/drawing/2014/main" id="{2B7A993F-A980-443F-AB9B-6AA9C080F7B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21" t="11212" r="2303" b="12803"/>
          <a:stretch/>
        </p:blipFill>
        <p:spPr>
          <a:xfrm>
            <a:off x="257430" y="13103040"/>
            <a:ext cx="10143426" cy="8613959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51" name="Picture 50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A7BC5A31-A9BF-40CA-B7AD-BFD0D6993AD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77" t="11624" r="1959" b="36847"/>
          <a:stretch/>
        </p:blipFill>
        <p:spPr>
          <a:xfrm>
            <a:off x="6199882" y="13579935"/>
            <a:ext cx="7935147" cy="574327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58" name="Picture 57" descr="A close up of a sign&#10;&#10;Description automatically generated">
            <a:extLst>
              <a:ext uri="{FF2B5EF4-FFF2-40B4-BE49-F238E27FC236}">
                <a16:creationId xmlns:a16="http://schemas.microsoft.com/office/drawing/2014/main" id="{102EB003-4313-4C11-BAE4-B3147D63FED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383" y="20730192"/>
            <a:ext cx="7474429" cy="249815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F28DC70C-32F2-4569-9302-EC00CDADF530}"/>
              </a:ext>
            </a:extLst>
          </p:cNvPr>
          <p:cNvSpPr txBox="1"/>
          <p:nvPr/>
        </p:nvSpPr>
        <p:spPr>
          <a:xfrm>
            <a:off x="257430" y="21960133"/>
            <a:ext cx="13701922" cy="8894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b="1" dirty="0">
                <a:latin typeface="Tw Cen MT" panose="020B0602020104020603" pitchFamily="34" charset="0"/>
              </a:rPr>
              <a:t>Largest club on UNH’s Campus with over 418 registered members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Providing skiing and riding opportunities for </a:t>
            </a:r>
            <a:r>
              <a:rPr lang="en-US" sz="4400" b="1" dirty="0">
                <a:latin typeface="Tw Cen MT" panose="020B0602020104020603" pitchFamily="34" charset="0"/>
              </a:rPr>
              <a:t>all ability levels, ages, backgrounds </a:t>
            </a:r>
          </a:p>
          <a:p>
            <a:endParaRPr lang="en-US" sz="4400" b="1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Weekend and overnight trips every weekend throughout first and second semester to Loon, Sunday River and Sugarloaf with over 60-100 students per weekend</a:t>
            </a:r>
          </a:p>
          <a:p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Regional events collaborating with brands and organizations such as </a:t>
            </a:r>
            <a:r>
              <a:rPr lang="en-US" sz="4400" dirty="0" err="1">
                <a:latin typeface="Tw Cen MT" panose="020B0602020104020603" pitchFamily="34" charset="0"/>
              </a:rPr>
              <a:t>Redbull</a:t>
            </a:r>
            <a:r>
              <a:rPr lang="en-US" sz="4400" dirty="0">
                <a:latin typeface="Tw Cen MT" panose="020B0602020104020603" pitchFamily="34" charset="0"/>
              </a:rPr>
              <a:t>, The Faction Collective, UNH Recreation Society, etc. 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48CBD176-A69F-4CF1-AF37-99DC727107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754" y="30456824"/>
            <a:ext cx="6098574" cy="1808242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25D43860-0622-4FE7-91AD-7FE6A94F9DB8}"/>
              </a:ext>
            </a:extLst>
          </p:cNvPr>
          <p:cNvSpPr txBox="1"/>
          <p:nvPr/>
        </p:nvSpPr>
        <p:spPr>
          <a:xfrm>
            <a:off x="14733384" y="7063874"/>
            <a:ext cx="9167312" cy="12218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dirty="0">
                <a:latin typeface="Tw Cen MT" panose="020B0602020104020603" pitchFamily="34" charset="0"/>
              </a:rPr>
              <a:t>Climate Impacts: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200" dirty="0">
                <a:latin typeface="Tw Cen MT" panose="020B0602020104020603" pitchFamily="34" charset="0"/>
              </a:rPr>
              <a:t>Warmer, wetter winters with temperature increases of 5.5°C </a:t>
            </a:r>
            <a:r>
              <a:rPr lang="en-US" sz="4200" b="1" dirty="0">
                <a:latin typeface="Tw Cen MT" panose="020B0602020104020603" pitchFamily="34" charset="0"/>
              </a:rPr>
              <a:t>(9.0 °F) </a:t>
            </a:r>
            <a:r>
              <a:rPr lang="en-US" sz="4200" dirty="0">
                <a:latin typeface="Tw Cen MT" panose="020B0602020104020603" pitchFamily="34" charset="0"/>
              </a:rPr>
              <a:t>by the end of the century (high emissions scenario resulting in </a:t>
            </a:r>
            <a:r>
              <a:rPr lang="en-US" sz="4200" b="1" dirty="0">
                <a:latin typeface="Tw Cen MT" panose="020B0602020104020603" pitchFamily="34" charset="0"/>
              </a:rPr>
              <a:t>total seasonal snowfall to decrease 10-30% </a:t>
            </a:r>
            <a:r>
              <a:rPr lang="en-US" sz="3200" dirty="0">
                <a:latin typeface="Tw Cen MT" panose="020B0602020104020603" pitchFamily="34" charset="0"/>
              </a:rPr>
              <a:t>(Figure 1. USGCRP, 2017).</a:t>
            </a:r>
          </a:p>
          <a:p>
            <a:endParaRPr lang="en-US" sz="42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200" dirty="0">
                <a:latin typeface="Tw Cen MT" panose="020B0602020104020603" pitchFamily="34" charset="0"/>
              </a:rPr>
              <a:t>The number of snow days is projected to be reduced by 25% percent in northeastern regions under a high emissions carbon output scenario </a:t>
            </a:r>
            <a:r>
              <a:rPr lang="en-US" sz="3200" dirty="0">
                <a:latin typeface="Tw Cen MT" panose="020B0602020104020603" pitchFamily="34" charset="0"/>
              </a:rPr>
              <a:t>(Demaria et al., 2016; Ning and Bradley, 2015).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2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200" dirty="0">
                <a:latin typeface="Tw Cen MT" panose="020B0602020104020603" pitchFamily="34" charset="0"/>
              </a:rPr>
              <a:t>During years of high snow totals, increased participation added $692.0 million in value nation-wide and added 11,800 jobs compared to avg. participation</a:t>
            </a:r>
          </a:p>
        </p:txBody>
      </p:sp>
      <p:pic>
        <p:nvPicPr>
          <p:cNvPr id="69" name="Picture 68" descr="A screenshot of a computer&#10;&#10;Description automatically generated">
            <a:extLst>
              <a:ext uri="{FF2B5EF4-FFF2-40B4-BE49-F238E27FC236}">
                <a16:creationId xmlns:a16="http://schemas.microsoft.com/office/drawing/2014/main" id="{250121E3-9F67-4B93-B658-D0F4B6C39E3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6" t="29413" r="45343" b="16828"/>
          <a:stretch/>
        </p:blipFill>
        <p:spPr>
          <a:xfrm>
            <a:off x="24210260" y="8264001"/>
            <a:ext cx="4860988" cy="10444340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073BF14E-C497-45F1-8BDD-085997A07253}"/>
              </a:ext>
            </a:extLst>
          </p:cNvPr>
          <p:cNvSpPr txBox="1"/>
          <p:nvPr/>
        </p:nvSpPr>
        <p:spPr>
          <a:xfrm>
            <a:off x="15273796" y="25854526"/>
            <a:ext cx="128016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Ski resorts addressing climate change through green initiatives including tracking GHG emissions (NSAA Climate Challenge)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Community engagement to create cohesive awareness of industry trends including adoption of renewable energy within resort operating </a:t>
            </a:r>
            <a:r>
              <a:rPr lang="en-US" sz="4400" dirty="0" err="1">
                <a:latin typeface="Tw Cen MT" panose="020B0602020104020603" pitchFamily="34" charset="0"/>
              </a:rPr>
              <a:t>sytems</a:t>
            </a:r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w Cen MT" panose="020B06020201040206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Tw Cen MT" panose="020B0602020104020603" pitchFamily="34" charset="0"/>
              </a:rPr>
              <a:t>Four-Season Model including summer and fall operations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926903A-141C-4D6E-9DC1-CFEBDAC4D704}"/>
              </a:ext>
            </a:extLst>
          </p:cNvPr>
          <p:cNvSpPr txBox="1"/>
          <p:nvPr/>
        </p:nvSpPr>
        <p:spPr>
          <a:xfrm>
            <a:off x="29550204" y="6448321"/>
            <a:ext cx="13729291" cy="12834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600" dirty="0">
                <a:latin typeface="Tw Cen MT" panose="020B0602020104020603" pitchFamily="34" charset="0"/>
              </a:rPr>
              <a:t>Logistical planning with a participant-focused approach and application of learned skills from RMP </a:t>
            </a:r>
          </a:p>
          <a:p>
            <a:endParaRPr lang="en-US" sz="4600" dirty="0">
              <a:latin typeface="Tw Cen MT" panose="020B0602020104020603" pitchFamily="3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600" dirty="0">
                <a:latin typeface="Tw Cen MT" panose="020B0602020104020603" pitchFamily="34" charset="0"/>
              </a:rPr>
              <a:t>Cultivating a driven community both within UNH and beyond through brand engagement, student participation and volunteering and hands-on managerial positions on the club’s Executive Board</a:t>
            </a:r>
          </a:p>
          <a:p>
            <a:endParaRPr lang="en-US" sz="4600" dirty="0">
              <a:latin typeface="Tw Cen MT" panose="020B0602020104020603" pitchFamily="3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600" dirty="0">
                <a:latin typeface="Tw Cen MT" panose="020B0602020104020603" pitchFamily="34" charset="0"/>
              </a:rPr>
              <a:t>Risk Management Policies &amp; Protocols structured through NCAA Regulations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endParaRPr lang="en-US" sz="4600" dirty="0">
              <a:latin typeface="Tw Cen MT" panose="020B0602020104020603" pitchFamily="3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600" dirty="0">
                <a:latin typeface="Tw Cen MT" panose="020B0602020104020603" pitchFamily="34" charset="0"/>
              </a:rPr>
              <a:t>Leadership and organizational structure skills  forming independent management techniques through a 100% student-run club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endParaRPr lang="en-US" sz="4600" dirty="0">
              <a:latin typeface="Tw Cen MT" panose="020B0602020104020603" pitchFamily="34" charset="0"/>
            </a:endParaRP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US" sz="4600" b="1" dirty="0">
                <a:latin typeface="Tw Cen MT" panose="020B0602020104020603" pitchFamily="34" charset="0"/>
              </a:rPr>
              <a:t>Experience through exposure </a:t>
            </a:r>
            <a:r>
              <a:rPr lang="en-US" sz="4600" dirty="0">
                <a:latin typeface="Tw Cen MT" panose="020B0602020104020603" pitchFamily="34" charset="0"/>
              </a:rPr>
              <a:t>including through marketing, budgeting skills, risk exposure and crisis scenarios on and off mountain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358E7A0-E7E6-42BB-ACFD-F6DC3D15D30A}"/>
              </a:ext>
            </a:extLst>
          </p:cNvPr>
          <p:cNvSpPr txBox="1"/>
          <p:nvPr/>
        </p:nvSpPr>
        <p:spPr>
          <a:xfrm>
            <a:off x="24126125" y="6772872"/>
            <a:ext cx="40608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w Cen MT" panose="020B0602020104020603" pitchFamily="34" charset="0"/>
              </a:rPr>
              <a:t>Figure 1. Representative Concentration Pathways (RCP) scenarios used in climate models to project future scenarios – used from Fourth National Climate Assessment Climate Science Special Report (USGCRP, 2017)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760</Words>
  <Application>Microsoft Office PowerPoint</Application>
  <PresentationFormat>Custom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 Cen MT</vt:lpstr>
      <vt:lpstr>Office Theme</vt:lpstr>
      <vt:lpstr>Creating Community Through Experiential Exposure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Baseline at the University of New Hampshire</dc:title>
  <dc:creator/>
  <cp:lastModifiedBy/>
  <cp:revision>161</cp:revision>
  <dcterms:created xsi:type="dcterms:W3CDTF">2012-08-24T00:53:15Z</dcterms:created>
  <dcterms:modified xsi:type="dcterms:W3CDTF">2019-04-23T00:39:07Z</dcterms:modified>
</cp:coreProperties>
</file>