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wdp" ContentType="image/vnd.ms-photo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32369125" cy="43159363"/>
  <p:notesSz cx="29260800" cy="41376600"/>
  <p:defaultTextStyle>
    <a:defPPr>
      <a:defRPr lang="en-US"/>
    </a:defPPr>
    <a:lvl1pPr marL="0" algn="l" defTabSz="4315877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1pPr>
    <a:lvl2pPr marL="2157938" algn="l" defTabSz="4315877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2pPr>
    <a:lvl3pPr marL="4315877" algn="l" defTabSz="4315877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3pPr>
    <a:lvl4pPr marL="6473815" algn="l" defTabSz="4315877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4pPr>
    <a:lvl5pPr marL="8631753" algn="l" defTabSz="4315877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5pPr>
    <a:lvl6pPr marL="10789691" algn="l" defTabSz="4315877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6pPr>
    <a:lvl7pPr marL="12947630" algn="l" defTabSz="4315877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7pPr>
    <a:lvl8pPr marL="15105568" algn="l" defTabSz="4315877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8pPr>
    <a:lvl9pPr marL="17263506" algn="l" defTabSz="4315877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Johnson, Edith" initials="EJ" lastIdx="17" clrIdx="0"/>
  <p:cmAuthor id="1" name="Prianto, Eko" initials="EP" lastIdx="2" clrIdx="1"/>
  <p:cmAuthor id="2" name="Hergoualch, Kristell" initials="KH" lastIdx="5" clrIdx="2"/>
  <p:cmAuthor id="3" name="Kurnianto, Sofyan" initials="SK" lastIdx="1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B9DB0C"/>
    <a:srgbClr val="154279"/>
    <a:srgbClr val="FFD141"/>
    <a:srgbClr val="E1E14F"/>
    <a:srgbClr val="D5E04D"/>
    <a:srgbClr val="CCCC00"/>
    <a:srgbClr val="D2232A"/>
    <a:srgbClr val="8D8B00"/>
    <a:srgbClr val="FF9933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20" autoAdjust="0"/>
    <p:restoredTop sz="99471" autoAdjust="0"/>
  </p:normalViewPr>
  <p:slideViewPr>
    <p:cSldViewPr>
      <p:cViewPr>
        <p:scale>
          <a:sx n="37" d="100"/>
          <a:sy n="37" d="100"/>
        </p:scale>
        <p:origin x="-832" y="-112"/>
      </p:cViewPr>
      <p:guideLst>
        <p:guide orient="horz" pos="13594"/>
        <p:guide pos="1019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commentAuthors" Target="commentAuthors.xml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7685" y="13407380"/>
            <a:ext cx="27513756" cy="925128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55369" y="24456972"/>
            <a:ext cx="22658388" cy="110296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579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158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473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631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7896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947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1055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263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3C0AC-51CE-4891-A3CC-EE26A9369812}" type="datetimeFigureOut">
              <a:rPr lang="en-US" smtClean="0"/>
              <a:pPr/>
              <a:t>3/6/12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757B2-62D6-4D07-9487-AD6A3DEB5D4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3C0AC-51CE-4891-A3CC-EE26A9369812}" type="datetimeFigureOut">
              <a:rPr lang="en-US" smtClean="0"/>
              <a:pPr/>
              <a:t>3/6/12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757B2-62D6-4D07-9487-AD6A3DEB5D4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56938" y="27733890"/>
            <a:ext cx="27513756" cy="8571929"/>
          </a:xfrm>
        </p:spPr>
        <p:txBody>
          <a:bodyPr anchor="t"/>
          <a:lstStyle>
            <a:lvl1pPr algn="l">
              <a:defRPr sz="189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56938" y="18292782"/>
            <a:ext cx="27513756" cy="9441108"/>
          </a:xfrm>
        </p:spPr>
        <p:txBody>
          <a:bodyPr anchor="b"/>
          <a:lstStyle>
            <a:lvl1pPr marL="0" indent="0">
              <a:buNone/>
              <a:defRPr sz="9400">
                <a:solidFill>
                  <a:schemeClr val="tx1">
                    <a:tint val="75000"/>
                  </a:schemeClr>
                </a:solidFill>
              </a:defRPr>
            </a:lvl1pPr>
            <a:lvl2pPr marL="2157938" indent="0">
              <a:buNone/>
              <a:defRPr sz="8500">
                <a:solidFill>
                  <a:schemeClr val="tx1">
                    <a:tint val="75000"/>
                  </a:schemeClr>
                </a:solidFill>
              </a:defRPr>
            </a:lvl2pPr>
            <a:lvl3pPr marL="4315877" indent="0">
              <a:buNone/>
              <a:defRPr sz="7600">
                <a:solidFill>
                  <a:schemeClr val="tx1">
                    <a:tint val="75000"/>
                  </a:schemeClr>
                </a:solidFill>
              </a:defRPr>
            </a:lvl3pPr>
            <a:lvl4pPr marL="6473815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4pPr>
            <a:lvl5pPr marL="8631753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5pPr>
            <a:lvl6pPr marL="10789691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6pPr>
            <a:lvl7pPr marL="12947630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7pPr>
            <a:lvl8pPr marL="15105568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8pPr>
            <a:lvl9pPr marL="17263506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3C0AC-51CE-4891-A3CC-EE26A9369812}" type="datetimeFigureOut">
              <a:rPr lang="en-US" smtClean="0"/>
              <a:pPr/>
              <a:t>3/6/12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757B2-62D6-4D07-9487-AD6A3DEB5D4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726415" y="63380327"/>
            <a:ext cx="51296072" cy="179251225"/>
          </a:xfrm>
        </p:spPr>
        <p:txBody>
          <a:bodyPr/>
          <a:lstStyle>
            <a:lvl1pPr>
              <a:defRPr sz="13200"/>
            </a:lvl1pPr>
            <a:lvl2pPr>
              <a:defRPr sz="11300"/>
            </a:lvl2pPr>
            <a:lvl3pPr>
              <a:defRPr sz="9400"/>
            </a:lvl3pPr>
            <a:lvl4pPr>
              <a:defRPr sz="8500"/>
            </a:lvl4pPr>
            <a:lvl5pPr>
              <a:defRPr sz="8500"/>
            </a:lvl5pPr>
            <a:lvl6pPr>
              <a:defRPr sz="8500"/>
            </a:lvl6pPr>
            <a:lvl7pPr>
              <a:defRPr sz="8500"/>
            </a:lvl7pPr>
            <a:lvl8pPr>
              <a:defRPr sz="8500"/>
            </a:lvl8pPr>
            <a:lvl9pPr>
              <a:defRPr sz="8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561972" y="63380327"/>
            <a:ext cx="51296072" cy="179251225"/>
          </a:xfrm>
        </p:spPr>
        <p:txBody>
          <a:bodyPr/>
          <a:lstStyle>
            <a:lvl1pPr>
              <a:defRPr sz="13200"/>
            </a:lvl1pPr>
            <a:lvl2pPr>
              <a:defRPr sz="11300"/>
            </a:lvl2pPr>
            <a:lvl3pPr>
              <a:defRPr sz="9400"/>
            </a:lvl3pPr>
            <a:lvl4pPr>
              <a:defRPr sz="8500"/>
            </a:lvl4pPr>
            <a:lvl5pPr>
              <a:defRPr sz="8500"/>
            </a:lvl5pPr>
            <a:lvl6pPr>
              <a:defRPr sz="8500"/>
            </a:lvl6pPr>
            <a:lvl7pPr>
              <a:defRPr sz="8500"/>
            </a:lvl7pPr>
            <a:lvl8pPr>
              <a:defRPr sz="8500"/>
            </a:lvl8pPr>
            <a:lvl9pPr>
              <a:defRPr sz="8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3C0AC-51CE-4891-A3CC-EE26A9369812}" type="datetimeFigureOut">
              <a:rPr lang="en-US" smtClean="0"/>
              <a:pPr/>
              <a:t>3/6/12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757B2-62D6-4D07-9487-AD6A3DEB5D4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8456" y="1728376"/>
            <a:ext cx="29132213" cy="7193227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18456" y="9660907"/>
            <a:ext cx="14301985" cy="4026206"/>
          </a:xfrm>
        </p:spPr>
        <p:txBody>
          <a:bodyPr anchor="b"/>
          <a:lstStyle>
            <a:lvl1pPr marL="0" indent="0">
              <a:buNone/>
              <a:defRPr sz="11300" b="1"/>
            </a:lvl1pPr>
            <a:lvl2pPr marL="2157938" indent="0">
              <a:buNone/>
              <a:defRPr sz="9400" b="1"/>
            </a:lvl2pPr>
            <a:lvl3pPr marL="4315877" indent="0">
              <a:buNone/>
              <a:defRPr sz="8500" b="1"/>
            </a:lvl3pPr>
            <a:lvl4pPr marL="6473815" indent="0">
              <a:buNone/>
              <a:defRPr sz="7600" b="1"/>
            </a:lvl4pPr>
            <a:lvl5pPr marL="8631753" indent="0">
              <a:buNone/>
              <a:defRPr sz="7600" b="1"/>
            </a:lvl5pPr>
            <a:lvl6pPr marL="10789691" indent="0">
              <a:buNone/>
              <a:defRPr sz="7600" b="1"/>
            </a:lvl6pPr>
            <a:lvl7pPr marL="12947630" indent="0">
              <a:buNone/>
              <a:defRPr sz="7600" b="1"/>
            </a:lvl7pPr>
            <a:lvl8pPr marL="15105568" indent="0">
              <a:buNone/>
              <a:defRPr sz="7600" b="1"/>
            </a:lvl8pPr>
            <a:lvl9pPr marL="17263506" indent="0">
              <a:buNone/>
              <a:defRPr sz="7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18456" y="13687113"/>
            <a:ext cx="14301985" cy="24866590"/>
          </a:xfrm>
        </p:spPr>
        <p:txBody>
          <a:bodyPr/>
          <a:lstStyle>
            <a:lvl1pPr>
              <a:defRPr sz="11300"/>
            </a:lvl1pPr>
            <a:lvl2pPr>
              <a:defRPr sz="9400"/>
            </a:lvl2pPr>
            <a:lvl3pPr>
              <a:defRPr sz="8500"/>
            </a:lvl3pPr>
            <a:lvl4pPr>
              <a:defRPr sz="7600"/>
            </a:lvl4pPr>
            <a:lvl5pPr>
              <a:defRPr sz="7600"/>
            </a:lvl5pPr>
            <a:lvl6pPr>
              <a:defRPr sz="7600"/>
            </a:lvl6pPr>
            <a:lvl7pPr>
              <a:defRPr sz="7600"/>
            </a:lvl7pPr>
            <a:lvl8pPr>
              <a:defRPr sz="7600"/>
            </a:lvl8pPr>
            <a:lvl9pPr>
              <a:defRPr sz="7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443068" y="9660907"/>
            <a:ext cx="14307603" cy="4026206"/>
          </a:xfrm>
        </p:spPr>
        <p:txBody>
          <a:bodyPr anchor="b"/>
          <a:lstStyle>
            <a:lvl1pPr marL="0" indent="0">
              <a:buNone/>
              <a:defRPr sz="11300" b="1"/>
            </a:lvl1pPr>
            <a:lvl2pPr marL="2157938" indent="0">
              <a:buNone/>
              <a:defRPr sz="9400" b="1"/>
            </a:lvl2pPr>
            <a:lvl3pPr marL="4315877" indent="0">
              <a:buNone/>
              <a:defRPr sz="8500" b="1"/>
            </a:lvl3pPr>
            <a:lvl4pPr marL="6473815" indent="0">
              <a:buNone/>
              <a:defRPr sz="7600" b="1"/>
            </a:lvl4pPr>
            <a:lvl5pPr marL="8631753" indent="0">
              <a:buNone/>
              <a:defRPr sz="7600" b="1"/>
            </a:lvl5pPr>
            <a:lvl6pPr marL="10789691" indent="0">
              <a:buNone/>
              <a:defRPr sz="7600" b="1"/>
            </a:lvl6pPr>
            <a:lvl7pPr marL="12947630" indent="0">
              <a:buNone/>
              <a:defRPr sz="7600" b="1"/>
            </a:lvl7pPr>
            <a:lvl8pPr marL="15105568" indent="0">
              <a:buNone/>
              <a:defRPr sz="7600" b="1"/>
            </a:lvl8pPr>
            <a:lvl9pPr marL="17263506" indent="0">
              <a:buNone/>
              <a:defRPr sz="7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443068" y="13687113"/>
            <a:ext cx="14307603" cy="24866590"/>
          </a:xfrm>
        </p:spPr>
        <p:txBody>
          <a:bodyPr/>
          <a:lstStyle>
            <a:lvl1pPr>
              <a:defRPr sz="11300"/>
            </a:lvl1pPr>
            <a:lvl2pPr>
              <a:defRPr sz="9400"/>
            </a:lvl2pPr>
            <a:lvl3pPr>
              <a:defRPr sz="8500"/>
            </a:lvl3pPr>
            <a:lvl4pPr>
              <a:defRPr sz="7600"/>
            </a:lvl4pPr>
            <a:lvl5pPr>
              <a:defRPr sz="7600"/>
            </a:lvl5pPr>
            <a:lvl6pPr>
              <a:defRPr sz="7600"/>
            </a:lvl6pPr>
            <a:lvl7pPr>
              <a:defRPr sz="7600"/>
            </a:lvl7pPr>
            <a:lvl8pPr>
              <a:defRPr sz="7600"/>
            </a:lvl8pPr>
            <a:lvl9pPr>
              <a:defRPr sz="7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3C0AC-51CE-4891-A3CC-EE26A9369812}" type="datetimeFigureOut">
              <a:rPr lang="en-US" smtClean="0"/>
              <a:pPr/>
              <a:t>3/6/12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757B2-62D6-4D07-9487-AD6A3DEB5D4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3C0AC-51CE-4891-A3CC-EE26A9369812}" type="datetimeFigureOut">
              <a:rPr lang="en-US" smtClean="0"/>
              <a:pPr/>
              <a:t>3/6/12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757B2-62D6-4D07-9487-AD6A3DEB5D4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3C0AC-51CE-4891-A3CC-EE26A9369812}" type="datetimeFigureOut">
              <a:rPr lang="en-US" smtClean="0"/>
              <a:pPr/>
              <a:t>3/6/12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757B2-62D6-4D07-9487-AD6A3DEB5D4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8458" y="1718382"/>
            <a:ext cx="10649219" cy="7313114"/>
          </a:xfrm>
        </p:spPr>
        <p:txBody>
          <a:bodyPr anchor="b"/>
          <a:lstStyle>
            <a:lvl1pPr algn="l">
              <a:defRPr sz="9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55429" y="1718385"/>
            <a:ext cx="18095240" cy="36835321"/>
          </a:xfrm>
        </p:spPr>
        <p:txBody>
          <a:bodyPr/>
          <a:lstStyle>
            <a:lvl1pPr>
              <a:defRPr sz="15100"/>
            </a:lvl1pPr>
            <a:lvl2pPr>
              <a:defRPr sz="13200"/>
            </a:lvl2pPr>
            <a:lvl3pPr>
              <a:defRPr sz="11300"/>
            </a:lvl3pPr>
            <a:lvl4pPr>
              <a:defRPr sz="9400"/>
            </a:lvl4pPr>
            <a:lvl5pPr>
              <a:defRPr sz="9400"/>
            </a:lvl5pPr>
            <a:lvl6pPr>
              <a:defRPr sz="9400"/>
            </a:lvl6pPr>
            <a:lvl7pPr>
              <a:defRPr sz="9400"/>
            </a:lvl7pPr>
            <a:lvl8pPr>
              <a:defRPr sz="9400"/>
            </a:lvl8pPr>
            <a:lvl9pPr>
              <a:defRPr sz="9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18458" y="9031500"/>
            <a:ext cx="10649219" cy="29522206"/>
          </a:xfrm>
        </p:spPr>
        <p:txBody>
          <a:bodyPr/>
          <a:lstStyle>
            <a:lvl1pPr marL="0" indent="0">
              <a:buNone/>
              <a:defRPr sz="6600"/>
            </a:lvl1pPr>
            <a:lvl2pPr marL="2157938" indent="0">
              <a:buNone/>
              <a:defRPr sz="5700"/>
            </a:lvl2pPr>
            <a:lvl3pPr marL="4315877" indent="0">
              <a:buNone/>
              <a:defRPr sz="4700"/>
            </a:lvl3pPr>
            <a:lvl4pPr marL="6473815" indent="0">
              <a:buNone/>
              <a:defRPr sz="4200"/>
            </a:lvl4pPr>
            <a:lvl5pPr marL="8631753" indent="0">
              <a:buNone/>
              <a:defRPr sz="4200"/>
            </a:lvl5pPr>
            <a:lvl6pPr marL="10789691" indent="0">
              <a:buNone/>
              <a:defRPr sz="4200"/>
            </a:lvl6pPr>
            <a:lvl7pPr marL="12947630" indent="0">
              <a:buNone/>
              <a:defRPr sz="4200"/>
            </a:lvl7pPr>
            <a:lvl8pPr marL="15105568" indent="0">
              <a:buNone/>
              <a:defRPr sz="4200"/>
            </a:lvl8pPr>
            <a:lvl9pPr marL="17263506" indent="0">
              <a:buNone/>
              <a:defRPr sz="4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3C0AC-51CE-4891-A3CC-EE26A9369812}" type="datetimeFigureOut">
              <a:rPr lang="en-US" smtClean="0"/>
              <a:pPr/>
              <a:t>3/6/12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757B2-62D6-4D07-9487-AD6A3DEB5D4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44575" y="30211554"/>
            <a:ext cx="19421475" cy="3566645"/>
          </a:xfrm>
        </p:spPr>
        <p:txBody>
          <a:bodyPr anchor="b"/>
          <a:lstStyle>
            <a:lvl1pPr algn="l">
              <a:defRPr sz="9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344575" y="3856369"/>
            <a:ext cx="19421475" cy="25895618"/>
          </a:xfrm>
        </p:spPr>
        <p:txBody>
          <a:bodyPr/>
          <a:lstStyle>
            <a:lvl1pPr marL="0" indent="0">
              <a:buNone/>
              <a:defRPr sz="15100"/>
            </a:lvl1pPr>
            <a:lvl2pPr marL="2157938" indent="0">
              <a:buNone/>
              <a:defRPr sz="13200"/>
            </a:lvl2pPr>
            <a:lvl3pPr marL="4315877" indent="0">
              <a:buNone/>
              <a:defRPr sz="11300"/>
            </a:lvl3pPr>
            <a:lvl4pPr marL="6473815" indent="0">
              <a:buNone/>
              <a:defRPr sz="9400"/>
            </a:lvl4pPr>
            <a:lvl5pPr marL="8631753" indent="0">
              <a:buNone/>
              <a:defRPr sz="9400"/>
            </a:lvl5pPr>
            <a:lvl6pPr marL="10789691" indent="0">
              <a:buNone/>
              <a:defRPr sz="9400"/>
            </a:lvl6pPr>
            <a:lvl7pPr marL="12947630" indent="0">
              <a:buNone/>
              <a:defRPr sz="9400"/>
            </a:lvl7pPr>
            <a:lvl8pPr marL="15105568" indent="0">
              <a:buNone/>
              <a:defRPr sz="9400"/>
            </a:lvl8pPr>
            <a:lvl9pPr marL="17263506" indent="0">
              <a:buNone/>
              <a:defRPr sz="94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44575" y="33778199"/>
            <a:ext cx="19421475" cy="5065228"/>
          </a:xfrm>
        </p:spPr>
        <p:txBody>
          <a:bodyPr/>
          <a:lstStyle>
            <a:lvl1pPr marL="0" indent="0">
              <a:buNone/>
              <a:defRPr sz="6600"/>
            </a:lvl1pPr>
            <a:lvl2pPr marL="2157938" indent="0">
              <a:buNone/>
              <a:defRPr sz="5700"/>
            </a:lvl2pPr>
            <a:lvl3pPr marL="4315877" indent="0">
              <a:buNone/>
              <a:defRPr sz="4700"/>
            </a:lvl3pPr>
            <a:lvl4pPr marL="6473815" indent="0">
              <a:buNone/>
              <a:defRPr sz="4200"/>
            </a:lvl4pPr>
            <a:lvl5pPr marL="8631753" indent="0">
              <a:buNone/>
              <a:defRPr sz="4200"/>
            </a:lvl5pPr>
            <a:lvl6pPr marL="10789691" indent="0">
              <a:buNone/>
              <a:defRPr sz="4200"/>
            </a:lvl6pPr>
            <a:lvl7pPr marL="12947630" indent="0">
              <a:buNone/>
              <a:defRPr sz="4200"/>
            </a:lvl7pPr>
            <a:lvl8pPr marL="15105568" indent="0">
              <a:buNone/>
              <a:defRPr sz="4200"/>
            </a:lvl8pPr>
            <a:lvl9pPr marL="17263506" indent="0">
              <a:buNone/>
              <a:defRPr sz="4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3C0AC-51CE-4891-A3CC-EE26A9369812}" type="datetimeFigureOut">
              <a:rPr lang="en-US" smtClean="0"/>
              <a:pPr/>
              <a:t>3/6/12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757B2-62D6-4D07-9487-AD6A3DEB5D4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3C0AC-51CE-4891-A3CC-EE26A9369812}" type="datetimeFigureOut">
              <a:rPr lang="en-US" smtClean="0"/>
              <a:pPr/>
              <a:t>3/6/12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757B2-62D6-4D07-9487-AD6A3DEB5D4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75136" y="10879763"/>
            <a:ext cx="25782907" cy="23175178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26415" y="10879763"/>
            <a:ext cx="76809236" cy="23175178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3C0AC-51CE-4891-A3CC-EE26A9369812}" type="datetimeFigureOut">
              <a:rPr lang="en-US" smtClean="0"/>
              <a:pPr/>
              <a:t>3/6/12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2757B2-62D6-4D07-9487-AD6A3DEB5D4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18456" y="1728376"/>
            <a:ext cx="29132213" cy="7193227"/>
          </a:xfrm>
          <a:prstGeom prst="rect">
            <a:avLst/>
          </a:prstGeom>
        </p:spPr>
        <p:txBody>
          <a:bodyPr vert="horz" lIns="431588" tIns="215794" rIns="431588" bIns="215794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18456" y="10070521"/>
            <a:ext cx="29132213" cy="28483185"/>
          </a:xfrm>
          <a:prstGeom prst="rect">
            <a:avLst/>
          </a:prstGeom>
        </p:spPr>
        <p:txBody>
          <a:bodyPr vert="horz" lIns="431588" tIns="215794" rIns="431588" bIns="215794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18456" y="40002339"/>
            <a:ext cx="7552796" cy="2297836"/>
          </a:xfrm>
          <a:prstGeom prst="rect">
            <a:avLst/>
          </a:prstGeom>
        </p:spPr>
        <p:txBody>
          <a:bodyPr vert="horz" lIns="431588" tIns="215794" rIns="431588" bIns="215794" rtlCol="0" anchor="ctr"/>
          <a:lstStyle>
            <a:lvl1pPr algn="l">
              <a:defRPr sz="5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13C0AC-51CE-4891-A3CC-EE26A9369812}" type="datetimeFigureOut">
              <a:rPr lang="en-US" smtClean="0"/>
              <a:pPr/>
              <a:t>3/6/12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059451" y="40002339"/>
            <a:ext cx="10250223" cy="2297836"/>
          </a:xfrm>
          <a:prstGeom prst="rect">
            <a:avLst/>
          </a:prstGeom>
        </p:spPr>
        <p:txBody>
          <a:bodyPr vert="horz" lIns="431588" tIns="215794" rIns="431588" bIns="215794" rtlCol="0" anchor="ctr"/>
          <a:lstStyle>
            <a:lvl1pPr algn="ctr">
              <a:defRPr sz="5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3197873" y="40002339"/>
            <a:ext cx="7552796" cy="2297836"/>
          </a:xfrm>
          <a:prstGeom prst="rect">
            <a:avLst/>
          </a:prstGeom>
        </p:spPr>
        <p:txBody>
          <a:bodyPr vert="horz" lIns="431588" tIns="215794" rIns="431588" bIns="215794" rtlCol="0" anchor="ctr"/>
          <a:lstStyle>
            <a:lvl1pPr algn="r">
              <a:defRPr sz="5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2757B2-62D6-4D07-9487-AD6A3DEB5D4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15877" rtl="0" eaLnBrk="1" latinLnBrk="0" hangingPunct="1">
        <a:spcBef>
          <a:spcPct val="0"/>
        </a:spcBef>
        <a:buNone/>
        <a:defRPr sz="20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18454" indent="-1618454" algn="l" defTabSz="4315877" rtl="0" eaLnBrk="1" latinLnBrk="0" hangingPunct="1">
        <a:spcBef>
          <a:spcPct val="20000"/>
        </a:spcBef>
        <a:buFont typeface="Arial" pitchFamily="34" charset="0"/>
        <a:buChar char="•"/>
        <a:defRPr sz="15100" kern="1200">
          <a:solidFill>
            <a:schemeClr val="tx1"/>
          </a:solidFill>
          <a:latin typeface="+mn-lt"/>
          <a:ea typeface="+mn-ea"/>
          <a:cs typeface="+mn-cs"/>
        </a:defRPr>
      </a:lvl1pPr>
      <a:lvl2pPr marL="3506650" indent="-1348711" algn="l" defTabSz="4315877" rtl="0" eaLnBrk="1" latinLnBrk="0" hangingPunct="1">
        <a:spcBef>
          <a:spcPct val="20000"/>
        </a:spcBef>
        <a:buFont typeface="Arial" pitchFamily="34" charset="0"/>
        <a:buChar char="–"/>
        <a:defRPr sz="13200" kern="1200">
          <a:solidFill>
            <a:schemeClr val="tx1"/>
          </a:solidFill>
          <a:latin typeface="+mn-lt"/>
          <a:ea typeface="+mn-ea"/>
          <a:cs typeface="+mn-cs"/>
        </a:defRPr>
      </a:lvl2pPr>
      <a:lvl3pPr marL="5394846" indent="-1078969" algn="l" defTabSz="4315877" rtl="0" eaLnBrk="1" latinLnBrk="0" hangingPunct="1">
        <a:spcBef>
          <a:spcPct val="20000"/>
        </a:spcBef>
        <a:buFont typeface="Arial" pitchFamily="34" charset="0"/>
        <a:buChar char="•"/>
        <a:defRPr sz="11300" kern="1200">
          <a:solidFill>
            <a:schemeClr val="tx1"/>
          </a:solidFill>
          <a:latin typeface="+mn-lt"/>
          <a:ea typeface="+mn-ea"/>
          <a:cs typeface="+mn-cs"/>
        </a:defRPr>
      </a:lvl3pPr>
      <a:lvl4pPr marL="7552784" indent="-1078969" algn="l" defTabSz="4315877" rtl="0" eaLnBrk="1" latinLnBrk="0" hangingPunct="1">
        <a:spcBef>
          <a:spcPct val="20000"/>
        </a:spcBef>
        <a:buFont typeface="Arial" pitchFamily="34" charset="0"/>
        <a:buChar char="–"/>
        <a:defRPr sz="9400" kern="1200">
          <a:solidFill>
            <a:schemeClr val="tx1"/>
          </a:solidFill>
          <a:latin typeface="+mn-lt"/>
          <a:ea typeface="+mn-ea"/>
          <a:cs typeface="+mn-cs"/>
        </a:defRPr>
      </a:lvl4pPr>
      <a:lvl5pPr marL="9710722" indent="-1078969" algn="l" defTabSz="4315877" rtl="0" eaLnBrk="1" latinLnBrk="0" hangingPunct="1">
        <a:spcBef>
          <a:spcPct val="20000"/>
        </a:spcBef>
        <a:buFont typeface="Arial" pitchFamily="34" charset="0"/>
        <a:buChar char="»"/>
        <a:defRPr sz="9400" kern="1200">
          <a:solidFill>
            <a:schemeClr val="tx1"/>
          </a:solidFill>
          <a:latin typeface="+mn-lt"/>
          <a:ea typeface="+mn-ea"/>
          <a:cs typeface="+mn-cs"/>
        </a:defRPr>
      </a:lvl5pPr>
      <a:lvl6pPr marL="11868661" indent="-1078969" algn="l" defTabSz="4315877" rtl="0" eaLnBrk="1" latinLnBrk="0" hangingPunct="1">
        <a:spcBef>
          <a:spcPct val="20000"/>
        </a:spcBef>
        <a:buFont typeface="Arial" pitchFamily="34" charset="0"/>
        <a:buChar char="•"/>
        <a:defRPr sz="9400" kern="1200">
          <a:solidFill>
            <a:schemeClr val="tx1"/>
          </a:solidFill>
          <a:latin typeface="+mn-lt"/>
          <a:ea typeface="+mn-ea"/>
          <a:cs typeface="+mn-cs"/>
        </a:defRPr>
      </a:lvl6pPr>
      <a:lvl7pPr marL="14026599" indent="-1078969" algn="l" defTabSz="4315877" rtl="0" eaLnBrk="1" latinLnBrk="0" hangingPunct="1">
        <a:spcBef>
          <a:spcPct val="20000"/>
        </a:spcBef>
        <a:buFont typeface="Arial" pitchFamily="34" charset="0"/>
        <a:buChar char="•"/>
        <a:defRPr sz="9400" kern="1200">
          <a:solidFill>
            <a:schemeClr val="tx1"/>
          </a:solidFill>
          <a:latin typeface="+mn-lt"/>
          <a:ea typeface="+mn-ea"/>
          <a:cs typeface="+mn-cs"/>
        </a:defRPr>
      </a:lvl7pPr>
      <a:lvl8pPr marL="16184537" indent="-1078969" algn="l" defTabSz="4315877" rtl="0" eaLnBrk="1" latinLnBrk="0" hangingPunct="1">
        <a:spcBef>
          <a:spcPct val="20000"/>
        </a:spcBef>
        <a:buFont typeface="Arial" pitchFamily="34" charset="0"/>
        <a:buChar char="•"/>
        <a:defRPr sz="9400" kern="1200">
          <a:solidFill>
            <a:schemeClr val="tx1"/>
          </a:solidFill>
          <a:latin typeface="+mn-lt"/>
          <a:ea typeface="+mn-ea"/>
          <a:cs typeface="+mn-cs"/>
        </a:defRPr>
      </a:lvl8pPr>
      <a:lvl9pPr marL="18342475" indent="-1078969" algn="l" defTabSz="4315877" rtl="0" eaLnBrk="1" latinLnBrk="0" hangingPunct="1">
        <a:spcBef>
          <a:spcPct val="20000"/>
        </a:spcBef>
        <a:buFont typeface="Arial" pitchFamily="34" charset="0"/>
        <a:buChar char="•"/>
        <a:defRPr sz="9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15877" rtl="0" eaLnBrk="1" latinLnBrk="0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1pPr>
      <a:lvl2pPr marL="2157938" algn="l" defTabSz="4315877" rtl="0" eaLnBrk="1" latinLnBrk="0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2pPr>
      <a:lvl3pPr marL="4315877" algn="l" defTabSz="4315877" rtl="0" eaLnBrk="1" latinLnBrk="0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3pPr>
      <a:lvl4pPr marL="6473815" algn="l" defTabSz="4315877" rtl="0" eaLnBrk="1" latinLnBrk="0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4pPr>
      <a:lvl5pPr marL="8631753" algn="l" defTabSz="4315877" rtl="0" eaLnBrk="1" latinLnBrk="0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5pPr>
      <a:lvl6pPr marL="10789691" algn="l" defTabSz="4315877" rtl="0" eaLnBrk="1" latinLnBrk="0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6pPr>
      <a:lvl7pPr marL="12947630" algn="l" defTabSz="4315877" rtl="0" eaLnBrk="1" latinLnBrk="0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7pPr>
      <a:lvl8pPr marL="15105568" algn="l" defTabSz="4315877" rtl="0" eaLnBrk="1" latinLnBrk="0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8pPr>
      <a:lvl9pPr marL="17263506" algn="l" defTabSz="4315877" rtl="0" eaLnBrk="1" latinLnBrk="0" hangingPunct="1">
        <a:defRPr sz="8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9.emf"/><Relationship Id="rId12" Type="http://schemas.openxmlformats.org/officeDocument/2006/relationships/image" Target="../media/image10.jpeg"/><Relationship Id="rId13" Type="http://schemas.microsoft.com/office/2007/relationships/hdphoto" Target="../media/hdphoto2.wdp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jpeg"/><Relationship Id="rId4" Type="http://schemas.microsoft.com/office/2007/relationships/hdphoto" Target="../media/hdphoto1.wdp"/><Relationship Id="rId5" Type="http://schemas.openxmlformats.org/officeDocument/2006/relationships/image" Target="../media/image3.jpeg"/><Relationship Id="rId6" Type="http://schemas.openxmlformats.org/officeDocument/2006/relationships/image" Target="../media/image4.jpeg"/><Relationship Id="rId7" Type="http://schemas.openxmlformats.org/officeDocument/2006/relationships/image" Target="../media/image5.jpeg"/><Relationship Id="rId8" Type="http://schemas.openxmlformats.org/officeDocument/2006/relationships/image" Target="../media/image6.jpeg"/><Relationship Id="rId9" Type="http://schemas.openxmlformats.org/officeDocument/2006/relationships/image" Target="../media/image7.emf"/><Relationship Id="rId10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362" y="276811"/>
            <a:ext cx="4495800" cy="5082209"/>
          </a:xfrm>
          <a:prstGeom prst="rect">
            <a:avLst/>
          </a:prstGeom>
        </p:spPr>
      </p:pic>
      <p:sp>
        <p:nvSpPr>
          <p:cNvPr id="78" name="Rectangle 47"/>
          <p:cNvSpPr>
            <a:spLocks noChangeArrowheads="1"/>
          </p:cNvSpPr>
          <p:nvPr/>
        </p:nvSpPr>
        <p:spPr bwMode="auto">
          <a:xfrm>
            <a:off x="-1112838" y="27599481"/>
            <a:ext cx="33985200" cy="10591800"/>
          </a:xfrm>
          <a:prstGeom prst="rect">
            <a:avLst/>
          </a:prstGeom>
          <a:solidFill>
            <a:srgbClr val="B9DB0C"/>
          </a:solidFill>
          <a:ln w="9525" algn="in">
            <a:noFill/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5" name="Rectangle 48"/>
          <p:cNvSpPr>
            <a:spLocks noChangeArrowheads="1"/>
          </p:cNvSpPr>
          <p:nvPr/>
        </p:nvSpPr>
        <p:spPr bwMode="auto">
          <a:xfrm>
            <a:off x="0" y="9006681"/>
            <a:ext cx="32643762" cy="34594800"/>
          </a:xfrm>
          <a:prstGeom prst="rect">
            <a:avLst/>
          </a:prstGeom>
          <a:solidFill>
            <a:srgbClr val="B9DB0C">
              <a:alpha val="20000"/>
            </a:srgbClr>
          </a:solidFill>
          <a:ln w="9525" algn="in">
            <a:noFill/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algn="just"/>
            <a:endParaRPr lang="en-US" dirty="0"/>
          </a:p>
        </p:txBody>
      </p:sp>
      <p:sp>
        <p:nvSpPr>
          <p:cNvPr id="1071" name="Rectangle 47"/>
          <p:cNvSpPr>
            <a:spLocks noChangeArrowheads="1"/>
          </p:cNvSpPr>
          <p:nvPr/>
        </p:nvSpPr>
        <p:spPr bwMode="auto">
          <a:xfrm>
            <a:off x="4830762" y="-137319"/>
            <a:ext cx="27584400" cy="5715000"/>
          </a:xfrm>
          <a:prstGeom prst="rect">
            <a:avLst/>
          </a:prstGeom>
          <a:solidFill>
            <a:srgbClr val="B9DB0C"/>
          </a:solidFill>
          <a:ln w="9525" algn="in">
            <a:noFill/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73" name="Text Box 49"/>
          <p:cNvSpPr txBox="1">
            <a:spLocks noChangeArrowheads="1"/>
          </p:cNvSpPr>
          <p:nvPr/>
        </p:nvSpPr>
        <p:spPr bwMode="auto">
          <a:xfrm>
            <a:off x="5516562" y="472281"/>
            <a:ext cx="26843389" cy="422910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r>
              <a:rPr lang="en-US" sz="11000" b="1" dirty="0" smtClean="0">
                <a:latin typeface="Myriad Pro" pitchFamily="34" charset="0"/>
              </a:rPr>
              <a:t>The Modeling of Long </a:t>
            </a:r>
            <a:r>
              <a:rPr lang="en-US" sz="11000" b="1" dirty="0">
                <a:latin typeface="Myriad Pro" pitchFamily="34" charset="0"/>
              </a:rPr>
              <a:t>T</a:t>
            </a:r>
            <a:r>
              <a:rPr lang="en-US" sz="11000" b="1" dirty="0" smtClean="0">
                <a:latin typeface="Myriad Pro" pitchFamily="34" charset="0"/>
              </a:rPr>
              <a:t>erm </a:t>
            </a:r>
            <a:r>
              <a:rPr lang="en-US" sz="11000" b="1" dirty="0">
                <a:latin typeface="Myriad Pro" pitchFamily="34" charset="0"/>
              </a:rPr>
              <a:t>C</a:t>
            </a:r>
            <a:r>
              <a:rPr lang="en-US" sz="11000" b="1" dirty="0" smtClean="0">
                <a:latin typeface="Myriad Pro" pitchFamily="34" charset="0"/>
              </a:rPr>
              <a:t>arbon </a:t>
            </a:r>
            <a:r>
              <a:rPr lang="en-US" sz="11000" b="1" dirty="0">
                <a:latin typeface="Myriad Pro" pitchFamily="34" charset="0"/>
              </a:rPr>
              <a:t>A</a:t>
            </a:r>
            <a:r>
              <a:rPr lang="en-US" sz="11000" b="1" dirty="0" smtClean="0">
                <a:latin typeface="Myriad Pro" pitchFamily="34" charset="0"/>
              </a:rPr>
              <a:t>ccumulation in Tropical </a:t>
            </a:r>
            <a:r>
              <a:rPr lang="en-US" sz="11000" b="1" dirty="0">
                <a:latin typeface="Myriad Pro" pitchFamily="34" charset="0"/>
              </a:rPr>
              <a:t>P</a:t>
            </a:r>
            <a:r>
              <a:rPr lang="en-US" sz="11000" b="1" dirty="0" smtClean="0">
                <a:latin typeface="Myriad Pro" pitchFamily="34" charset="0"/>
              </a:rPr>
              <a:t>eat </a:t>
            </a:r>
            <a:r>
              <a:rPr lang="en-US" sz="11000" b="1" dirty="0">
                <a:latin typeface="Myriad Pro" pitchFamily="34" charset="0"/>
              </a:rPr>
              <a:t>S</a:t>
            </a:r>
            <a:r>
              <a:rPr lang="en-US" sz="11000" b="1" dirty="0" smtClean="0">
                <a:latin typeface="Myriad Pro" pitchFamily="34" charset="0"/>
              </a:rPr>
              <a:t>wamp </a:t>
            </a:r>
            <a:r>
              <a:rPr lang="en-US" sz="11000" b="1" dirty="0">
                <a:latin typeface="Myriad Pro" pitchFamily="34" charset="0"/>
              </a:rPr>
              <a:t>F</a:t>
            </a:r>
            <a:r>
              <a:rPr lang="en-US" sz="11000" b="1" dirty="0" smtClean="0">
                <a:latin typeface="Myriad Pro" pitchFamily="34" charset="0"/>
              </a:rPr>
              <a:t>orest Ecosystem  </a:t>
            </a:r>
            <a:endParaRPr lang="en-US" sz="11000" dirty="0">
              <a:latin typeface="Myriad Pro" pitchFamily="34" charset="0"/>
            </a:endParaRPr>
          </a:p>
        </p:txBody>
      </p:sp>
      <p:sp>
        <p:nvSpPr>
          <p:cNvPr id="1074" name="Text Box 50"/>
          <p:cNvSpPr txBox="1">
            <a:spLocks noChangeArrowheads="1"/>
          </p:cNvSpPr>
          <p:nvPr/>
        </p:nvSpPr>
        <p:spPr bwMode="auto">
          <a:xfrm>
            <a:off x="5364162" y="8878343"/>
            <a:ext cx="16002000" cy="22607338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Tx/>
              <a:buNone/>
              <a:tabLst/>
            </a:pPr>
            <a:r>
              <a:rPr kumimoji="0" lang="en-US" sz="6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yriad Pro" pitchFamily="34" charset="0"/>
              </a:rPr>
              <a:t>Introduction</a:t>
            </a:r>
          </a:p>
          <a:p>
            <a:pPr marL="685800" marR="0" lvl="0" indent="-6858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Tx/>
              <a:buChar char="-"/>
              <a:tabLst/>
            </a:pPr>
            <a:r>
              <a:rPr lang="en-US" sz="4000" dirty="0" smtClean="0">
                <a:solidFill>
                  <a:srgbClr val="000000"/>
                </a:solidFill>
                <a:latin typeface="Calibri"/>
                <a:cs typeface="Calibri"/>
              </a:rPr>
              <a:t>Tropical </a:t>
            </a:r>
            <a:r>
              <a:rPr lang="en-US" sz="4000" dirty="0" err="1" smtClean="0">
                <a:solidFill>
                  <a:srgbClr val="000000"/>
                </a:solidFill>
                <a:latin typeface="Calibri"/>
                <a:cs typeface="Calibri"/>
              </a:rPr>
              <a:t>peatlands</a:t>
            </a:r>
            <a:r>
              <a:rPr lang="en-US" sz="4000" dirty="0" smtClean="0">
                <a:solidFill>
                  <a:srgbClr val="000000"/>
                </a:solidFill>
                <a:latin typeface="Calibri"/>
                <a:cs typeface="Calibri"/>
              </a:rPr>
              <a:t> cover an area approximately 441,000 km</a:t>
            </a:r>
            <a:r>
              <a:rPr lang="en-US" sz="4000" baseline="30000" dirty="0" smtClean="0">
                <a:solidFill>
                  <a:srgbClr val="000000"/>
                </a:solidFill>
                <a:latin typeface="Calibri"/>
                <a:cs typeface="Calibri"/>
              </a:rPr>
              <a:t>2</a:t>
            </a:r>
            <a:r>
              <a:rPr lang="en-US" sz="4000" dirty="0" smtClean="0">
                <a:solidFill>
                  <a:srgbClr val="000000"/>
                </a:solidFill>
                <a:latin typeface="Calibri"/>
                <a:cs typeface="Calibri"/>
              </a:rPr>
              <a:t> (10-16% of global </a:t>
            </a:r>
            <a:r>
              <a:rPr lang="en-US" sz="4000" dirty="0" err="1" smtClean="0">
                <a:solidFill>
                  <a:srgbClr val="000000"/>
                </a:solidFill>
                <a:latin typeface="Calibri"/>
                <a:cs typeface="Calibri"/>
              </a:rPr>
              <a:t>peatland</a:t>
            </a:r>
            <a:r>
              <a:rPr lang="en-US" sz="4000" dirty="0" smtClean="0">
                <a:solidFill>
                  <a:srgbClr val="000000"/>
                </a:solidFill>
                <a:latin typeface="Calibri"/>
                <a:cs typeface="Calibri"/>
              </a:rPr>
              <a:t> area).</a:t>
            </a:r>
          </a:p>
          <a:p>
            <a:pPr marL="685800" lvl="0" indent="-685800" algn="just" defTabSz="914400" fontAlgn="base">
              <a:spcBef>
                <a:spcPct val="0"/>
              </a:spcBef>
              <a:spcAft>
                <a:spcPts val="1200"/>
              </a:spcAft>
              <a:buFontTx/>
              <a:buChar char="-"/>
            </a:pPr>
            <a:r>
              <a:rPr lang="en-US" sz="4000" dirty="0" smtClean="0">
                <a:solidFill>
                  <a:srgbClr val="000000"/>
                </a:solidFill>
                <a:latin typeface="Calibri"/>
                <a:cs typeface="Calibri"/>
              </a:rPr>
              <a:t>Indonesian peatlands occupy about 50% of the tropical </a:t>
            </a:r>
            <a:r>
              <a:rPr lang="en-US" sz="4000" dirty="0" err="1" smtClean="0">
                <a:solidFill>
                  <a:srgbClr val="000000"/>
                </a:solidFill>
                <a:latin typeface="Calibri"/>
                <a:cs typeface="Calibri"/>
              </a:rPr>
              <a:t>peatland</a:t>
            </a:r>
            <a:r>
              <a:rPr lang="en-US" sz="4000" dirty="0" smtClean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sz="4000" dirty="0" smtClean="0">
                <a:solidFill>
                  <a:srgbClr val="000000"/>
                </a:solidFill>
                <a:latin typeface="Calibri"/>
                <a:cs typeface="Calibri"/>
              </a:rPr>
              <a:t>area.</a:t>
            </a:r>
            <a:r>
              <a:rPr lang="en-US" sz="4000" dirty="0" smtClean="0">
                <a:solidFill>
                  <a:srgbClr val="FF0000"/>
                </a:solidFill>
                <a:latin typeface="Calibri"/>
                <a:cs typeface="Calibri"/>
              </a:rPr>
              <a:t>  </a:t>
            </a:r>
            <a:r>
              <a:rPr lang="en-US" sz="4000" dirty="0" smtClean="0">
                <a:latin typeface="Calibri"/>
                <a:cs typeface="Calibri"/>
              </a:rPr>
              <a:t>They are under </a:t>
            </a:r>
            <a:r>
              <a:rPr lang="en-US" sz="4000" dirty="0" smtClean="0">
                <a:latin typeface="Calibri"/>
                <a:cs typeface="Calibri"/>
              </a:rPr>
              <a:t>intense</a:t>
            </a:r>
            <a:r>
              <a:rPr lang="en-US" sz="4000" dirty="0" smtClean="0">
                <a:cs typeface="Calibri"/>
              </a:rPr>
              <a:t> </a:t>
            </a:r>
            <a:r>
              <a:rPr lang="en-US" sz="4000" dirty="0">
                <a:cs typeface="Calibri"/>
              </a:rPr>
              <a:t>deforestation </a:t>
            </a:r>
            <a:r>
              <a:rPr lang="en-US" sz="4000" dirty="0" smtClean="0">
                <a:cs typeface="Calibri"/>
              </a:rPr>
              <a:t>pressure </a:t>
            </a:r>
            <a:r>
              <a:rPr lang="en-US" sz="4000" dirty="0" smtClean="0">
                <a:solidFill>
                  <a:srgbClr val="000000"/>
                </a:solidFill>
                <a:cs typeface="Calibri"/>
              </a:rPr>
              <a:t>(</a:t>
            </a:r>
            <a:r>
              <a:rPr lang="en-US" sz="4000" dirty="0">
                <a:solidFill>
                  <a:srgbClr val="000000"/>
                </a:solidFill>
                <a:cs typeface="Calibri"/>
              </a:rPr>
              <a:t>Figure 1</a:t>
            </a:r>
            <a:r>
              <a:rPr lang="en-US" sz="4000" dirty="0" smtClean="0">
                <a:solidFill>
                  <a:srgbClr val="000000"/>
                </a:solidFill>
                <a:cs typeface="Calibri"/>
              </a:rPr>
              <a:t>).</a:t>
            </a:r>
            <a:endParaRPr lang="en-US" sz="4000" dirty="0" smtClean="0">
              <a:latin typeface="Calibri"/>
              <a:cs typeface="Calibri"/>
            </a:endParaRPr>
          </a:p>
          <a:p>
            <a:pPr marL="685800" marR="0" lvl="0" indent="-6858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Tx/>
              <a:buChar char="-"/>
              <a:tabLst/>
            </a:pPr>
            <a:r>
              <a:rPr lang="en-US" sz="4000" dirty="0" smtClean="0">
                <a:solidFill>
                  <a:srgbClr val="000000"/>
                </a:solidFill>
                <a:latin typeface="Calibri"/>
                <a:cs typeface="Calibri"/>
              </a:rPr>
              <a:t>Vegetation of tropical </a:t>
            </a:r>
            <a:r>
              <a:rPr lang="en-US" sz="4000" dirty="0" err="1" smtClean="0">
                <a:solidFill>
                  <a:srgbClr val="000000"/>
                </a:solidFill>
                <a:latin typeface="Calibri"/>
                <a:cs typeface="Calibri"/>
              </a:rPr>
              <a:t>peatlands</a:t>
            </a:r>
            <a:r>
              <a:rPr lang="en-US" sz="4000" dirty="0" smtClean="0">
                <a:solidFill>
                  <a:srgbClr val="000000"/>
                </a:solidFill>
                <a:latin typeface="Calibri"/>
                <a:cs typeface="Calibri"/>
              </a:rPr>
              <a:t>: Lowland moist tropical forest or called by peat swamp forest.</a:t>
            </a:r>
          </a:p>
          <a:p>
            <a:pPr marL="685800" marR="0" lvl="0" indent="-6858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Tx/>
              <a:buChar char="-"/>
              <a:tabLst/>
            </a:pPr>
            <a:r>
              <a:rPr lang="en-US" sz="4000" dirty="0" smtClean="0">
                <a:solidFill>
                  <a:srgbClr val="000000"/>
                </a:solidFill>
                <a:latin typeface="Calibri"/>
                <a:cs typeface="Calibri"/>
              </a:rPr>
              <a:t>Peat swamp forests have both high productivity and and total carbon stocks (Figure 2).</a:t>
            </a:r>
          </a:p>
        </p:txBody>
      </p:sp>
      <p:sp>
        <p:nvSpPr>
          <p:cNvPr id="1075" name="Text Box 51"/>
          <p:cNvSpPr txBox="1">
            <a:spLocks noChangeArrowheads="1"/>
          </p:cNvSpPr>
          <p:nvPr/>
        </p:nvSpPr>
        <p:spPr bwMode="auto">
          <a:xfrm>
            <a:off x="5516562" y="5958681"/>
            <a:ext cx="25358725" cy="274320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7000" dirty="0" smtClean="0">
                <a:latin typeface="Myriad Pro" pitchFamily="34" charset="0"/>
              </a:rPr>
              <a:t>Sofyan Kurnianto</a:t>
            </a:r>
          </a:p>
          <a:p>
            <a:pPr lvl="0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7000" dirty="0" smtClean="0">
                <a:latin typeface="Myriad Pro" pitchFamily="34" charset="0"/>
              </a:rPr>
              <a:t>Advisor: Prof. Steve Frolking</a:t>
            </a:r>
          </a:p>
          <a:p>
            <a:pPr lvl="0" defTabSz="914400" fontAlgn="base">
              <a:spcBef>
                <a:spcPct val="0"/>
              </a:spcBef>
              <a:spcAft>
                <a:spcPct val="0"/>
              </a:spcAft>
            </a:pPr>
            <a:endParaRPr lang="en-US" sz="6000" baseline="30000" dirty="0" smtClean="0">
              <a:latin typeface="Myriad Pro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2280562" y="40800952"/>
            <a:ext cx="8001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600" dirty="0" smtClean="0">
                <a:latin typeface="Myriad Pro" pitchFamily="34" charset="0"/>
              </a:rPr>
              <a:t>www.cifor.cgiar.org</a:t>
            </a:r>
          </a:p>
          <a:p>
            <a:pPr algn="r"/>
            <a:r>
              <a:rPr lang="en-US" sz="3600" dirty="0" smtClean="0">
                <a:latin typeface="Myriad Pro" pitchFamily="34" charset="0"/>
              </a:rPr>
              <a:t>www.ForestsClimateChange.org </a:t>
            </a:r>
            <a:endParaRPr lang="en-US" sz="3600" dirty="0">
              <a:latin typeface="Myriad Pro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-397603" y="5739242"/>
            <a:ext cx="5228365" cy="28870639"/>
            <a:chOff x="-397603" y="5739242"/>
            <a:chExt cx="5228365" cy="28870639"/>
          </a:xfrm>
        </p:grpSpPr>
        <p:pic>
          <p:nvPicPr>
            <p:cNvPr id="2" name="Picture 1" descr="IMG_0154.jpg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2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63013" y="5739242"/>
              <a:ext cx="5193775" cy="6925039"/>
            </a:xfrm>
            <a:prstGeom prst="rect">
              <a:avLst/>
            </a:prstGeom>
            <a:ln>
              <a:noFill/>
            </a:ln>
            <a:effectLst>
              <a:glow rad="431800">
                <a:schemeClr val="bg1">
                  <a:alpha val="75000"/>
                </a:schemeClr>
              </a:glow>
            </a:effectLst>
          </p:spPr>
        </p:pic>
        <p:pic>
          <p:nvPicPr>
            <p:cNvPr id="42" name="Picture 41" descr="IMG_0245.JP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56932" y="12740481"/>
              <a:ext cx="5187694" cy="3890771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noFill/>
              <a:miter lim="800000"/>
            </a:ln>
            <a:effectLst>
              <a:glow rad="381000">
                <a:schemeClr val="bg1">
                  <a:alpha val="96000"/>
                </a:schemeClr>
              </a:glow>
              <a:softEdge rad="381000"/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pic>
          <p:nvPicPr>
            <p:cNvPr id="38" name="Picture 37" descr="IMGP1164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360522" y="23553618"/>
              <a:ext cx="5191284" cy="3893463"/>
            </a:xfrm>
            <a:prstGeom prst="rect">
              <a:avLst/>
            </a:prstGeom>
            <a:ln w="127000">
              <a:noFill/>
            </a:ln>
            <a:effectLst>
              <a:glow rad="381000">
                <a:schemeClr val="bg1">
                  <a:alpha val="75000"/>
                </a:schemeClr>
              </a:glow>
            </a:effectLst>
          </p:spPr>
        </p:pic>
        <p:pic>
          <p:nvPicPr>
            <p:cNvPr id="37" name="Picture 36" descr="IMGP1057.JP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-214455" y="16681520"/>
              <a:ext cx="5045217" cy="6726961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190500" cap="rnd">
              <a:noFill/>
            </a:ln>
            <a:effectLst>
              <a:glow rad="381000">
                <a:schemeClr val="bg1">
                  <a:alpha val="96000"/>
                </a:schemeClr>
              </a:glow>
            </a:effectLst>
            <a:scene3d>
              <a:camera prst="orthographicFront"/>
              <a:lightRig rig="twoPt" dir="t">
                <a:rot lat="0" lon="0" rev="7800000"/>
              </a:lightRig>
            </a:scene3d>
            <a:sp3d contourW="6350">
              <a:bevelT w="50800" h="16510"/>
              <a:contourClr>
                <a:srgbClr val="C0C0C0"/>
              </a:contourClr>
            </a:sp3d>
          </p:spPr>
        </p:pic>
        <p:pic>
          <p:nvPicPr>
            <p:cNvPr id="39" name="Picture 38" descr="IMGP1113.JP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-397603" y="27638728"/>
              <a:ext cx="5228365" cy="6971153"/>
            </a:xfrm>
            <a:prstGeom prst="rect">
              <a:avLst/>
            </a:prstGeom>
            <a:ln w="127000">
              <a:noFill/>
            </a:ln>
            <a:effectLst>
              <a:glow rad="381000">
                <a:schemeClr val="bg1">
                  <a:alpha val="75000"/>
                </a:schemeClr>
              </a:glow>
            </a:effectLst>
          </p:spPr>
        </p:pic>
      </p:grpSp>
      <p:pic>
        <p:nvPicPr>
          <p:cNvPr id="45" name="Picture 44"/>
          <p:cNvPicPr>
            <a:picLocks noChangeAspect="1"/>
          </p:cNvPicPr>
          <p:nvPr/>
        </p:nvPicPr>
        <p:blipFill rotWithShape="1">
          <a:blip r:embed="rId9"/>
          <a:srcRect l="5782" r="10619"/>
          <a:stretch/>
        </p:blipFill>
        <p:spPr>
          <a:xfrm>
            <a:off x="5897562" y="15178881"/>
            <a:ext cx="10399767" cy="4038600"/>
          </a:xfrm>
          <a:prstGeom prst="rect">
            <a:avLst/>
          </a:prstGeom>
        </p:spPr>
      </p:pic>
      <p:sp>
        <p:nvSpPr>
          <p:cNvPr id="46" name="Text Box 50"/>
          <p:cNvSpPr txBox="1">
            <a:spLocks noChangeArrowheads="1"/>
          </p:cNvSpPr>
          <p:nvPr/>
        </p:nvSpPr>
        <p:spPr bwMode="auto">
          <a:xfrm>
            <a:off x="5364162" y="19750881"/>
            <a:ext cx="20650200" cy="883920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217488"/>
            <a:r>
              <a:rPr lang="en-US" sz="6000" dirty="0" smtClean="0"/>
              <a:t>Holocene Peat Model (HPM</a:t>
            </a:r>
            <a:r>
              <a:rPr lang="en-US" sz="6000" dirty="0" smtClean="0"/>
              <a:t>)</a:t>
            </a:r>
          </a:p>
          <a:p>
            <a:pPr marL="217488"/>
            <a:endParaRPr lang="en-US" sz="6000" dirty="0" smtClean="0"/>
          </a:p>
          <a:p>
            <a:pPr marL="8470900" indent="-571500">
              <a:buFont typeface="Arial"/>
              <a:buChar char="•"/>
            </a:pPr>
            <a:r>
              <a:rPr lang="en-US" sz="4000" dirty="0" smtClean="0"/>
              <a:t>Annual time step</a:t>
            </a:r>
            <a:r>
              <a:rPr lang="en-US" sz="4000" dirty="0" smtClean="0">
                <a:solidFill>
                  <a:srgbClr val="000000"/>
                </a:solidFill>
              </a:rPr>
              <a:t>; 1000 – 10,000 year simulations</a:t>
            </a:r>
          </a:p>
          <a:p>
            <a:pPr marL="8470900" indent="-571500">
              <a:buFont typeface="Arial"/>
              <a:buChar char="•"/>
            </a:pPr>
            <a:r>
              <a:rPr lang="en-US" sz="4000" dirty="0" smtClean="0"/>
              <a:t>Coupling </a:t>
            </a:r>
            <a:r>
              <a:rPr lang="en-US" sz="4000" dirty="0"/>
              <a:t>of carbon and water </a:t>
            </a:r>
            <a:r>
              <a:rPr lang="en-US" sz="4000" dirty="0" smtClean="0"/>
              <a:t>balance </a:t>
            </a:r>
            <a:endParaRPr lang="en-US" sz="4000" dirty="0"/>
          </a:p>
          <a:p>
            <a:pPr marL="8470900" indent="-571500">
              <a:buFont typeface="Arial"/>
              <a:buChar char="•"/>
            </a:pPr>
            <a:r>
              <a:rPr lang="en-US" sz="4000" dirty="0"/>
              <a:t>12 plant functional types: mosses, sedges, other vascular</a:t>
            </a:r>
          </a:p>
          <a:p>
            <a:pPr marL="8470900" indent="-571500">
              <a:buFont typeface="Arial"/>
              <a:buChar char="•"/>
            </a:pPr>
            <a:r>
              <a:rPr lang="en-US" sz="4000" dirty="0"/>
              <a:t>PFT litter input is a function of peat depth and water table depth</a:t>
            </a:r>
          </a:p>
          <a:p>
            <a:pPr marL="8470900" indent="-571500">
              <a:buFont typeface="Arial"/>
              <a:buChar char="•"/>
            </a:pPr>
            <a:r>
              <a:rPr lang="en-US" sz="4000" dirty="0" smtClean="0"/>
              <a:t>Calculating total </a:t>
            </a:r>
            <a:r>
              <a:rPr lang="en-US" sz="4000" dirty="0"/>
              <a:t>peat height and C content, bulk density, peat water content, and water </a:t>
            </a:r>
            <a:r>
              <a:rPr lang="en-US" sz="4000" dirty="0" smtClean="0"/>
              <a:t>table</a:t>
            </a:r>
          </a:p>
          <a:p>
            <a:pPr marL="8470900" indent="-571500">
              <a:buFont typeface="Arial"/>
              <a:buChar char="•"/>
            </a:pPr>
            <a:r>
              <a:rPr lang="en-US" sz="4000" dirty="0" smtClean="0">
                <a:solidFill>
                  <a:srgbClr val="000000"/>
                </a:solidFill>
              </a:rPr>
              <a:t>Evaluated in Canadian </a:t>
            </a:r>
            <a:r>
              <a:rPr lang="en-US" sz="4000" dirty="0" err="1" smtClean="0">
                <a:solidFill>
                  <a:srgbClr val="000000"/>
                </a:solidFill>
              </a:rPr>
              <a:t>peatlands</a:t>
            </a:r>
            <a:endParaRPr lang="en-US" sz="4000" dirty="0" smtClean="0">
              <a:solidFill>
                <a:srgbClr val="000000"/>
              </a:solidFill>
            </a:endParaRPr>
          </a:p>
          <a:p>
            <a:pPr marL="8470900" indent="-571500">
              <a:buFont typeface="Arial"/>
              <a:buChar char="•"/>
            </a:pPr>
            <a:r>
              <a:rPr lang="en-US" sz="4000" dirty="0" smtClean="0">
                <a:solidFill>
                  <a:srgbClr val="000000"/>
                </a:solidFill>
              </a:rPr>
              <a:t>Frolking et al. (2011)</a:t>
            </a:r>
            <a:endParaRPr lang="en-US" sz="4000" dirty="0" smtClean="0">
              <a:solidFill>
                <a:srgbClr val="000000"/>
              </a:solidFill>
            </a:endParaRPr>
          </a:p>
          <a:p>
            <a:pPr marL="8470900" indent="-571500">
              <a:buFont typeface="Arial"/>
              <a:buChar char="•"/>
            </a:pPr>
            <a:endParaRPr lang="en-US" sz="2400" dirty="0" smtClean="0">
              <a:solidFill>
                <a:srgbClr val="FF0000"/>
              </a:solidFill>
            </a:endParaRPr>
          </a:p>
          <a:p>
            <a:endParaRPr lang="en-US" sz="6000" dirty="0"/>
          </a:p>
        </p:txBody>
      </p:sp>
      <p:pic>
        <p:nvPicPr>
          <p:cNvPr id="43" name="Picture 4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11762" y="21226755"/>
            <a:ext cx="8193242" cy="6067926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 rotWithShape="1">
          <a:blip r:embed="rId11"/>
          <a:srcRect l="3897"/>
          <a:stretch/>
        </p:blipFill>
        <p:spPr>
          <a:xfrm>
            <a:off x="26242962" y="21427281"/>
            <a:ext cx="5688337" cy="599899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059361" y="27294681"/>
            <a:ext cx="27309763" cy="7602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/>
              <a:t>Objectives</a:t>
            </a:r>
            <a:r>
              <a:rPr lang="en-US" sz="8000" dirty="0" smtClean="0"/>
              <a:t>:</a:t>
            </a:r>
          </a:p>
          <a:p>
            <a:endParaRPr lang="en-US" sz="4400" dirty="0"/>
          </a:p>
          <a:p>
            <a:pPr marL="685800" indent="-685800">
              <a:buFont typeface="Wingdings" charset="2"/>
              <a:buChar char="§"/>
            </a:pPr>
            <a:r>
              <a:rPr lang="en-US" sz="5200" dirty="0" smtClean="0"/>
              <a:t>Modifying </a:t>
            </a:r>
            <a:r>
              <a:rPr lang="en-US" sz="5200" dirty="0"/>
              <a:t>HPM to be applicable to tropical peat swamp forest</a:t>
            </a:r>
            <a:endParaRPr lang="en-US" sz="5200" dirty="0" smtClean="0"/>
          </a:p>
          <a:p>
            <a:pPr marL="2843738" lvl="1" indent="-685800">
              <a:buFont typeface="Arial"/>
              <a:buChar char="•"/>
            </a:pPr>
            <a:r>
              <a:rPr lang="en-US" sz="5200" dirty="0" smtClean="0">
                <a:solidFill>
                  <a:srgbClr val="000000"/>
                </a:solidFill>
              </a:rPr>
              <a:t>New </a:t>
            </a:r>
            <a:r>
              <a:rPr lang="en-US" sz="5200" dirty="0" err="1" smtClean="0">
                <a:solidFill>
                  <a:srgbClr val="000000"/>
                </a:solidFill>
              </a:rPr>
              <a:t>PFTs</a:t>
            </a:r>
            <a:r>
              <a:rPr lang="en-US" sz="5200" dirty="0" smtClean="0">
                <a:solidFill>
                  <a:srgbClr val="000000"/>
                </a:solidFill>
              </a:rPr>
              <a:t>? </a:t>
            </a:r>
            <a:r>
              <a:rPr lang="en-US" sz="5200" dirty="0" smtClean="0"/>
              <a:t>Understanding </a:t>
            </a:r>
            <a:r>
              <a:rPr lang="en-US" sz="5200" dirty="0"/>
              <a:t>the role of trees in peatland </a:t>
            </a:r>
            <a:r>
              <a:rPr lang="en-US" sz="5200" dirty="0" smtClean="0"/>
              <a:t>development</a:t>
            </a:r>
          </a:p>
          <a:p>
            <a:pPr marL="2843738" lvl="1" indent="-685800">
              <a:buFont typeface="Arial"/>
              <a:buChar char="•"/>
            </a:pPr>
            <a:r>
              <a:rPr lang="en-US" sz="5200" dirty="0" smtClean="0"/>
              <a:t>Pattern </a:t>
            </a:r>
            <a:r>
              <a:rPr lang="en-US" sz="5200" dirty="0"/>
              <a:t>of humification in the peat </a:t>
            </a:r>
            <a:r>
              <a:rPr lang="en-US" sz="5200" dirty="0" smtClean="0"/>
              <a:t>column</a:t>
            </a:r>
          </a:p>
          <a:p>
            <a:pPr marL="685800" indent="-685800">
              <a:buFont typeface="Wingdings" charset="2"/>
              <a:buChar char="§"/>
            </a:pPr>
            <a:r>
              <a:rPr lang="en-US" sz="5200" dirty="0" smtClean="0"/>
              <a:t>Developing a </a:t>
            </a:r>
            <a:r>
              <a:rPr lang="en-US" sz="5200" dirty="0" smtClean="0">
                <a:solidFill>
                  <a:srgbClr val="000000"/>
                </a:solidFill>
              </a:rPr>
              <a:t>H</a:t>
            </a:r>
            <a:r>
              <a:rPr lang="en-US" sz="5200" dirty="0" smtClean="0"/>
              <a:t>olocene tropical climate reconstruction or scenario to drive the model.</a:t>
            </a:r>
          </a:p>
          <a:p>
            <a:pPr marL="685800" indent="-685800">
              <a:buFont typeface="Wingdings" charset="2"/>
              <a:buChar char="§"/>
            </a:pPr>
            <a:r>
              <a:rPr lang="en-US" sz="5200" dirty="0" smtClean="0"/>
              <a:t>Estimating the dynamical changes of peat thickness and peat carbon density over long </a:t>
            </a:r>
            <a:r>
              <a:rPr lang="en-US" sz="5200" dirty="0" smtClean="0">
                <a:solidFill>
                  <a:srgbClr val="000000"/>
                </a:solidFill>
              </a:rPr>
              <a:t>periods, and making projections for the 21</a:t>
            </a:r>
            <a:r>
              <a:rPr lang="en-US" sz="5200" baseline="30000" dirty="0" smtClean="0">
                <a:solidFill>
                  <a:srgbClr val="000000"/>
                </a:solidFill>
              </a:rPr>
              <a:t>st</a:t>
            </a:r>
            <a:r>
              <a:rPr lang="en-US" sz="5200" dirty="0" smtClean="0">
                <a:solidFill>
                  <a:srgbClr val="000000"/>
                </a:solidFill>
              </a:rPr>
              <a:t> century. </a:t>
            </a:r>
          </a:p>
          <a:p>
            <a:pPr marL="685800" indent="-685800">
              <a:buFont typeface="Wingdings" charset="2"/>
              <a:buChar char="§"/>
            </a:pPr>
            <a:r>
              <a:rPr lang="en-US" sz="5200" dirty="0" smtClean="0"/>
              <a:t>Estimating carbon cycle variable</a:t>
            </a:r>
            <a:r>
              <a:rPr lang="en-US" sz="5200" dirty="0" smtClean="0">
                <a:solidFill>
                  <a:srgbClr val="000000"/>
                </a:solidFill>
              </a:rPr>
              <a:t>s</a:t>
            </a:r>
            <a:r>
              <a:rPr lang="en-US" sz="5200" dirty="0" smtClean="0"/>
              <a:t> (NPP, NECB)</a:t>
            </a:r>
            <a:endParaRPr lang="en-US" sz="5200" dirty="0"/>
          </a:p>
        </p:txBody>
      </p:sp>
      <p:grpSp>
        <p:nvGrpSpPr>
          <p:cNvPr id="47" name="Group 46"/>
          <p:cNvGrpSpPr/>
          <p:nvPr/>
        </p:nvGrpSpPr>
        <p:grpSpPr>
          <a:xfrm>
            <a:off x="22966362" y="9311482"/>
            <a:ext cx="8686800" cy="8229599"/>
            <a:chOff x="64214" y="358163"/>
            <a:chExt cx="6090177" cy="5961663"/>
          </a:xfrm>
        </p:grpSpPr>
        <p:sp>
          <p:nvSpPr>
            <p:cNvPr id="48" name="Text Box 36"/>
            <p:cNvSpPr txBox="1"/>
            <p:nvPr/>
          </p:nvSpPr>
          <p:spPr>
            <a:xfrm>
              <a:off x="5471478" y="1918360"/>
              <a:ext cx="682913" cy="245254"/>
            </a:xfrm>
            <a:prstGeom prst="rect">
              <a:avLst/>
            </a:prstGeom>
            <a:solidFill>
              <a:prstClr val="white"/>
            </a:solidFill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/>
              </a:ext>
            </a:extLst>
          </p:spPr>
          <p:txBody>
            <a:bodyPr rot="0" spcFirstLastPara="0" vert="horz" wrap="square" lIns="0" tIns="0" rIns="0" bIns="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marL="0" marR="0" algn="ctr">
                <a:spcBef>
                  <a:spcPts val="0"/>
                </a:spcBef>
                <a:spcAft>
                  <a:spcPts val="1000"/>
                </a:spcAft>
              </a:pPr>
              <a:r>
                <a:rPr lang="en-US" sz="2200" b="1" dirty="0">
                  <a:solidFill>
                    <a:srgbClr val="4F81BD"/>
                  </a:solidFill>
                  <a:effectLst/>
                  <a:latin typeface="Cambria"/>
                  <a:ea typeface="ＭＳ 明朝"/>
                  <a:cs typeface="Times New Roman"/>
                </a:rPr>
                <a:t>CH</a:t>
              </a:r>
              <a:r>
                <a:rPr lang="en-US" sz="2200" b="1" baseline="-25000" dirty="0">
                  <a:solidFill>
                    <a:srgbClr val="4F81BD"/>
                  </a:solidFill>
                  <a:effectLst/>
                  <a:latin typeface="Cambria"/>
                  <a:ea typeface="ＭＳ 明朝"/>
                  <a:cs typeface="Times New Roman"/>
                </a:rPr>
                <a:t>4</a:t>
              </a:r>
              <a:r>
                <a:rPr lang="en-US" sz="2200" b="1" dirty="0">
                  <a:solidFill>
                    <a:srgbClr val="4F81BD"/>
                  </a:solidFill>
                  <a:effectLst/>
                  <a:latin typeface="Cambria"/>
                  <a:ea typeface="ＭＳ 明朝"/>
                  <a:cs typeface="Times New Roman"/>
                </a:rPr>
                <a:t> </a:t>
              </a: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602425" y="3891062"/>
              <a:ext cx="4900681" cy="1920439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b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spcBef>
                  <a:spcPts val="0"/>
                </a:spcBef>
                <a:spcAft>
                  <a:spcPts val="0"/>
                </a:spcAft>
              </a:pPr>
              <a:r>
                <a:rPr lang="en-US" sz="2200" dirty="0">
                  <a:effectLst/>
                  <a:ea typeface="ＭＳ 明朝"/>
                  <a:cs typeface="Times New Roman"/>
                </a:rPr>
                <a:t>Peat – C = 675</a:t>
              </a:r>
            </a:p>
            <a:p>
              <a:pPr marL="0" marR="0" algn="ctr">
                <a:spcBef>
                  <a:spcPts val="0"/>
                </a:spcBef>
                <a:spcAft>
                  <a:spcPts val="0"/>
                </a:spcAft>
              </a:pPr>
              <a:r>
                <a:rPr lang="en-US" sz="2200" dirty="0">
                  <a:effectLst/>
                  <a:ea typeface="ＭＳ 明朝"/>
                  <a:cs typeface="Times New Roman"/>
                </a:rPr>
                <a:t> </a:t>
              </a:r>
            </a:p>
          </p:txBody>
        </p:sp>
        <p:sp>
          <p:nvSpPr>
            <p:cNvPr id="50" name="Text Box 1"/>
            <p:cNvSpPr txBox="1"/>
            <p:nvPr/>
          </p:nvSpPr>
          <p:spPr>
            <a:xfrm>
              <a:off x="64214" y="2215743"/>
              <a:ext cx="987071" cy="245254"/>
            </a:xfrm>
            <a:prstGeom prst="rect">
              <a:avLst/>
            </a:prstGeom>
            <a:solidFill>
              <a:prstClr val="white"/>
            </a:solidFill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/>
              </a:ext>
            </a:extLst>
          </p:spPr>
          <p:txBody>
            <a:bodyPr rot="0" spcFirstLastPara="0" vert="horz" wrap="square" lIns="0" tIns="0" rIns="0" bIns="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marL="0" marR="0">
                <a:spcBef>
                  <a:spcPts val="0"/>
                </a:spcBef>
                <a:spcAft>
                  <a:spcPts val="1000"/>
                </a:spcAft>
              </a:pPr>
              <a:r>
                <a:rPr lang="en-US" sz="2200" b="1" dirty="0">
                  <a:solidFill>
                    <a:srgbClr val="4F81BD"/>
                  </a:solidFill>
                  <a:effectLst/>
                  <a:latin typeface="Cambria"/>
                  <a:ea typeface="ＭＳ 明朝"/>
                  <a:cs typeface="Times New Roman"/>
                </a:rPr>
                <a:t>Rh = 6.9</a:t>
              </a:r>
            </a:p>
          </p:txBody>
        </p:sp>
        <p:sp>
          <p:nvSpPr>
            <p:cNvPr id="51" name="Text Box 32"/>
            <p:cNvSpPr txBox="1"/>
            <p:nvPr/>
          </p:nvSpPr>
          <p:spPr>
            <a:xfrm>
              <a:off x="1413126" y="3169055"/>
              <a:ext cx="818547" cy="245254"/>
            </a:xfrm>
            <a:prstGeom prst="rect">
              <a:avLst/>
            </a:prstGeom>
            <a:solidFill>
              <a:prstClr val="white"/>
            </a:solidFill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/>
              </a:ext>
            </a:extLst>
          </p:spPr>
          <p:txBody>
            <a:bodyPr rot="0" spcFirstLastPara="0" vert="horz" wrap="square" lIns="0" tIns="0" rIns="0" bIns="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marL="0" marR="0">
                <a:spcBef>
                  <a:spcPts val="0"/>
                </a:spcBef>
                <a:spcAft>
                  <a:spcPts val="1000"/>
                </a:spcAft>
              </a:pPr>
              <a:r>
                <a:rPr lang="en-US" sz="2200" b="1" dirty="0">
                  <a:solidFill>
                    <a:srgbClr val="4F81BD"/>
                  </a:solidFill>
                  <a:effectLst/>
                  <a:latin typeface="Cambria"/>
                  <a:ea typeface="ＭＳ 明朝"/>
                  <a:cs typeface="Times New Roman"/>
                </a:rPr>
                <a:t>LF = 7.4</a:t>
              </a: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2215391" y="1861414"/>
              <a:ext cx="1809051" cy="2029648"/>
            </a:xfrm>
            <a:prstGeom prst="rect">
              <a:avLst/>
            </a:prstGeom>
            <a:ln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spcBef>
                  <a:spcPts val="0"/>
                </a:spcBef>
                <a:spcAft>
                  <a:spcPts val="0"/>
                </a:spcAft>
              </a:pPr>
              <a:r>
                <a:rPr lang="en-US" sz="2200" dirty="0">
                  <a:solidFill>
                    <a:srgbClr val="000000"/>
                  </a:solidFill>
                  <a:effectLst/>
                  <a:ea typeface="ＭＳ 明朝"/>
                  <a:cs typeface="Times New Roman"/>
                </a:rPr>
                <a:t>Living </a:t>
              </a:r>
              <a:r>
                <a:rPr lang="en-US" sz="2200" dirty="0" smtClean="0">
                  <a:solidFill>
                    <a:srgbClr val="000000"/>
                  </a:solidFill>
                  <a:effectLst/>
                  <a:ea typeface="ＭＳ 明朝"/>
                  <a:cs typeface="Times New Roman"/>
                </a:rPr>
                <a:t>AG</a:t>
              </a:r>
              <a:r>
                <a:rPr lang="en-US" sz="2200" dirty="0">
                  <a:ea typeface="ＭＳ 明朝"/>
                  <a:cs typeface="Times New Roman"/>
                </a:rPr>
                <a:t> </a:t>
              </a:r>
              <a:r>
                <a:rPr lang="en-US" sz="2200" dirty="0" smtClean="0">
                  <a:solidFill>
                    <a:srgbClr val="000000"/>
                  </a:solidFill>
                  <a:effectLst/>
                  <a:ea typeface="ＭＳ 明朝"/>
                  <a:cs typeface="Times New Roman"/>
                </a:rPr>
                <a:t>= 196</a:t>
              </a:r>
            </a:p>
            <a:p>
              <a:pPr marL="0" marR="0" algn="ctr">
                <a:spcBef>
                  <a:spcPts val="0"/>
                </a:spcBef>
                <a:spcAft>
                  <a:spcPts val="0"/>
                </a:spcAft>
              </a:pPr>
              <a:endParaRPr lang="en-US" sz="2200" dirty="0">
                <a:solidFill>
                  <a:schemeClr val="tx2">
                    <a:lumMod val="75000"/>
                  </a:schemeClr>
                </a:solidFill>
                <a:effectLst/>
                <a:ea typeface="ＭＳ 明朝"/>
                <a:cs typeface="Times New Roman"/>
              </a:endParaRPr>
            </a:p>
          </p:txBody>
        </p:sp>
        <p:sp>
          <p:nvSpPr>
            <p:cNvPr id="53" name="Down Arrow 52"/>
            <p:cNvSpPr/>
            <p:nvPr/>
          </p:nvSpPr>
          <p:spPr>
            <a:xfrm>
              <a:off x="2076784" y="358163"/>
              <a:ext cx="341457" cy="739874"/>
            </a:xfrm>
            <a:prstGeom prst="downArrow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2200"/>
            </a:p>
          </p:txBody>
        </p:sp>
        <p:sp>
          <p:nvSpPr>
            <p:cNvPr id="54" name="Up Arrow 53"/>
            <p:cNvSpPr/>
            <p:nvPr/>
          </p:nvSpPr>
          <p:spPr>
            <a:xfrm>
              <a:off x="4260990" y="358163"/>
              <a:ext cx="309208" cy="616562"/>
            </a:xfrm>
            <a:prstGeom prst="upArrow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sz="2200"/>
            </a:p>
          </p:txBody>
        </p:sp>
        <p:cxnSp>
          <p:nvCxnSpPr>
            <p:cNvPr id="56" name="Straight Arrow Connector 55"/>
            <p:cNvCxnSpPr/>
            <p:nvPr/>
          </p:nvCxnSpPr>
          <p:spPr>
            <a:xfrm flipV="1">
              <a:off x="1003362" y="1067895"/>
              <a:ext cx="0" cy="2823167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Arrow Connector 56"/>
            <p:cNvCxnSpPr/>
            <p:nvPr/>
          </p:nvCxnSpPr>
          <p:spPr>
            <a:xfrm>
              <a:off x="4028799" y="2876238"/>
              <a:ext cx="1128629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Text Box 19"/>
            <p:cNvSpPr txBox="1"/>
            <p:nvPr/>
          </p:nvSpPr>
          <p:spPr>
            <a:xfrm>
              <a:off x="4521931" y="3434999"/>
              <a:ext cx="733183" cy="245254"/>
            </a:xfrm>
            <a:prstGeom prst="rect">
              <a:avLst/>
            </a:prstGeom>
            <a:solidFill>
              <a:prstClr val="white"/>
            </a:solidFill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/>
              </a:ext>
            </a:extLst>
          </p:spPr>
          <p:txBody>
            <a:bodyPr rot="0" spcFirstLastPara="0" vert="horz" wrap="square" lIns="0" tIns="0" rIns="0" bIns="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marL="0" marR="0">
                <a:spcBef>
                  <a:spcPts val="0"/>
                </a:spcBef>
                <a:spcAft>
                  <a:spcPts val="1000"/>
                </a:spcAft>
              </a:pPr>
              <a:r>
                <a:rPr lang="en-US" sz="2200" b="1" dirty="0" err="1">
                  <a:solidFill>
                    <a:srgbClr val="4F81BD"/>
                  </a:solidFill>
                  <a:effectLst/>
                  <a:latin typeface="Cambria"/>
                  <a:ea typeface="ＭＳ 明朝"/>
                  <a:cs typeface="Times New Roman"/>
                </a:rPr>
                <a:t>Rr</a:t>
              </a:r>
              <a:r>
                <a:rPr lang="en-US" sz="2200" b="1" dirty="0">
                  <a:solidFill>
                    <a:srgbClr val="4F81BD"/>
                  </a:solidFill>
                  <a:effectLst/>
                  <a:latin typeface="Cambria"/>
                  <a:ea typeface="ＭＳ 明朝"/>
                  <a:cs typeface="Times New Roman"/>
                </a:rPr>
                <a:t> = 6.1</a:t>
              </a:r>
            </a:p>
          </p:txBody>
        </p:sp>
        <p:sp>
          <p:nvSpPr>
            <p:cNvPr id="59" name="Text Box 21"/>
            <p:cNvSpPr txBox="1"/>
            <p:nvPr/>
          </p:nvSpPr>
          <p:spPr>
            <a:xfrm>
              <a:off x="4205685" y="2577734"/>
              <a:ext cx="743494" cy="230073"/>
            </a:xfrm>
            <a:prstGeom prst="rect">
              <a:avLst/>
            </a:prstGeom>
            <a:solidFill>
              <a:prstClr val="white"/>
            </a:solidFill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/>
              </a:ext>
            </a:extLst>
          </p:spPr>
          <p:txBody>
            <a:bodyPr rot="0" spcFirstLastPara="0" vert="horz" wrap="square" lIns="0" tIns="0" rIns="0" bIns="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>
                <a:spcBef>
                  <a:spcPts val="0"/>
                </a:spcBef>
                <a:spcAft>
                  <a:spcPts val="1000"/>
                </a:spcAft>
              </a:pPr>
              <a:r>
                <a:rPr lang="en-US" sz="2200" b="1" dirty="0" err="1">
                  <a:solidFill>
                    <a:srgbClr val="4F81BD"/>
                  </a:solidFill>
                  <a:effectLst/>
                  <a:latin typeface="Cambria"/>
                  <a:ea typeface="ＭＳ 明朝"/>
                  <a:cs typeface="Times New Roman"/>
                </a:rPr>
                <a:t>R</a:t>
              </a:r>
              <a:r>
                <a:rPr lang="en-US" sz="2200" b="1" baseline="-25000" dirty="0" err="1">
                  <a:solidFill>
                    <a:srgbClr val="4F81BD"/>
                  </a:solidFill>
                  <a:effectLst/>
                  <a:latin typeface="Cambria"/>
                  <a:ea typeface="ＭＳ 明朝"/>
                  <a:cs typeface="Times New Roman"/>
                </a:rPr>
                <a:t>l</a:t>
              </a:r>
              <a:r>
                <a:rPr lang="en-US" sz="2200" b="1" dirty="0">
                  <a:solidFill>
                    <a:srgbClr val="4F81BD"/>
                  </a:solidFill>
                  <a:effectLst/>
                  <a:latin typeface="Cambria"/>
                  <a:ea typeface="ＭＳ 明朝"/>
                  <a:cs typeface="Times New Roman"/>
                </a:rPr>
                <a:t>=15.4</a:t>
              </a:r>
            </a:p>
          </p:txBody>
        </p:sp>
        <p:sp>
          <p:nvSpPr>
            <p:cNvPr id="60" name="Text Box 22"/>
            <p:cNvSpPr txBox="1"/>
            <p:nvPr/>
          </p:nvSpPr>
          <p:spPr>
            <a:xfrm>
              <a:off x="4526567" y="604788"/>
              <a:ext cx="1100249" cy="245254"/>
            </a:xfrm>
            <a:prstGeom prst="rect">
              <a:avLst/>
            </a:prstGeom>
            <a:solidFill>
              <a:prstClr val="white"/>
            </a:solidFill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/>
              </a:ext>
            </a:extLst>
          </p:spPr>
          <p:txBody>
            <a:bodyPr rot="0" spcFirstLastPara="0" vert="horz" wrap="square" lIns="0" tIns="0" rIns="0" bIns="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marL="0" marR="0">
                <a:spcBef>
                  <a:spcPts val="0"/>
                </a:spcBef>
                <a:spcAft>
                  <a:spcPts val="1000"/>
                </a:spcAft>
              </a:pPr>
              <a:r>
                <a:rPr lang="en-US" sz="2200" b="1" dirty="0">
                  <a:solidFill>
                    <a:srgbClr val="4F81BD"/>
                  </a:solidFill>
                  <a:effectLst/>
                  <a:latin typeface="Cambria"/>
                  <a:ea typeface="ＭＳ 明朝"/>
                  <a:cs typeface="Times New Roman"/>
                </a:rPr>
                <a:t>Re = 28.4</a:t>
              </a:r>
            </a:p>
          </p:txBody>
        </p:sp>
        <p:cxnSp>
          <p:nvCxnSpPr>
            <p:cNvPr id="61" name="Straight Arrow Connector 60"/>
            <p:cNvCxnSpPr/>
            <p:nvPr/>
          </p:nvCxnSpPr>
          <p:spPr>
            <a:xfrm flipV="1">
              <a:off x="5291448" y="1098037"/>
              <a:ext cx="0" cy="1722051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 Box 27"/>
            <p:cNvSpPr txBox="1"/>
            <p:nvPr/>
          </p:nvSpPr>
          <p:spPr>
            <a:xfrm>
              <a:off x="4543937" y="1772358"/>
              <a:ext cx="714213" cy="245254"/>
            </a:xfrm>
            <a:prstGeom prst="rect">
              <a:avLst/>
            </a:prstGeom>
            <a:solidFill>
              <a:prstClr val="white"/>
            </a:solidFill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/>
              </a:ext>
            </a:extLst>
          </p:spPr>
          <p:txBody>
            <a:bodyPr rot="0" spcFirstLastPara="0" vert="horz" wrap="square" lIns="0" tIns="0" rIns="0" bIns="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marL="0" marR="0">
                <a:spcBef>
                  <a:spcPts val="0"/>
                </a:spcBef>
                <a:spcAft>
                  <a:spcPts val="1000"/>
                </a:spcAft>
              </a:pPr>
              <a:r>
                <a:rPr lang="en-US" sz="2200" b="1" dirty="0">
                  <a:solidFill>
                    <a:srgbClr val="4F81BD"/>
                  </a:solidFill>
                  <a:effectLst/>
                  <a:latin typeface="Cambria"/>
                  <a:ea typeface="ＭＳ 明朝"/>
                  <a:cs typeface="Times New Roman"/>
                </a:rPr>
                <a:t>R</a:t>
              </a:r>
              <a:r>
                <a:rPr lang="en-US" sz="2200" b="1" baseline="-25000" dirty="0">
                  <a:solidFill>
                    <a:srgbClr val="4F81BD"/>
                  </a:solidFill>
                  <a:effectLst/>
                  <a:latin typeface="Cambria"/>
                  <a:ea typeface="ＭＳ 明朝"/>
                  <a:cs typeface="Times New Roman"/>
                </a:rPr>
                <a:t>a</a:t>
              </a:r>
              <a:r>
                <a:rPr lang="en-US" sz="2200" b="1" dirty="0">
                  <a:solidFill>
                    <a:srgbClr val="4F81BD"/>
                  </a:solidFill>
                  <a:effectLst/>
                  <a:latin typeface="Cambria"/>
                  <a:ea typeface="ＭＳ 明朝"/>
                  <a:cs typeface="Times New Roman"/>
                </a:rPr>
                <a:t>=21.5</a:t>
              </a:r>
            </a:p>
          </p:txBody>
        </p:sp>
        <p:cxnSp>
          <p:nvCxnSpPr>
            <p:cNvPr id="63" name="Straight Arrow Connector 62"/>
            <p:cNvCxnSpPr>
              <a:stCxn id="67" idx="2"/>
            </p:cNvCxnSpPr>
            <p:nvPr/>
          </p:nvCxnSpPr>
          <p:spPr>
            <a:xfrm>
              <a:off x="3116737" y="4526500"/>
              <a:ext cx="12722" cy="624564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Text Box 33"/>
            <p:cNvSpPr txBox="1"/>
            <p:nvPr/>
          </p:nvSpPr>
          <p:spPr>
            <a:xfrm>
              <a:off x="2492052" y="547927"/>
              <a:ext cx="1256750" cy="245254"/>
            </a:xfrm>
            <a:prstGeom prst="rect">
              <a:avLst/>
            </a:prstGeom>
            <a:solidFill>
              <a:prstClr val="white"/>
            </a:solidFill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/>
              </a:ext>
            </a:extLst>
          </p:spPr>
          <p:txBody>
            <a:bodyPr rot="0" spcFirstLastPara="0" vert="horz" wrap="square" lIns="0" tIns="0" rIns="0" bIns="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marL="0" marR="0">
                <a:spcBef>
                  <a:spcPts val="0"/>
                </a:spcBef>
                <a:spcAft>
                  <a:spcPts val="1000"/>
                </a:spcAft>
              </a:pPr>
              <a:r>
                <a:rPr lang="en-US" sz="2200" b="1" dirty="0">
                  <a:solidFill>
                    <a:srgbClr val="4F81BD"/>
                  </a:solidFill>
                  <a:effectLst/>
                  <a:latin typeface="Cambria"/>
                  <a:ea typeface="ＭＳ 明朝"/>
                  <a:cs typeface="Times New Roman"/>
                </a:rPr>
                <a:t>GPP = 30.4</a:t>
              </a:r>
            </a:p>
          </p:txBody>
        </p:sp>
        <p:cxnSp>
          <p:nvCxnSpPr>
            <p:cNvPr id="65" name="Elbow Connector 64"/>
            <p:cNvCxnSpPr/>
            <p:nvPr/>
          </p:nvCxnSpPr>
          <p:spPr>
            <a:xfrm rot="5400000" flipH="1" flipV="1">
              <a:off x="4295828" y="3391394"/>
              <a:ext cx="2700657" cy="349356"/>
            </a:xfrm>
            <a:prstGeom prst="bentConnector3">
              <a:avLst>
                <a:gd name="adj1" fmla="val -637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6" name="Group 65"/>
            <p:cNvGrpSpPr/>
            <p:nvPr/>
          </p:nvGrpSpPr>
          <p:grpSpPr>
            <a:xfrm>
              <a:off x="3113719" y="5826577"/>
              <a:ext cx="1318897" cy="493249"/>
              <a:chOff x="3341653" y="5826577"/>
              <a:chExt cx="1318897" cy="493249"/>
            </a:xfrm>
          </p:grpSpPr>
          <p:cxnSp>
            <p:nvCxnSpPr>
              <p:cNvPr id="75" name="Straight Arrow Connector 74"/>
              <p:cNvCxnSpPr/>
              <p:nvPr/>
            </p:nvCxnSpPr>
            <p:spPr>
              <a:xfrm>
                <a:off x="3341653" y="5826577"/>
                <a:ext cx="0" cy="493249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6" name="Text Box 38"/>
              <p:cNvSpPr txBox="1"/>
              <p:nvPr/>
            </p:nvSpPr>
            <p:spPr>
              <a:xfrm>
                <a:off x="3369654" y="5909182"/>
                <a:ext cx="1290896" cy="217408"/>
              </a:xfrm>
              <a:prstGeom prst="rect">
                <a:avLst/>
              </a:prstGeom>
              <a:solidFill>
                <a:prstClr val="white"/>
              </a:solidFill>
              <a:ln>
                <a:noFill/>
              </a:ln>
              <a:effectLst/>
              <a:extLst>
                <a:ext uri="{C572A759-6A51-4108-AA02-DFA0A04FC94B}">
                  <ma14:wrappingTextBoxFlag xmlns:ma14="http://schemas.microsoft.com/office/mac/drawingml/2011/main"/>
                </a:ext>
              </a:extLst>
            </p:spPr>
            <p:txBody>
              <a:bodyPr rot="0" spcFirstLastPara="0" vert="horz" wrap="none" lIns="0" tIns="0" rIns="0" bIns="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200" b="1" dirty="0">
                    <a:solidFill>
                      <a:srgbClr val="4F81BD"/>
                    </a:solidFill>
                    <a:effectLst/>
                    <a:latin typeface="Cambria"/>
                    <a:ea typeface="ＭＳ 明朝"/>
                    <a:cs typeface="Times New Roman"/>
                  </a:rPr>
                  <a:t>DOC; POC = 1.0</a:t>
                </a:r>
              </a:p>
              <a:p>
                <a:pPr marL="0" marR="0"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2200" dirty="0">
                    <a:effectLst/>
                    <a:latin typeface="Cambria"/>
                    <a:ea typeface="ＭＳ 明朝"/>
                    <a:cs typeface="Times New Roman"/>
                  </a:rPr>
                  <a:t> </a:t>
                </a:r>
              </a:p>
            </p:txBody>
          </p:sp>
        </p:grpSp>
        <p:sp>
          <p:nvSpPr>
            <p:cNvPr id="67" name="Rectangle 66"/>
            <p:cNvSpPr/>
            <p:nvPr/>
          </p:nvSpPr>
          <p:spPr>
            <a:xfrm>
              <a:off x="2209032" y="3917302"/>
              <a:ext cx="1815411" cy="609198"/>
            </a:xfrm>
            <a:prstGeom prst="rect">
              <a:avLst/>
            </a:prstGeom>
            <a:ln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algn="ctr">
                <a:spcBef>
                  <a:spcPts val="0"/>
                </a:spcBef>
                <a:spcAft>
                  <a:spcPts val="0"/>
                </a:spcAft>
              </a:pPr>
              <a:r>
                <a:rPr lang="en-US" sz="2200" dirty="0">
                  <a:solidFill>
                    <a:srgbClr val="000000"/>
                  </a:solidFill>
                  <a:effectLst/>
                  <a:ea typeface="ＭＳ 明朝"/>
                  <a:cs typeface="Times New Roman"/>
                </a:rPr>
                <a:t>Living BG (roots) = 33</a:t>
              </a:r>
              <a:endParaRPr lang="en-US" sz="2200" dirty="0">
                <a:effectLst/>
                <a:ea typeface="ＭＳ 明朝"/>
                <a:cs typeface="Times New Roman"/>
              </a:endParaRPr>
            </a:p>
          </p:txBody>
        </p:sp>
        <p:cxnSp>
          <p:nvCxnSpPr>
            <p:cNvPr id="68" name="Straight Arrow Connector 67"/>
            <p:cNvCxnSpPr/>
            <p:nvPr/>
          </p:nvCxnSpPr>
          <p:spPr>
            <a:xfrm>
              <a:off x="3077388" y="2446574"/>
              <a:ext cx="0" cy="1444489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Text Box 32"/>
            <p:cNvSpPr txBox="1"/>
            <p:nvPr/>
          </p:nvSpPr>
          <p:spPr>
            <a:xfrm>
              <a:off x="3213489" y="4742665"/>
              <a:ext cx="1247945" cy="245254"/>
            </a:xfrm>
            <a:prstGeom prst="rect">
              <a:avLst/>
            </a:prstGeom>
            <a:solidFill>
              <a:prstClr val="white"/>
            </a:solidFill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/>
              </a:ext>
            </a:extLst>
          </p:spPr>
          <p:txBody>
            <a:bodyPr rot="0" spcFirstLastPara="0" vert="horz" wrap="square" lIns="0" tIns="0" rIns="0" bIns="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marL="0" marR="0">
                <a:spcBef>
                  <a:spcPts val="0"/>
                </a:spcBef>
                <a:spcAft>
                  <a:spcPts val="1000"/>
                </a:spcAft>
              </a:pPr>
              <a:r>
                <a:rPr lang="en-US" sz="2200" b="1" dirty="0" err="1" smtClean="0">
                  <a:solidFill>
                    <a:srgbClr val="4F81BD"/>
                  </a:solidFill>
                  <a:latin typeface="Cambria"/>
                  <a:ea typeface="ＭＳ 明朝"/>
                  <a:cs typeface="Times New Roman"/>
                </a:rPr>
                <a:t>Rmor</a:t>
              </a:r>
              <a:r>
                <a:rPr lang="en-US" sz="2200" b="1" dirty="0" smtClean="0">
                  <a:solidFill>
                    <a:srgbClr val="4F81BD"/>
                  </a:solidFill>
                  <a:effectLst/>
                  <a:latin typeface="Cambria"/>
                  <a:ea typeface="ＭＳ 明朝"/>
                  <a:cs typeface="Times New Roman"/>
                </a:rPr>
                <a:t> </a:t>
              </a:r>
              <a:r>
                <a:rPr lang="en-US" sz="2200" b="1" dirty="0">
                  <a:solidFill>
                    <a:srgbClr val="4F81BD"/>
                  </a:solidFill>
                  <a:effectLst/>
                  <a:latin typeface="Cambria"/>
                  <a:ea typeface="ＭＳ 明朝"/>
                  <a:cs typeface="Times New Roman"/>
                </a:rPr>
                <a:t>= </a:t>
              </a:r>
              <a:r>
                <a:rPr lang="en-US" sz="2200" b="1" dirty="0" smtClean="0">
                  <a:solidFill>
                    <a:srgbClr val="4F81BD"/>
                  </a:solidFill>
                  <a:latin typeface="Cambria"/>
                  <a:ea typeface="ＭＳ 明朝"/>
                  <a:cs typeface="Times New Roman"/>
                </a:rPr>
                <a:t>1.5</a:t>
              </a:r>
              <a:endParaRPr lang="en-US" sz="2200" b="1" dirty="0">
                <a:solidFill>
                  <a:srgbClr val="4F81BD"/>
                </a:solidFill>
                <a:effectLst/>
                <a:latin typeface="Cambria"/>
                <a:ea typeface="ＭＳ 明朝"/>
                <a:cs typeface="Times New Roman"/>
              </a:endParaRPr>
            </a:p>
          </p:txBody>
        </p:sp>
        <p:sp>
          <p:nvSpPr>
            <p:cNvPr id="70" name="Text Box 19"/>
            <p:cNvSpPr txBox="1"/>
            <p:nvPr/>
          </p:nvSpPr>
          <p:spPr>
            <a:xfrm>
              <a:off x="3114539" y="3009718"/>
              <a:ext cx="733182" cy="245254"/>
            </a:xfrm>
            <a:prstGeom prst="rect">
              <a:avLst/>
            </a:prstGeom>
            <a:ln/>
            <a:extLst>
              <a:ext uri="{C572A759-6A51-4108-AA02-DFA0A04FC94B}">
                <ma14:wrappingTextBoxFlag xmlns:ma14="http://schemas.microsoft.com/office/mac/drawingml/2011/main"/>
              </a:ext>
            </a:extLst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ot="0" spcFirstLastPara="0" vert="horz" wrap="square" lIns="0" tIns="0" rIns="0" bIns="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marL="0" marR="0">
                <a:spcBef>
                  <a:spcPts val="0"/>
                </a:spcBef>
                <a:spcAft>
                  <a:spcPts val="1000"/>
                </a:spcAft>
              </a:pPr>
              <a:r>
                <a:rPr lang="en-US" sz="2200" b="1" dirty="0">
                  <a:solidFill>
                    <a:srgbClr val="4F81BD"/>
                  </a:solidFill>
                  <a:latin typeface="Cambria"/>
                  <a:ea typeface="ＭＳ 明朝"/>
                  <a:cs typeface="Times New Roman"/>
                </a:rPr>
                <a:t>T</a:t>
              </a:r>
              <a:r>
                <a:rPr lang="en-US" sz="2200" b="1" dirty="0" smtClean="0">
                  <a:solidFill>
                    <a:srgbClr val="4F81BD"/>
                  </a:solidFill>
                  <a:effectLst/>
                  <a:latin typeface="Cambria"/>
                  <a:ea typeface="ＭＳ 明朝"/>
                  <a:cs typeface="Times New Roman"/>
                </a:rPr>
                <a:t> </a:t>
              </a:r>
              <a:r>
                <a:rPr lang="en-US" sz="2200" b="1" dirty="0">
                  <a:solidFill>
                    <a:srgbClr val="4F81BD"/>
                  </a:solidFill>
                  <a:effectLst/>
                  <a:latin typeface="Cambria"/>
                  <a:ea typeface="ＭＳ 明朝"/>
                  <a:cs typeface="Times New Roman"/>
                </a:rPr>
                <a:t>= </a:t>
              </a:r>
              <a:r>
                <a:rPr lang="en-US" sz="2200" b="1" dirty="0" smtClean="0">
                  <a:solidFill>
                    <a:srgbClr val="4F81BD"/>
                  </a:solidFill>
                  <a:latin typeface="Cambria"/>
                  <a:ea typeface="ＭＳ 明朝"/>
                  <a:cs typeface="Times New Roman"/>
                </a:rPr>
                <a:t>7.6</a:t>
              </a:r>
              <a:endParaRPr lang="en-US" sz="2200" b="1" dirty="0">
                <a:solidFill>
                  <a:srgbClr val="4F81BD"/>
                </a:solidFill>
                <a:effectLst/>
                <a:latin typeface="Cambria"/>
                <a:ea typeface="ＭＳ 明朝"/>
                <a:cs typeface="Times New Roman"/>
              </a:endParaRPr>
            </a:p>
          </p:txBody>
        </p:sp>
        <p:cxnSp>
          <p:nvCxnSpPr>
            <p:cNvPr id="71" name="Straight Connector 70"/>
            <p:cNvCxnSpPr/>
            <p:nvPr/>
          </p:nvCxnSpPr>
          <p:spPr>
            <a:xfrm>
              <a:off x="602425" y="3917302"/>
              <a:ext cx="5024391" cy="0"/>
            </a:xfrm>
            <a:prstGeom prst="line">
              <a:avLst/>
            </a:prstGeom>
            <a:ln w="38100" cmpd="sng"/>
            <a:effectLst>
              <a:outerShdw blurRad="40000" dist="20000" dir="5400000" rotWithShape="0">
                <a:srgbClr val="000000">
                  <a:alpha val="38000"/>
                </a:srgbClr>
              </a:outerShdw>
              <a:reflection blurRad="6350" stA="52000" endA="300" endPos="35000" dir="5400000" sy="-100000" algn="bl" rotWithShape="0"/>
            </a:effectLst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73" name="Elbow Connector 72"/>
            <p:cNvCxnSpPr>
              <a:stCxn id="52" idx="1"/>
            </p:cNvCxnSpPr>
            <p:nvPr/>
          </p:nvCxnSpPr>
          <p:spPr>
            <a:xfrm rot="10800000" flipV="1">
              <a:off x="1396855" y="2876238"/>
              <a:ext cx="818536" cy="1014824"/>
            </a:xfrm>
            <a:prstGeom prst="bentConnector2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Elbow Connector 73"/>
            <p:cNvCxnSpPr>
              <a:stCxn id="67" idx="3"/>
            </p:cNvCxnSpPr>
            <p:nvPr/>
          </p:nvCxnSpPr>
          <p:spPr>
            <a:xfrm flipV="1">
              <a:off x="4024443" y="2876238"/>
              <a:ext cx="1267939" cy="1345663"/>
            </a:xfrm>
            <a:prstGeom prst="bentConnector2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6" name="Picture 35" descr="IMGP1241.JPG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rcRect t="48021" b="15711"/>
          <a:stretch/>
        </p:blipFill>
        <p:spPr>
          <a:xfrm>
            <a:off x="-2003320" y="35905281"/>
            <a:ext cx="36247282" cy="9372600"/>
          </a:xfrm>
          <a:prstGeom prst="rect">
            <a:avLst/>
          </a:prstGeom>
          <a:ln>
            <a:noFill/>
          </a:ln>
          <a:effectLst>
            <a:softEdge rad="1270000"/>
          </a:effectLst>
        </p:spPr>
      </p:pic>
      <p:sp>
        <p:nvSpPr>
          <p:cNvPr id="55" name="Content Placeholder 87"/>
          <p:cNvSpPr txBox="1">
            <a:spLocks/>
          </p:cNvSpPr>
          <p:nvPr/>
        </p:nvSpPr>
        <p:spPr>
          <a:xfrm>
            <a:off x="22585362" y="17617281"/>
            <a:ext cx="4953000" cy="2798076"/>
          </a:xfrm>
          <a:prstGeom prst="rect">
            <a:avLst/>
          </a:prstGeom>
        </p:spPr>
        <p:txBody>
          <a:bodyPr vert="horz" lIns="431588" tIns="215794" rIns="431588" bIns="215794" rtlCol="0">
            <a:normAutofit/>
          </a:bodyPr>
          <a:lstStyle>
            <a:lvl1pPr marL="0" indent="0" algn="ctr" defTabSz="4315877" rtl="0" eaLnBrk="1" latinLnBrk="0" hangingPunct="1">
              <a:spcBef>
                <a:spcPct val="20000"/>
              </a:spcBef>
              <a:buFont typeface="Arial" pitchFamily="34" charset="0"/>
              <a:buNone/>
              <a:defRPr sz="15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2157938" indent="0" algn="ctr" defTabSz="4315877" rtl="0" eaLnBrk="1" latinLnBrk="0" hangingPunct="1">
              <a:spcBef>
                <a:spcPct val="20000"/>
              </a:spcBef>
              <a:buFont typeface="Arial" pitchFamily="34" charset="0"/>
              <a:buNone/>
              <a:defRPr sz="1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4315877" indent="0" algn="ctr" defTabSz="4315877" rtl="0" eaLnBrk="1" latinLnBrk="0" hangingPunct="1">
              <a:spcBef>
                <a:spcPct val="20000"/>
              </a:spcBef>
              <a:buFont typeface="Arial" pitchFamily="34" charset="0"/>
              <a:buNone/>
              <a:defRPr sz="11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6473815" indent="0" algn="ctr" defTabSz="4315877" rtl="0" eaLnBrk="1" latinLnBrk="0" hangingPunct="1">
              <a:spcBef>
                <a:spcPct val="20000"/>
              </a:spcBef>
              <a:buFont typeface="Arial" pitchFamily="34" charset="0"/>
              <a:buNone/>
              <a:defRPr sz="9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8631753" indent="0" algn="ctr" defTabSz="4315877" rtl="0" eaLnBrk="1" latinLnBrk="0" hangingPunct="1">
              <a:spcBef>
                <a:spcPct val="20000"/>
              </a:spcBef>
              <a:buFont typeface="Arial" pitchFamily="34" charset="0"/>
              <a:buNone/>
              <a:defRPr sz="9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0789691" indent="0" algn="ctr" defTabSz="4315877" rtl="0" eaLnBrk="1" latinLnBrk="0" hangingPunct="1">
              <a:spcBef>
                <a:spcPct val="20000"/>
              </a:spcBef>
              <a:buFont typeface="Arial" pitchFamily="34" charset="0"/>
              <a:buNone/>
              <a:defRPr sz="9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2947630" indent="0" algn="ctr" defTabSz="4315877" rtl="0" eaLnBrk="1" latinLnBrk="0" hangingPunct="1">
              <a:spcBef>
                <a:spcPct val="20000"/>
              </a:spcBef>
              <a:buFont typeface="Arial" pitchFamily="34" charset="0"/>
              <a:buNone/>
              <a:defRPr sz="9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105568" indent="0" algn="ctr" defTabSz="4315877" rtl="0" eaLnBrk="1" latinLnBrk="0" hangingPunct="1">
              <a:spcBef>
                <a:spcPct val="20000"/>
              </a:spcBef>
              <a:buFont typeface="Arial" pitchFamily="34" charset="0"/>
              <a:buNone/>
              <a:defRPr sz="9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263506" indent="0" algn="ctr" defTabSz="4315877" rtl="0" eaLnBrk="1" latinLnBrk="0" hangingPunct="1">
              <a:spcBef>
                <a:spcPct val="20000"/>
              </a:spcBef>
              <a:buFont typeface="Arial" pitchFamily="34" charset="0"/>
              <a:buNone/>
              <a:defRPr sz="9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500" dirty="0" smtClean="0">
                <a:solidFill>
                  <a:schemeClr val="tx1"/>
                </a:solidFill>
              </a:rPr>
              <a:t>NPP = GPP – Ra</a:t>
            </a:r>
          </a:p>
          <a:p>
            <a:pPr algn="l"/>
            <a:r>
              <a:rPr lang="en-US" sz="2500" dirty="0">
                <a:solidFill>
                  <a:schemeClr val="tx1"/>
                </a:solidFill>
              </a:rPr>
              <a:t> </a:t>
            </a:r>
            <a:r>
              <a:rPr lang="en-US" sz="2500" dirty="0" smtClean="0">
                <a:solidFill>
                  <a:schemeClr val="tx1"/>
                </a:solidFill>
              </a:rPr>
              <a:t>        = 8.9 Mg C</a:t>
            </a:r>
            <a:r>
              <a:rPr lang="en-US" sz="2500" dirty="0">
                <a:solidFill>
                  <a:schemeClr val="tx1"/>
                </a:solidFill>
              </a:rPr>
              <a:t> </a:t>
            </a:r>
            <a:r>
              <a:rPr lang="en-US" sz="2500" dirty="0" smtClean="0">
                <a:solidFill>
                  <a:schemeClr val="tx1"/>
                </a:solidFill>
              </a:rPr>
              <a:t>ha</a:t>
            </a:r>
            <a:r>
              <a:rPr lang="en-US" sz="2500" baseline="30000" dirty="0" smtClean="0">
                <a:solidFill>
                  <a:schemeClr val="tx1"/>
                </a:solidFill>
              </a:rPr>
              <a:t>-1</a:t>
            </a:r>
            <a:r>
              <a:rPr lang="en-US" sz="2500" dirty="0" smtClean="0">
                <a:solidFill>
                  <a:schemeClr val="tx1"/>
                </a:solidFill>
              </a:rPr>
              <a:t> year</a:t>
            </a:r>
            <a:r>
              <a:rPr lang="en-US" sz="2500" baseline="30000" dirty="0" smtClean="0">
                <a:solidFill>
                  <a:schemeClr val="tx1"/>
                </a:solidFill>
              </a:rPr>
              <a:t>-1</a:t>
            </a:r>
            <a:endParaRPr lang="en-US" sz="2500" dirty="0" smtClean="0">
              <a:solidFill>
                <a:schemeClr val="tx1"/>
              </a:solidFill>
            </a:endParaRPr>
          </a:p>
          <a:p>
            <a:pPr algn="l"/>
            <a:r>
              <a:rPr lang="en-US" sz="2500" dirty="0" smtClean="0">
                <a:solidFill>
                  <a:schemeClr val="tx1"/>
                </a:solidFill>
              </a:rPr>
              <a:t>NEP = GPP – Re</a:t>
            </a:r>
          </a:p>
          <a:p>
            <a:pPr marL="457200" lvl="1" algn="l"/>
            <a:r>
              <a:rPr lang="en-US" sz="2100" dirty="0" smtClean="0">
                <a:solidFill>
                  <a:schemeClr val="tx1"/>
                </a:solidFill>
              </a:rPr>
              <a:t>   = 2 Mg C</a:t>
            </a:r>
            <a:r>
              <a:rPr lang="en-US" sz="2100" dirty="0">
                <a:solidFill>
                  <a:schemeClr val="tx1"/>
                </a:solidFill>
              </a:rPr>
              <a:t> </a:t>
            </a:r>
            <a:r>
              <a:rPr lang="en-US" sz="2100" dirty="0" smtClean="0">
                <a:solidFill>
                  <a:schemeClr val="tx1"/>
                </a:solidFill>
              </a:rPr>
              <a:t>ha</a:t>
            </a:r>
            <a:r>
              <a:rPr lang="en-US" sz="2100" baseline="30000" dirty="0" smtClean="0">
                <a:solidFill>
                  <a:schemeClr val="tx1"/>
                </a:solidFill>
              </a:rPr>
              <a:t>-1</a:t>
            </a:r>
            <a:r>
              <a:rPr lang="en-US" sz="2100" dirty="0" smtClean="0">
                <a:solidFill>
                  <a:schemeClr val="tx1"/>
                </a:solidFill>
              </a:rPr>
              <a:t> year</a:t>
            </a:r>
            <a:r>
              <a:rPr lang="en-US" sz="2100" baseline="30000" dirty="0" smtClean="0">
                <a:solidFill>
                  <a:schemeClr val="tx1"/>
                </a:solidFill>
              </a:rPr>
              <a:t>-1</a:t>
            </a:r>
            <a:endParaRPr lang="en-US" sz="2100" dirty="0" smtClean="0">
              <a:solidFill>
                <a:schemeClr val="tx1"/>
              </a:solidFill>
            </a:endParaRPr>
          </a:p>
          <a:p>
            <a:pPr algn="l"/>
            <a:r>
              <a:rPr lang="en-US" sz="2500" dirty="0" smtClean="0">
                <a:solidFill>
                  <a:schemeClr val="tx1"/>
                </a:solidFill>
              </a:rPr>
              <a:t>NECB = </a:t>
            </a:r>
            <a:r>
              <a:rPr lang="en-US" sz="2100" dirty="0" smtClean="0">
                <a:solidFill>
                  <a:schemeClr val="tx1"/>
                </a:solidFill>
              </a:rPr>
              <a:t>1 Mg C ha</a:t>
            </a:r>
            <a:r>
              <a:rPr lang="en-US" sz="2100" baseline="30000" dirty="0" smtClean="0">
                <a:solidFill>
                  <a:schemeClr val="tx1"/>
                </a:solidFill>
              </a:rPr>
              <a:t>-1</a:t>
            </a:r>
            <a:r>
              <a:rPr lang="en-US" sz="2100" dirty="0" smtClean="0">
                <a:solidFill>
                  <a:schemeClr val="tx1"/>
                </a:solidFill>
              </a:rPr>
              <a:t> year</a:t>
            </a:r>
            <a:r>
              <a:rPr lang="en-US" sz="2100" baseline="30000" dirty="0" smtClean="0">
                <a:solidFill>
                  <a:schemeClr val="tx1"/>
                </a:solidFill>
              </a:rPr>
              <a:t>-1</a:t>
            </a:r>
            <a:endParaRPr lang="en-US" sz="2100" dirty="0" smtClean="0">
              <a:solidFill>
                <a:schemeClr val="tx1"/>
              </a:solidFill>
            </a:endParaRPr>
          </a:p>
          <a:p>
            <a:pPr marL="457200" lvl="1" algn="l"/>
            <a:endParaRPr lang="en-US" sz="2100" dirty="0" smtClean="0">
              <a:solidFill>
                <a:schemeClr val="tx1"/>
              </a:solidFill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26852562" y="17922081"/>
            <a:ext cx="4191000" cy="914400"/>
            <a:chOff x="26852562" y="17922081"/>
            <a:chExt cx="4191000" cy="914400"/>
          </a:xfrm>
        </p:grpSpPr>
        <p:sp>
          <p:nvSpPr>
            <p:cNvPr id="5" name="Rectangle 4"/>
            <p:cNvSpPr/>
            <p:nvPr/>
          </p:nvSpPr>
          <p:spPr>
            <a:xfrm>
              <a:off x="26852562" y="17922081"/>
              <a:ext cx="914400" cy="4572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 w="57150" cmpd="sng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27843162" y="17922081"/>
              <a:ext cx="3200400" cy="4336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500" dirty="0" smtClean="0"/>
                <a:t>Stocks, </a:t>
              </a:r>
              <a:r>
                <a:rPr lang="en-US" sz="2500" dirty="0"/>
                <a:t>Mg C ha</a:t>
              </a:r>
              <a:r>
                <a:rPr lang="en-US" sz="2500" baseline="30000" dirty="0"/>
                <a:t>-1</a:t>
              </a:r>
              <a:r>
                <a:rPr lang="en-US" sz="2500" dirty="0"/>
                <a:t> </a:t>
              </a:r>
              <a:r>
                <a:rPr lang="en-US" sz="2500" dirty="0" smtClean="0"/>
                <a:t> </a:t>
              </a:r>
              <a:endParaRPr lang="en-US" sz="2500" dirty="0"/>
            </a:p>
          </p:txBody>
        </p:sp>
        <p:cxnSp>
          <p:nvCxnSpPr>
            <p:cNvPr id="8" name="Straight Arrow Connector 7"/>
            <p:cNvCxnSpPr/>
            <p:nvPr/>
          </p:nvCxnSpPr>
          <p:spPr>
            <a:xfrm>
              <a:off x="26928762" y="18836481"/>
              <a:ext cx="9144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2" name="TextBox 71"/>
          <p:cNvSpPr txBox="1"/>
          <p:nvPr/>
        </p:nvSpPr>
        <p:spPr>
          <a:xfrm>
            <a:off x="27843162" y="18511827"/>
            <a:ext cx="32004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500" dirty="0" smtClean="0"/>
              <a:t>Flows, </a:t>
            </a:r>
            <a:r>
              <a:rPr lang="en-US" sz="2500" dirty="0"/>
              <a:t>Mg C ha</a:t>
            </a:r>
            <a:r>
              <a:rPr lang="en-US" sz="2500" baseline="30000" dirty="0"/>
              <a:t>-</a:t>
            </a:r>
            <a:r>
              <a:rPr lang="en-US" sz="2500" baseline="30000" dirty="0" smtClean="0"/>
              <a:t>1 </a:t>
            </a:r>
            <a:r>
              <a:rPr lang="en-US" sz="2500" dirty="0" smtClean="0"/>
              <a:t>year</a:t>
            </a:r>
            <a:r>
              <a:rPr lang="en-US" sz="2500" baseline="30000" dirty="0" smtClean="0"/>
              <a:t>-1</a:t>
            </a:r>
            <a:r>
              <a:rPr lang="en-US" sz="2500" dirty="0" smtClean="0"/>
              <a:t>  </a:t>
            </a:r>
            <a:endParaRPr lang="en-US" sz="2500" dirty="0"/>
          </a:p>
        </p:txBody>
      </p:sp>
      <p:sp>
        <p:nvSpPr>
          <p:cNvPr id="77" name="TextBox 76"/>
          <p:cNvSpPr txBox="1"/>
          <p:nvPr/>
        </p:nvSpPr>
        <p:spPr>
          <a:xfrm>
            <a:off x="26623962" y="19065081"/>
            <a:ext cx="533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/>
              <a:t>Hergoualc’h</a:t>
            </a:r>
            <a:r>
              <a:rPr lang="en-US" sz="2000" dirty="0" smtClean="0"/>
              <a:t> et al., 2011; </a:t>
            </a:r>
            <a:r>
              <a:rPr lang="en-US" sz="2000" dirty="0" err="1" smtClean="0"/>
              <a:t>Murdiyarso</a:t>
            </a:r>
            <a:r>
              <a:rPr lang="en-US" sz="2000" dirty="0" smtClean="0"/>
              <a:t> et al., 2010; </a:t>
            </a:r>
            <a:r>
              <a:rPr lang="en-US" sz="2000" dirty="0" err="1" smtClean="0"/>
              <a:t>Malhi</a:t>
            </a:r>
            <a:r>
              <a:rPr lang="en-US" sz="2000" dirty="0" smtClean="0"/>
              <a:t> et al., 1999</a:t>
            </a:r>
          </a:p>
          <a:p>
            <a:endParaRPr lang="en-US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5897562" y="18968283"/>
            <a:ext cx="1126962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dirty="0" smtClean="0"/>
              <a:t>Figure 1. The distribution of peatland in Indonesia (</a:t>
            </a:r>
            <a:r>
              <a:rPr lang="en-US" sz="3000" dirty="0" err="1" smtClean="0"/>
              <a:t>Hooijer</a:t>
            </a:r>
            <a:r>
              <a:rPr lang="en-US" sz="3000" dirty="0" smtClean="0"/>
              <a:t> et al., 2010)</a:t>
            </a:r>
            <a:endParaRPr lang="en-US" sz="3000" dirty="0"/>
          </a:p>
        </p:txBody>
      </p:sp>
      <p:sp>
        <p:nvSpPr>
          <p:cNvPr id="10" name="Rectangle 9"/>
          <p:cNvSpPr/>
          <p:nvPr/>
        </p:nvSpPr>
        <p:spPr>
          <a:xfrm>
            <a:off x="22813962" y="9159081"/>
            <a:ext cx="9326563" cy="108966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B9DB0C"/>
                </a:solidFill>
              </a:ln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2713503" y="19954418"/>
            <a:ext cx="93206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smtClean="0"/>
              <a:t>Figure 2. The diagram of carbon cycle in tropical peat swamp forest</a:t>
            </a:r>
            <a:endParaRPr lang="en-US" sz="3000" dirty="0"/>
          </a:p>
        </p:txBody>
      </p:sp>
      <p:sp>
        <p:nvSpPr>
          <p:cNvPr id="13" name="TextBox 12"/>
          <p:cNvSpPr txBox="1"/>
          <p:nvPr/>
        </p:nvSpPr>
        <p:spPr>
          <a:xfrm>
            <a:off x="533399" y="34914681"/>
            <a:ext cx="2647156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References</a:t>
            </a:r>
          </a:p>
          <a:p>
            <a:endParaRPr lang="en-US" sz="2000" dirty="0"/>
          </a:p>
          <a:p>
            <a:r>
              <a:rPr lang="en-US" sz="2000" dirty="0"/>
              <a:t>Frolking, S., </a:t>
            </a:r>
            <a:r>
              <a:rPr lang="en-US" sz="2000" dirty="0" err="1"/>
              <a:t>Roulet</a:t>
            </a:r>
            <a:r>
              <a:rPr lang="en-US" sz="2000" dirty="0"/>
              <a:t>, N.T., </a:t>
            </a:r>
            <a:r>
              <a:rPr lang="en-US" sz="2000" dirty="0" err="1"/>
              <a:t>Tuittila</a:t>
            </a:r>
            <a:r>
              <a:rPr lang="en-US" sz="2000" dirty="0"/>
              <a:t>, E., </a:t>
            </a:r>
            <a:r>
              <a:rPr lang="en-US" sz="2000" dirty="0" err="1"/>
              <a:t>Bubier</a:t>
            </a:r>
            <a:r>
              <a:rPr lang="en-US" sz="2000" dirty="0"/>
              <a:t>, J.L., </a:t>
            </a:r>
            <a:r>
              <a:rPr lang="en-US" sz="2000" dirty="0" err="1"/>
              <a:t>Quillet</a:t>
            </a:r>
            <a:r>
              <a:rPr lang="en-US" sz="2000" dirty="0"/>
              <a:t>, a., Talbot, J., Richard, P.J.H., 2010. A new model of Holocene </a:t>
            </a:r>
            <a:r>
              <a:rPr lang="en-US" sz="2000" dirty="0" err="1"/>
              <a:t>peatland</a:t>
            </a:r>
            <a:r>
              <a:rPr lang="en-US" sz="2000" dirty="0"/>
              <a:t> net primary production, decomposition, water balance, and peat accumulation. Earth System Dynamics 1, 1-21.</a:t>
            </a:r>
          </a:p>
          <a:p>
            <a:r>
              <a:rPr lang="en-US" sz="2000" dirty="0" err="1"/>
              <a:t>Hergoualc’h</a:t>
            </a:r>
            <a:r>
              <a:rPr lang="en-US" sz="2000" dirty="0"/>
              <a:t>, K., </a:t>
            </a:r>
            <a:r>
              <a:rPr lang="en-US" sz="2000" dirty="0" err="1"/>
              <a:t>Verchot</a:t>
            </a:r>
            <a:r>
              <a:rPr lang="en-US" sz="2000" dirty="0"/>
              <a:t>, L.V., 2011. Stocks and fluxes of carbon associated with land use change in Southeast Asian tropical </a:t>
            </a:r>
            <a:r>
              <a:rPr lang="en-US" sz="2000" dirty="0" err="1"/>
              <a:t>peatlands</a:t>
            </a:r>
            <a:r>
              <a:rPr lang="en-US" sz="2000" dirty="0"/>
              <a:t>: A review. Global Biogeochemical Cycles 25.</a:t>
            </a:r>
          </a:p>
          <a:p>
            <a:r>
              <a:rPr lang="en-US" sz="2000" dirty="0" err="1"/>
              <a:t>Malhi</a:t>
            </a:r>
            <a:r>
              <a:rPr lang="en-US" sz="2000" dirty="0"/>
              <a:t>, Y., </a:t>
            </a:r>
            <a:r>
              <a:rPr lang="en-US" sz="2000" dirty="0" err="1"/>
              <a:t>Baldocchi</a:t>
            </a:r>
            <a:r>
              <a:rPr lang="en-US" sz="2000" dirty="0"/>
              <a:t>, D.D., Jarvis, P.G., 1999. The carbon balance of tropical, temperate and boreal forests. Plant, Cell and Environment 22, 715-740.</a:t>
            </a:r>
          </a:p>
          <a:p>
            <a:r>
              <a:rPr lang="en-US" sz="2000" dirty="0" err="1"/>
              <a:t>Murdiyarso</a:t>
            </a:r>
            <a:r>
              <a:rPr lang="en-US" sz="2000" dirty="0"/>
              <a:t>, D., </a:t>
            </a:r>
            <a:r>
              <a:rPr lang="en-US" sz="2000" dirty="0" err="1"/>
              <a:t>Donato</a:t>
            </a:r>
            <a:r>
              <a:rPr lang="en-US" sz="2000" dirty="0"/>
              <a:t>, D., Kauffman, J.B., Kurnianto, S., </a:t>
            </a:r>
            <a:r>
              <a:rPr lang="en-US" sz="2000" dirty="0" err="1"/>
              <a:t>Stidham</a:t>
            </a:r>
            <a:r>
              <a:rPr lang="en-US" sz="2000" dirty="0"/>
              <a:t>, M., </a:t>
            </a:r>
            <a:r>
              <a:rPr lang="en-US" sz="2000" dirty="0" err="1"/>
              <a:t>Kanninen</a:t>
            </a:r>
            <a:r>
              <a:rPr lang="en-US" sz="2000" dirty="0"/>
              <a:t>, M., 2009. Carbon storage in mangrove and </a:t>
            </a:r>
            <a:r>
              <a:rPr lang="en-US" sz="2000" dirty="0" err="1"/>
              <a:t>peatland</a:t>
            </a:r>
            <a:r>
              <a:rPr lang="en-US" sz="2000" dirty="0"/>
              <a:t> ecosystems: A preliminary account from plots in Indonesia. Africa.</a:t>
            </a:r>
          </a:p>
          <a:p>
            <a:endParaRPr lang="en-US" sz="2000" dirty="0" smtClean="0"/>
          </a:p>
          <a:p>
            <a:endParaRPr lang="en-US" sz="20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4080</TotalTime>
  <Words>598</Words>
  <Application>Microsoft Macintosh PowerPoint</Application>
  <PresentationFormat>Custom</PresentationFormat>
  <Paragraphs>59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Prianto, Eko</dc:creator>
  <cp:lastModifiedBy>Sofyan Kurnianto </cp:lastModifiedBy>
  <cp:revision>251</cp:revision>
  <cp:lastPrinted>2012-03-06T19:10:58Z</cp:lastPrinted>
  <dcterms:created xsi:type="dcterms:W3CDTF">2012-03-02T12:39:24Z</dcterms:created>
  <dcterms:modified xsi:type="dcterms:W3CDTF">2012-03-06T19:35:15Z</dcterms:modified>
</cp:coreProperties>
</file>