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32918400" cy="21945600"/>
  <p:notesSz cx="6858000" cy="9144000"/>
  <p:defaultTextStyle>
    <a:defPPr>
      <a:defRPr lang="en-US"/>
    </a:defPPr>
    <a:lvl1pPr marL="0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1pPr>
    <a:lvl2pPr marL="1316736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2pPr>
    <a:lvl3pPr marL="2633472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3pPr>
    <a:lvl4pPr marL="3950208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4pPr>
    <a:lvl5pPr marL="5266944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5pPr>
    <a:lvl6pPr marL="6583680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6pPr>
    <a:lvl7pPr marL="7900416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7pPr>
    <a:lvl8pPr marL="9217152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8pPr>
    <a:lvl9pPr marL="10533888" algn="l" defTabSz="2633472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95"/>
    <p:restoredTop sz="95673"/>
  </p:normalViewPr>
  <p:slideViewPr>
    <p:cSldViewPr snapToGrid="0" snapToObjects="1">
      <p:cViewPr>
        <p:scale>
          <a:sx n="35" d="100"/>
          <a:sy n="35" d="100"/>
        </p:scale>
        <p:origin x="52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CB6BD-10D9-4040-8BF4-5F40F635BC7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63E427-5C91-434B-86FC-D8F828A93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255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1pPr>
    <a:lvl2pPr marL="1316736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2pPr>
    <a:lvl3pPr marL="2633472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3pPr>
    <a:lvl4pPr marL="3950208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4pPr>
    <a:lvl5pPr marL="5266944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5pPr>
    <a:lvl6pPr marL="6583680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6pPr>
    <a:lvl7pPr marL="7900416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7pPr>
    <a:lvl8pPr marL="9217152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8pPr>
    <a:lvl9pPr marL="10533888" algn="l" defTabSz="2633472" rtl="0" eaLnBrk="1" latinLnBrk="0" hangingPunct="1">
      <a:defRPr sz="345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4425" y="1143000"/>
            <a:ext cx="46291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3E427-5C91-434B-86FC-D8F828A9357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41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3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3E427-5C91-434B-86FC-D8F828A935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58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3591562"/>
            <a:ext cx="27980640" cy="7640320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7680"/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151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74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5471167"/>
            <a:ext cx="28392120" cy="9128758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14686287"/>
            <a:ext cx="28392120" cy="4800598"/>
          </a:xfrm>
        </p:spPr>
        <p:txBody>
          <a:bodyPr/>
          <a:lstStyle>
            <a:lvl1pPr marL="0" indent="0">
              <a:buNone/>
              <a:defRPr sz="7680">
                <a:solidFill>
                  <a:schemeClr val="tx1"/>
                </a:solidFill>
              </a:defRPr>
            </a:lvl1pPr>
            <a:lvl2pPr marL="146304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60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3891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4pPr>
            <a:lvl5pPr marL="585216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5pPr>
            <a:lvl6pPr marL="731520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6pPr>
            <a:lvl7pPr marL="877824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7pPr>
            <a:lvl8pPr marL="1024128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8pPr>
            <a:lvl9pPr marL="117043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00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35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8016240"/>
            <a:ext cx="13926024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2"/>
            <a:ext cx="13994608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568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38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902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346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40"/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846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476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168400"/>
            <a:ext cx="7098030" cy="1859788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859788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00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03CE7-01DF-B84B-A91F-31C7BEFD2078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546C1-4599-6546-85A1-B4E528B1A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75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40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tiff"/><Relationship Id="rId7" Type="http://schemas.openxmlformats.org/officeDocument/2006/relationships/image" Target="../media/image5.tiff"/><Relationship Id="rId8" Type="http://schemas.openxmlformats.org/officeDocument/2006/relationships/image" Target="../media/image6.tiff"/><Relationship Id="rId9" Type="http://schemas.openxmlformats.org/officeDocument/2006/relationships/image" Target="../media/image7.tiff"/><Relationship Id="rId10" Type="http://schemas.openxmlformats.org/officeDocument/2006/relationships/image" Target="../media/image8.tiff"/><Relationship Id="rId11" Type="http://schemas.openxmlformats.org/officeDocument/2006/relationships/image" Target="../media/image9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10757704" y="11729524"/>
            <a:ext cx="895091" cy="46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494" y="1716197"/>
            <a:ext cx="3854862" cy="1144303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2218">
            <a:off x="20216856" y="1647843"/>
            <a:ext cx="2597214" cy="258496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929" y="5796479"/>
            <a:ext cx="3933777" cy="2473026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0949365" y="2800568"/>
            <a:ext cx="953078" cy="15238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10957477" y="11751978"/>
            <a:ext cx="895091" cy="46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8044232" y="6759094"/>
            <a:ext cx="564259" cy="12101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8044232" y="3361312"/>
            <a:ext cx="1064794" cy="8901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11036448" y="6759094"/>
            <a:ext cx="862159" cy="8214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1104185" y="8908935"/>
            <a:ext cx="783510" cy="1631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83124" y="17313193"/>
            <a:ext cx="2821368" cy="28244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93700" y="20708781"/>
            <a:ext cx="7124700" cy="12368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83124" y="12566929"/>
            <a:ext cx="2824480" cy="28244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302258" y="-4656"/>
            <a:ext cx="4644991" cy="26330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29138" y="105901"/>
            <a:ext cx="2656320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b="1" dirty="0"/>
              <a:t>Proper Management of Bodily Fluids </a:t>
            </a:r>
            <a:r>
              <a:rPr lang="en-US" sz="5700" b="1" dirty="0" smtClean="0"/>
              <a:t>by Clinicians for </a:t>
            </a:r>
            <a:r>
              <a:rPr lang="en-US" sz="5700" b="1" dirty="0"/>
              <a:t>Patients Receiving Chemotherapy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4864" y="157334"/>
            <a:ext cx="2540236" cy="24710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41151" y="2472753"/>
            <a:ext cx="9258423" cy="3583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PICO </a:t>
            </a:r>
            <a:r>
              <a:rPr lang="en-US" b="1" u="sng" dirty="0" smtClean="0"/>
              <a:t>Question</a:t>
            </a:r>
            <a:endParaRPr lang="en-US" b="1" dirty="0" smtClean="0"/>
          </a:p>
          <a:p>
            <a:pPr algn="ctr"/>
            <a:r>
              <a:rPr lang="en-US" sz="3500" dirty="0"/>
              <a:t>D</a:t>
            </a:r>
            <a:r>
              <a:rPr lang="en-US" sz="3500" dirty="0" smtClean="0"/>
              <a:t>oes wearing the proper personal protective equipment (PPE) when managing the bodily fluids of patients receiving and 48 hours post chemotherapy administration effectively reduce the risk of clinician exposure?</a:t>
            </a:r>
            <a:endParaRPr lang="en-US" sz="3500" dirty="0"/>
          </a:p>
        </p:txBody>
      </p:sp>
      <p:sp>
        <p:nvSpPr>
          <p:cNvPr id="8" name="TextBox 7"/>
          <p:cNvSpPr txBox="1"/>
          <p:nvPr/>
        </p:nvSpPr>
        <p:spPr>
          <a:xfrm>
            <a:off x="755712" y="2911222"/>
            <a:ext cx="7286811" cy="4121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 smtClean="0"/>
              <a:t>Problem</a:t>
            </a:r>
            <a:endParaRPr lang="en-US" b="1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Absence of a policy explaining the PPE </a:t>
            </a:r>
            <a:r>
              <a:rPr lang="en-US" sz="3500" dirty="0"/>
              <a:t>required for clinicians when managing the bodily fluids of patients receiving and 48 hours post chemotherapy </a:t>
            </a:r>
            <a:r>
              <a:rPr lang="en-US" sz="3500" dirty="0" smtClean="0"/>
              <a:t>administration to minimize their exposure risk.</a:t>
            </a:r>
            <a:endParaRPr lang="en-US" sz="3500" dirty="0"/>
          </a:p>
        </p:txBody>
      </p:sp>
      <p:sp>
        <p:nvSpPr>
          <p:cNvPr id="9" name="TextBox 8"/>
          <p:cNvSpPr txBox="1"/>
          <p:nvPr/>
        </p:nvSpPr>
        <p:spPr>
          <a:xfrm>
            <a:off x="755712" y="6976803"/>
            <a:ext cx="7210217" cy="2505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 smtClean="0"/>
              <a:t>Goal</a:t>
            </a:r>
            <a:endParaRPr lang="en-US" b="1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Reduce the risk of clinician exposure to </a:t>
            </a:r>
            <a:r>
              <a:rPr lang="en-US" sz="3500" dirty="0"/>
              <a:t>bodily fluids containing chemotherapy </a:t>
            </a:r>
            <a:r>
              <a:rPr lang="en-US" sz="3500" dirty="0" smtClean="0"/>
              <a:t>drugs.</a:t>
            </a:r>
            <a:endParaRPr lang="en-US" sz="3500" dirty="0"/>
          </a:p>
        </p:txBody>
      </p:sp>
      <p:sp>
        <p:nvSpPr>
          <p:cNvPr id="10" name="TextBox 9"/>
          <p:cNvSpPr txBox="1"/>
          <p:nvPr/>
        </p:nvSpPr>
        <p:spPr>
          <a:xfrm>
            <a:off x="13753506" y="970429"/>
            <a:ext cx="44056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By:</a:t>
            </a:r>
          </a:p>
          <a:p>
            <a:pPr algn="ctr"/>
            <a:r>
              <a:rPr lang="en-US" sz="2400" dirty="0"/>
              <a:t>Christopher Lang</a:t>
            </a:r>
          </a:p>
          <a:p>
            <a:pPr algn="ctr"/>
            <a:r>
              <a:rPr lang="en-US" sz="2400" dirty="0"/>
              <a:t>University of New </a:t>
            </a:r>
            <a:r>
              <a:rPr lang="en-US" sz="2400" dirty="0" smtClean="0"/>
              <a:t>Hampshire</a:t>
            </a:r>
            <a:endParaRPr lang="en-US" sz="2400" dirty="0"/>
          </a:p>
          <a:p>
            <a:pPr algn="ctr"/>
            <a:r>
              <a:rPr lang="en-US" sz="2400" dirty="0"/>
              <a:t>Senior Nursing </a:t>
            </a:r>
            <a:r>
              <a:rPr lang="en-US" sz="2400" dirty="0" smtClean="0"/>
              <a:t>Student 2019</a:t>
            </a:r>
            <a:endParaRPr lang="en-US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3532461" y="5938103"/>
            <a:ext cx="5058372" cy="890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u="sng" dirty="0"/>
              <a:t>Current </a:t>
            </a:r>
            <a:r>
              <a:rPr lang="en-US" b="1" u="sng" dirty="0" smtClean="0"/>
              <a:t>Evidence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2023240" y="8301562"/>
            <a:ext cx="9988696" cy="890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Clinical Practice </a:t>
            </a:r>
            <a:r>
              <a:rPr lang="en-US" b="1" u="sng" dirty="0" smtClean="0"/>
              <a:t>Recommendations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54491" y="13018647"/>
            <a:ext cx="9783176" cy="8661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 </a:t>
            </a:r>
            <a:r>
              <a:rPr lang="en-US" b="1" dirty="0" smtClean="0"/>
              <a:t>    </a:t>
            </a:r>
            <a:r>
              <a:rPr lang="en-US" b="1" u="sng" dirty="0" smtClean="0"/>
              <a:t>Clinical Implications</a:t>
            </a:r>
            <a:endParaRPr lang="en-US" b="1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500" dirty="0"/>
              <a:t>8 million US healthcare workers are exposed to hazardous drugs </a:t>
            </a:r>
            <a:r>
              <a:rPr lang="en-US" sz="3500" dirty="0" smtClean="0"/>
              <a:t>annually. </a:t>
            </a:r>
            <a:r>
              <a:rPr lang="en-US" sz="2000" dirty="0" smtClean="0"/>
              <a:t>(Infection prevention </a:t>
            </a:r>
            <a:r>
              <a:rPr lang="mr-IN" sz="2000" dirty="0" smtClean="0"/>
              <a:t>–</a:t>
            </a:r>
            <a:r>
              <a:rPr lang="en-US" sz="2000" dirty="0" smtClean="0"/>
              <a:t> chemo, 2018).</a:t>
            </a:r>
            <a:endParaRPr lang="en-US" sz="2000" dirty="0"/>
          </a:p>
          <a:p>
            <a:pPr marL="457200" indent="-457200">
              <a:buFont typeface="Arial" charset="0"/>
              <a:buChar char="•"/>
            </a:pPr>
            <a:r>
              <a:rPr lang="en-US" sz="3500" dirty="0"/>
              <a:t>17% of nurses experienced unintentional skin and eye exposure to chemotherapy </a:t>
            </a:r>
            <a:r>
              <a:rPr lang="en-US" sz="3500" dirty="0" smtClean="0"/>
              <a:t>agents. </a:t>
            </a:r>
            <a:r>
              <a:rPr lang="en-US" sz="2000" dirty="0"/>
              <a:t>(Infection prevention </a:t>
            </a:r>
            <a:r>
              <a:rPr lang="mr-IN" sz="2000" dirty="0"/>
              <a:t>–</a:t>
            </a:r>
            <a:r>
              <a:rPr lang="en-US" sz="2000" dirty="0"/>
              <a:t> chemo, 2018</a:t>
            </a:r>
            <a:r>
              <a:rPr lang="en-US" sz="2000" dirty="0" smtClean="0"/>
              <a:t>).</a:t>
            </a:r>
            <a:endParaRPr lang="en-US" sz="2000" dirty="0"/>
          </a:p>
          <a:p>
            <a:pPr marL="457200" indent="-457200">
              <a:buFont typeface="Arial" charset="0"/>
              <a:buChar char="•"/>
            </a:pPr>
            <a:r>
              <a:rPr lang="en-US" sz="3500" dirty="0"/>
              <a:t>Since the 1990s, more than 50 studies have documented the presence of hazardous drugs in the urine of healthcare workers, indicating actual </a:t>
            </a:r>
            <a:r>
              <a:rPr lang="en-US" sz="3500" dirty="0" smtClean="0"/>
              <a:t>exposure. </a:t>
            </a:r>
            <a:r>
              <a:rPr lang="en-US" sz="2000" dirty="0" smtClean="0"/>
              <a:t>(</a:t>
            </a:r>
            <a:r>
              <a:rPr lang="en-US" sz="2000" dirty="0"/>
              <a:t>Infection prevention </a:t>
            </a:r>
            <a:r>
              <a:rPr lang="mr-IN" sz="2000" dirty="0"/>
              <a:t>–</a:t>
            </a:r>
            <a:r>
              <a:rPr lang="en-US" sz="2000" dirty="0"/>
              <a:t> chemo, 2018</a:t>
            </a:r>
            <a:r>
              <a:rPr lang="en-US" sz="2000" dirty="0" smtClean="0"/>
              <a:t>).</a:t>
            </a:r>
            <a:endParaRPr lang="en-US" sz="2000" dirty="0"/>
          </a:p>
          <a:p>
            <a:pPr marL="457200" indent="-457200">
              <a:buFont typeface="Arial" charset="0"/>
              <a:buChar char="•"/>
            </a:pPr>
            <a:r>
              <a:rPr lang="en-US" sz="3500" dirty="0"/>
              <a:t>Exposure to chemotherapeutic agents increases your risk for chromosomal damage, cancer development and adverse reproductive outcomes, such as 2-3.5 times </a:t>
            </a:r>
            <a:r>
              <a:rPr lang="en-US" sz="3500" dirty="0" smtClean="0"/>
              <a:t>the </a:t>
            </a:r>
            <a:r>
              <a:rPr lang="en-US" sz="3500" dirty="0"/>
              <a:t>risk for </a:t>
            </a:r>
            <a:r>
              <a:rPr lang="en-US" sz="3500" dirty="0" smtClean="0"/>
              <a:t>miscarriages. </a:t>
            </a:r>
            <a:r>
              <a:rPr lang="en-US" sz="2000" dirty="0"/>
              <a:t>(Infection prevention </a:t>
            </a:r>
            <a:r>
              <a:rPr lang="mr-IN" sz="2000" dirty="0"/>
              <a:t>–</a:t>
            </a:r>
            <a:r>
              <a:rPr lang="en-US" sz="2000" dirty="0"/>
              <a:t> chemo, 2018</a:t>
            </a:r>
            <a:r>
              <a:rPr lang="en-US" sz="2000" dirty="0" smtClean="0"/>
              <a:t>). </a:t>
            </a:r>
          </a:p>
          <a:p>
            <a:endParaRPr lang="en-US" sz="35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23199462" y="2826072"/>
            <a:ext cx="8630451" cy="627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Evidence Based </a:t>
            </a:r>
            <a:r>
              <a:rPr lang="en-US" b="1" u="sng" dirty="0" smtClean="0"/>
              <a:t>Implications</a:t>
            </a:r>
            <a:endParaRPr lang="en-US" b="1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Protecting clinicians from health hazards associated with hazardous drugs. </a:t>
            </a:r>
            <a:r>
              <a:rPr lang="en-US" sz="2000" dirty="0"/>
              <a:t>(Guidelines for cytotoxic (antineoplastic) drugs, 1986</a:t>
            </a:r>
            <a:r>
              <a:rPr lang="en-US" sz="2000" dirty="0" smtClean="0"/>
              <a:t>).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Limiting clinician exposure to as low as reasonably achievable (ALARA).</a:t>
            </a:r>
            <a:r>
              <a:rPr lang="en-US" sz="2000" dirty="0" smtClean="0"/>
              <a:t> </a:t>
            </a:r>
            <a:r>
              <a:rPr lang="en-US" sz="2000" dirty="0"/>
              <a:t>(Guidelines for cytotoxic (antineoplastic) drugs, 1986</a:t>
            </a:r>
            <a:r>
              <a:rPr lang="en-US" sz="2000" dirty="0" smtClean="0"/>
              <a:t>).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Minimizing subsequent negative health effects to clinicians who experience unintentional exposure to hazardous drugs. </a:t>
            </a:r>
            <a:r>
              <a:rPr lang="en-US" sz="2000" dirty="0" smtClean="0"/>
              <a:t>(</a:t>
            </a:r>
            <a:r>
              <a:rPr lang="en-US" sz="2000" dirty="0"/>
              <a:t>Guidelines for cytotoxic (antineoplastic) drugs, 1986</a:t>
            </a:r>
            <a:r>
              <a:rPr lang="en-US" sz="2000" dirty="0" smtClean="0"/>
              <a:t>).</a:t>
            </a:r>
            <a:endParaRPr lang="en-US" sz="2000" dirty="0"/>
          </a:p>
          <a:p>
            <a:pPr marL="457200" indent="-457200">
              <a:buFont typeface="Arial" charset="0"/>
              <a:buChar char="•"/>
            </a:pPr>
            <a:endParaRPr lang="en-US" sz="35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484345" y="15391452"/>
            <a:ext cx="2824480" cy="262476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54491" y="9459329"/>
            <a:ext cx="7178217" cy="4121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 smtClean="0"/>
              <a:t>Intervention</a:t>
            </a:r>
            <a:endParaRPr lang="en-US" b="1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Develop a policy that explains the PPE required for clinicians when </a:t>
            </a:r>
            <a:r>
              <a:rPr lang="en-US" sz="3500" dirty="0"/>
              <a:t>managing the bodily fluids of patients receiving and 48 hours post chemotherapy </a:t>
            </a:r>
            <a:r>
              <a:rPr lang="en-US" sz="3500" dirty="0" smtClean="0"/>
              <a:t>administration.</a:t>
            </a:r>
            <a:endParaRPr lang="en-US" sz="3500" dirty="0"/>
          </a:p>
          <a:p>
            <a:pPr marL="457200" indent="-457200">
              <a:buFont typeface="Arial" charset="0"/>
              <a:buChar char="•"/>
            </a:pPr>
            <a:endParaRPr lang="en-US" sz="3500" dirty="0"/>
          </a:p>
        </p:txBody>
      </p:sp>
      <p:sp>
        <p:nvSpPr>
          <p:cNvPr id="22" name="TextBox 21"/>
          <p:cNvSpPr txBox="1"/>
          <p:nvPr/>
        </p:nvSpPr>
        <p:spPr>
          <a:xfrm>
            <a:off x="24613546" y="14993954"/>
            <a:ext cx="473203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/>
              <a:t>Gloves: D6978 or its successor</a:t>
            </a:r>
            <a:endParaRPr lang="en-US" sz="2500" dirty="0"/>
          </a:p>
        </p:txBody>
      </p:sp>
      <p:sp>
        <p:nvSpPr>
          <p:cNvPr id="23" name="TextBox 22"/>
          <p:cNvSpPr txBox="1"/>
          <p:nvPr/>
        </p:nvSpPr>
        <p:spPr>
          <a:xfrm>
            <a:off x="23453970" y="17593370"/>
            <a:ext cx="705119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/>
              <a:t>Gowns: polyethylene-coated polypropylene </a:t>
            </a:r>
            <a:endParaRPr lang="en-US" sz="2500" dirty="0"/>
          </a:p>
        </p:txBody>
      </p:sp>
      <p:sp>
        <p:nvSpPr>
          <p:cNvPr id="25" name="TextBox 24"/>
          <p:cNvSpPr txBox="1"/>
          <p:nvPr/>
        </p:nvSpPr>
        <p:spPr>
          <a:xfrm>
            <a:off x="22658175" y="19331752"/>
            <a:ext cx="88429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/>
              <a:t>Eye Protection:</a:t>
            </a:r>
          </a:p>
          <a:p>
            <a:pPr algn="ctr"/>
            <a:r>
              <a:rPr lang="en-US" sz="2500" dirty="0" smtClean="0"/>
              <a:t>Goggles provide full range of protection against splashes</a:t>
            </a:r>
            <a:endParaRPr lang="en-US" sz="2500" dirty="0"/>
          </a:p>
        </p:txBody>
      </p:sp>
      <p:sp>
        <p:nvSpPr>
          <p:cNvPr id="26" name="TextBox 25"/>
          <p:cNvSpPr txBox="1"/>
          <p:nvPr/>
        </p:nvSpPr>
        <p:spPr>
          <a:xfrm>
            <a:off x="21403655" y="12100682"/>
            <a:ext cx="3165563" cy="9248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u="sng" dirty="0" smtClean="0"/>
              <a:t>Antineoplastic medications</a:t>
            </a:r>
            <a:r>
              <a:rPr lang="en-US" sz="3500" b="1" dirty="0" smtClean="0"/>
              <a:t>:</a:t>
            </a:r>
          </a:p>
          <a:p>
            <a:pPr algn="ctr"/>
            <a:endParaRPr lang="en-US" sz="3500" b="1" dirty="0" smtClean="0"/>
          </a:p>
          <a:p>
            <a:pPr algn="ctr"/>
            <a:r>
              <a:rPr lang="en-US" sz="3500" b="1" dirty="0" smtClean="0"/>
              <a:t>Double Gloves</a:t>
            </a:r>
          </a:p>
          <a:p>
            <a:pPr algn="ctr"/>
            <a:r>
              <a:rPr lang="en-US" sz="3500" dirty="0" smtClean="0"/>
              <a:t>Or </a:t>
            </a:r>
            <a:r>
              <a:rPr lang="en-US" sz="3500" b="1" dirty="0"/>
              <a:t>C</a:t>
            </a:r>
            <a:r>
              <a:rPr lang="en-US" sz="3500" b="1" dirty="0" smtClean="0"/>
              <a:t>hemotherapy </a:t>
            </a:r>
            <a:r>
              <a:rPr lang="en-US" sz="3500" b="1" dirty="0"/>
              <a:t>S</a:t>
            </a:r>
            <a:r>
              <a:rPr lang="en-US" sz="3500" b="1" dirty="0" smtClean="0"/>
              <a:t>afe </a:t>
            </a:r>
            <a:r>
              <a:rPr lang="en-US" sz="3500" b="1" dirty="0"/>
              <a:t>G</a:t>
            </a:r>
            <a:r>
              <a:rPr lang="en-US" sz="3500" b="1" dirty="0" smtClean="0"/>
              <a:t>loves</a:t>
            </a:r>
          </a:p>
          <a:p>
            <a:pPr algn="ctr"/>
            <a:endParaRPr lang="en-US" sz="3500" b="1" dirty="0" smtClean="0"/>
          </a:p>
          <a:p>
            <a:pPr algn="ctr"/>
            <a:r>
              <a:rPr lang="en-US" sz="3500" b="1" dirty="0" smtClean="0"/>
              <a:t>Wear Gown</a:t>
            </a:r>
            <a:endParaRPr lang="en-US" sz="3500" b="1" dirty="0"/>
          </a:p>
          <a:p>
            <a:pPr algn="ctr"/>
            <a:endParaRPr lang="en-US" sz="3500" b="1" dirty="0" smtClean="0"/>
          </a:p>
          <a:p>
            <a:pPr algn="ctr"/>
            <a:endParaRPr lang="en-US" sz="3500" b="1" dirty="0"/>
          </a:p>
          <a:p>
            <a:pPr algn="ctr"/>
            <a:endParaRPr lang="en-US" sz="3500" b="1" dirty="0" smtClean="0"/>
          </a:p>
          <a:p>
            <a:pPr algn="ctr"/>
            <a:r>
              <a:rPr lang="en-US" sz="3500" b="1" dirty="0" smtClean="0"/>
              <a:t>Wear Goggles</a:t>
            </a:r>
          </a:p>
          <a:p>
            <a:pPr algn="ctr"/>
            <a:r>
              <a:rPr lang="en-US" sz="3500" dirty="0" smtClean="0"/>
              <a:t>(if splash risk)</a:t>
            </a:r>
          </a:p>
          <a:p>
            <a:pPr algn="ctr"/>
            <a:endParaRPr lang="en-US" sz="3500" b="1" dirty="0" smtClean="0"/>
          </a:p>
          <a:p>
            <a:pPr algn="ctr"/>
            <a:endParaRPr lang="en-US" sz="3500" b="1" dirty="0"/>
          </a:p>
          <a:p>
            <a:pPr algn="ctr"/>
            <a:endParaRPr lang="en-US" sz="3500" b="1" dirty="0" smtClean="0"/>
          </a:p>
        </p:txBody>
      </p:sp>
      <p:sp>
        <p:nvSpPr>
          <p:cNvPr id="27" name="TextBox 26"/>
          <p:cNvSpPr txBox="1"/>
          <p:nvPr/>
        </p:nvSpPr>
        <p:spPr>
          <a:xfrm>
            <a:off x="28094139" y="12100682"/>
            <a:ext cx="5306665" cy="9787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u="sng" dirty="0" smtClean="0"/>
              <a:t>Non-antineoplastic medications</a:t>
            </a:r>
            <a:r>
              <a:rPr lang="en-US" sz="3500" b="1" dirty="0" smtClean="0"/>
              <a:t>:</a:t>
            </a:r>
          </a:p>
          <a:p>
            <a:pPr algn="ctr"/>
            <a:endParaRPr lang="en-US" sz="3500" b="1" dirty="0" smtClean="0"/>
          </a:p>
          <a:p>
            <a:pPr algn="ctr"/>
            <a:r>
              <a:rPr lang="en-US" sz="3500" b="1" dirty="0" smtClean="0"/>
              <a:t>Single Gloves</a:t>
            </a:r>
            <a:endParaRPr lang="en-US" sz="3500" b="1" dirty="0"/>
          </a:p>
          <a:p>
            <a:pPr algn="ctr"/>
            <a:endParaRPr lang="en-US" sz="3500" b="1" dirty="0" smtClean="0"/>
          </a:p>
          <a:p>
            <a:pPr algn="ctr"/>
            <a:endParaRPr lang="en-US" sz="3500" b="1" dirty="0"/>
          </a:p>
          <a:p>
            <a:pPr algn="ctr"/>
            <a:endParaRPr lang="en-US" sz="3500" b="1" dirty="0"/>
          </a:p>
          <a:p>
            <a:pPr algn="ctr"/>
            <a:endParaRPr lang="en-US" sz="3500" b="1" dirty="0"/>
          </a:p>
          <a:p>
            <a:pPr algn="ctr"/>
            <a:r>
              <a:rPr lang="en-US" sz="3500" b="1" dirty="0" smtClean="0"/>
              <a:t>Wear Gown</a:t>
            </a:r>
          </a:p>
          <a:p>
            <a:pPr algn="ctr"/>
            <a:r>
              <a:rPr lang="en-US" sz="3500" dirty="0" smtClean="0"/>
              <a:t>(if exposure risk)</a:t>
            </a:r>
          </a:p>
          <a:p>
            <a:pPr algn="ctr"/>
            <a:endParaRPr lang="en-US" sz="3500" b="1" dirty="0"/>
          </a:p>
          <a:p>
            <a:pPr algn="ctr"/>
            <a:endParaRPr lang="en-US" sz="3500" b="1" dirty="0" smtClean="0"/>
          </a:p>
          <a:p>
            <a:pPr algn="ctr"/>
            <a:r>
              <a:rPr lang="en-US" sz="3500" b="1" dirty="0" smtClean="0"/>
              <a:t>Wear Goggles</a:t>
            </a:r>
          </a:p>
          <a:p>
            <a:pPr algn="ctr"/>
            <a:r>
              <a:rPr lang="en-US" sz="3500" dirty="0" smtClean="0"/>
              <a:t>(if splash risk)</a:t>
            </a:r>
            <a:endParaRPr lang="en-US" sz="3500" dirty="0"/>
          </a:p>
          <a:p>
            <a:pPr algn="ctr"/>
            <a:endParaRPr lang="en-US" sz="3500" b="1" dirty="0" smtClean="0"/>
          </a:p>
          <a:p>
            <a:pPr algn="ctr"/>
            <a:endParaRPr lang="en-US" sz="3500" b="1" dirty="0"/>
          </a:p>
          <a:p>
            <a:pPr algn="ctr"/>
            <a:endParaRPr lang="en-US" sz="3500" b="1" dirty="0" smtClean="0"/>
          </a:p>
          <a:p>
            <a:pPr algn="ctr"/>
            <a:endParaRPr lang="en-US" sz="35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1382075" y="20152907"/>
            <a:ext cx="1147564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300" dirty="0" smtClean="0"/>
              <a:t>*</a:t>
            </a:r>
            <a:r>
              <a:rPr lang="en-US" sz="3300" i="1" dirty="0" smtClean="0"/>
              <a:t>Hand washing must be performed following the removal of PPE</a:t>
            </a:r>
            <a:r>
              <a:rPr lang="en-US" sz="3300" dirty="0" smtClean="0"/>
              <a:t>*</a:t>
            </a:r>
            <a:endParaRPr lang="en-US" sz="3300" dirty="0"/>
          </a:p>
        </p:txBody>
      </p:sp>
      <p:sp>
        <p:nvSpPr>
          <p:cNvPr id="37" name="TextBox 36"/>
          <p:cNvSpPr txBox="1"/>
          <p:nvPr/>
        </p:nvSpPr>
        <p:spPr>
          <a:xfrm>
            <a:off x="11063989" y="6689774"/>
            <a:ext cx="9995317" cy="9633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u="sng" dirty="0" smtClean="0"/>
              <a:t>OSHA Recommendations</a:t>
            </a:r>
            <a:r>
              <a:rPr lang="en-US" sz="4000" dirty="0" smtClean="0"/>
              <a:t> </a:t>
            </a:r>
          </a:p>
          <a:p>
            <a:r>
              <a:rPr lang="en-US" sz="2000" dirty="0" smtClean="0"/>
              <a:t>(</a:t>
            </a:r>
            <a:r>
              <a:rPr lang="en-US" sz="2000" dirty="0" err="1" smtClean="0"/>
              <a:t>Polovich</a:t>
            </a:r>
            <a:r>
              <a:rPr lang="en-US" sz="2000" dirty="0" smtClean="0"/>
              <a:t>, 2011; </a:t>
            </a:r>
            <a:r>
              <a:rPr lang="en-US" sz="2000" dirty="0" err="1" smtClean="0"/>
              <a:t>Polovich</a:t>
            </a:r>
            <a:r>
              <a:rPr lang="en-US" sz="2000" dirty="0" smtClean="0"/>
              <a:t>, Olsen &amp; Lefebvre, 2014).</a:t>
            </a:r>
          </a:p>
          <a:p>
            <a:r>
              <a:rPr lang="en-US" sz="3500" dirty="0" smtClean="0"/>
              <a:t>When caring for patients receiving cytotoxic (antineoplastic) drugs (CDs):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Personnel dealing with blood, urine, feces, emesis or excreta from patients who have received CDs in the last 48 hours should wear surgical latex gloves and disposable gowns.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Personnel </a:t>
            </a:r>
            <a:r>
              <a:rPr lang="en-US" sz="3500" dirty="0"/>
              <a:t>dealing with </a:t>
            </a:r>
            <a:r>
              <a:rPr lang="en-US" sz="3500" dirty="0" smtClean="0"/>
              <a:t>linen contaminated </a:t>
            </a:r>
            <a:r>
              <a:rPr lang="en-US" sz="3500" dirty="0"/>
              <a:t>with blood, urine, feces, emesis or excreta</a:t>
            </a:r>
            <a:r>
              <a:rPr lang="en-US" sz="3500" dirty="0" smtClean="0"/>
              <a:t> </a:t>
            </a:r>
            <a:r>
              <a:rPr lang="en-US" sz="3500" dirty="0"/>
              <a:t>from patients who have received CDs in the last 48 hours should wear surgical latex gloves and disposable </a:t>
            </a:r>
            <a:r>
              <a:rPr lang="en-US" sz="3500" dirty="0" smtClean="0"/>
              <a:t>gowns when handling stated materials.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Eye and face protection must be worn when splashing is possible.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/>
              <a:t>Hand washing should be performed after the removal of </a:t>
            </a:r>
            <a:r>
              <a:rPr lang="en-US" sz="3500" dirty="0" smtClean="0"/>
              <a:t>PPE.</a:t>
            </a:r>
          </a:p>
          <a:p>
            <a:pPr marL="457200" indent="-457200">
              <a:buFont typeface="Arial" charset="0"/>
              <a:buChar char="•"/>
            </a:pPr>
            <a:endParaRPr lang="en-US" sz="3500" dirty="0"/>
          </a:p>
        </p:txBody>
      </p:sp>
      <p:sp>
        <p:nvSpPr>
          <p:cNvPr id="39" name="TextBox 38"/>
          <p:cNvSpPr txBox="1"/>
          <p:nvPr/>
        </p:nvSpPr>
        <p:spPr>
          <a:xfrm>
            <a:off x="11035147" y="15667246"/>
            <a:ext cx="9490200" cy="70788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sz="4000" u="sng" dirty="0" smtClean="0"/>
              <a:t>USP 800 Guidelines</a:t>
            </a:r>
            <a:r>
              <a:rPr lang="en-US" sz="4000" dirty="0" smtClean="0"/>
              <a:t> </a:t>
            </a:r>
            <a:r>
              <a:rPr lang="en-US" sz="2000" dirty="0" smtClean="0"/>
              <a:t>(USP general chapter &lt;800&gt;, 2017).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4220977" y="15775769"/>
            <a:ext cx="6616696" cy="5198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500" dirty="0"/>
          </a:p>
          <a:p>
            <a:r>
              <a:rPr lang="en-US" sz="3500" dirty="0"/>
              <a:t>Potential Opportunity of Exposure:</a:t>
            </a:r>
          </a:p>
          <a:p>
            <a:pPr marL="2002536" lvl="1" indent="-685800">
              <a:buFont typeface="Arial" charset="0"/>
              <a:buChar char="•"/>
            </a:pPr>
            <a:r>
              <a:rPr lang="en-US" sz="3500" dirty="0"/>
              <a:t>Handling bodily fluids (e.g., urine, feces, sweat, or vomit) or </a:t>
            </a:r>
            <a:r>
              <a:rPr lang="en-US" sz="3500" dirty="0" smtClean="0"/>
              <a:t>contaminated </a:t>
            </a:r>
            <a:r>
              <a:rPr lang="en-US" sz="3500" dirty="0"/>
              <a:t>clothing, dressings, linens and other </a:t>
            </a:r>
            <a:r>
              <a:rPr lang="en-US" sz="3500" dirty="0" smtClean="0"/>
              <a:t>materials.</a:t>
            </a:r>
            <a:endParaRPr lang="en-US" sz="3500" dirty="0"/>
          </a:p>
          <a:p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0958698" y="16302274"/>
            <a:ext cx="3332383" cy="2505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Activity:</a:t>
            </a:r>
          </a:p>
          <a:p>
            <a:pPr marL="685800" indent="-685800">
              <a:buFont typeface="Arial" charset="0"/>
              <a:buChar char="•"/>
            </a:pPr>
            <a:r>
              <a:rPr lang="en-US" sz="3500" dirty="0"/>
              <a:t>Personal-care </a:t>
            </a:r>
            <a:r>
              <a:rPr lang="en-US" sz="3500" dirty="0" smtClean="0"/>
              <a:t>activities.</a:t>
            </a:r>
            <a:endParaRPr lang="en-US" sz="3500" dirty="0"/>
          </a:p>
          <a:p>
            <a:endParaRPr lang="en-US" dirty="0"/>
          </a:p>
        </p:txBody>
      </p:sp>
      <p:sp>
        <p:nvSpPr>
          <p:cNvPr id="49" name="Rectangle 48"/>
          <p:cNvSpPr/>
          <p:nvPr/>
        </p:nvSpPr>
        <p:spPr>
          <a:xfrm rot="2149302">
            <a:off x="10644711" y="11729523"/>
            <a:ext cx="606817" cy="46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8272129" y="7061973"/>
            <a:ext cx="455666" cy="4949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/>
          <p:cNvSpPr txBox="1"/>
          <p:nvPr/>
        </p:nvSpPr>
        <p:spPr>
          <a:xfrm>
            <a:off x="10916595" y="19542421"/>
            <a:ext cx="103015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/>
              <a:t>Guideline: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500" dirty="0" smtClean="0"/>
              <a:t>The </a:t>
            </a:r>
            <a:r>
              <a:rPr lang="en-US" sz="3500" dirty="0"/>
              <a:t>facility’s standard operating procedure </a:t>
            </a:r>
            <a:r>
              <a:rPr lang="en-US" sz="3500" dirty="0" smtClean="0"/>
              <a:t>should describe </a:t>
            </a:r>
            <a:r>
              <a:rPr lang="en-US" sz="3500" dirty="0"/>
              <a:t>the appropriate PPE to be used </a:t>
            </a:r>
            <a:r>
              <a:rPr lang="en-US" sz="3500" dirty="0" smtClean="0"/>
              <a:t>based on the </a:t>
            </a:r>
            <a:r>
              <a:rPr lang="en-US" sz="3500" dirty="0"/>
              <a:t>risk of exposure </a:t>
            </a:r>
            <a:r>
              <a:rPr lang="en-US" sz="3500" dirty="0" smtClean="0"/>
              <a:t>from the performed activity. </a:t>
            </a:r>
            <a:endParaRPr lang="en-US" sz="3500" dirty="0"/>
          </a:p>
        </p:txBody>
      </p:sp>
      <p:sp>
        <p:nvSpPr>
          <p:cNvPr id="52" name="TextBox 51"/>
          <p:cNvSpPr txBox="1"/>
          <p:nvPr/>
        </p:nvSpPr>
        <p:spPr>
          <a:xfrm>
            <a:off x="22023241" y="9026840"/>
            <a:ext cx="998869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3500" dirty="0"/>
              <a:t>Develop a policy for the proper management of bodily fluids by clinicians for patients receiving chemotherapy to reduce clinician risk of exposure</a:t>
            </a:r>
            <a:r>
              <a:rPr lang="en-US" sz="3500" dirty="0" smtClean="0"/>
              <a:t>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1524472" y="10692591"/>
            <a:ext cx="108818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/>
              <a:t>Research findings suggest that the following PPE should be worn when managing the bodily fluids of patients receiving and 48 hours post chemotherapy administration</a:t>
            </a:r>
            <a:r>
              <a:rPr lang="en-US" sz="3000" i="1" dirty="0" smtClean="0"/>
              <a:t>:</a:t>
            </a:r>
            <a:endParaRPr lang="en-US" sz="3000" i="1" dirty="0"/>
          </a:p>
        </p:txBody>
      </p:sp>
    </p:spTree>
    <p:extLst>
      <p:ext uri="{BB962C8B-B14F-4D97-AF65-F5344CB8AC3E}">
        <p14:creationId xmlns:p14="http://schemas.microsoft.com/office/powerpoint/2010/main" val="162699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82040" y="927100"/>
            <a:ext cx="30845760" cy="19951700"/>
          </a:xfrm>
        </p:spPr>
        <p:txBody>
          <a:bodyPr>
            <a:normAutofit/>
          </a:bodyPr>
          <a:lstStyle/>
          <a:p>
            <a:pPr marL="0" indent="0" defTabSz="2633472">
              <a:lnSpc>
                <a:spcPct val="200000"/>
              </a:lnSpc>
              <a:spcBef>
                <a:spcPts val="0"/>
              </a:spcBef>
              <a:buNone/>
              <a:defRPr/>
            </a:pP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Guidelines for cytotoxic (antineoplastic) drugs. (1986). </a:t>
            </a:r>
            <a:r>
              <a:rPr lang="en-US" sz="4500" i="1" dirty="0">
                <a:latin typeface="Times New Roman" charset="0"/>
                <a:ea typeface="Times New Roman" charset="0"/>
                <a:cs typeface="Times New Roman" charset="0"/>
              </a:rPr>
              <a:t>United States Department of </a:t>
            </a:r>
            <a:r>
              <a:rPr lang="en-US" sz="4500" i="1" dirty="0" smtClean="0">
                <a:latin typeface="Times New Roman" charset="0"/>
                <a:ea typeface="Times New Roman" charset="0"/>
                <a:cs typeface="Times New Roman" charset="0"/>
              </a:rPr>
              <a:t>Labor,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500" i="1" dirty="0">
                <a:latin typeface="Times New Roman" charset="0"/>
                <a:ea typeface="Times New Roman" charset="0"/>
                <a:cs typeface="Times New Roman" charset="0"/>
              </a:rPr>
              <a:t>Office of </a:t>
            </a:r>
          </a:p>
          <a:p>
            <a:pPr marL="0" indent="0" defTabSz="2633472">
              <a:lnSpc>
                <a:spcPct val="200000"/>
              </a:lnSpc>
              <a:spcBef>
                <a:spcPts val="0"/>
              </a:spcBef>
              <a:buNone/>
              <a:defRPr/>
            </a:pPr>
            <a:r>
              <a:rPr lang="en-US" sz="4500" i="1" dirty="0" smtClean="0">
                <a:latin typeface="Times New Roman" charset="0"/>
                <a:ea typeface="Times New Roman" charset="0"/>
                <a:cs typeface="Times New Roman" charset="0"/>
              </a:rPr>
              <a:t>	Occupational </a:t>
            </a:r>
            <a:r>
              <a:rPr lang="en-US" sz="4500" i="1" dirty="0">
                <a:latin typeface="Times New Roman" charset="0"/>
                <a:ea typeface="Times New Roman" charset="0"/>
                <a:cs typeface="Times New Roman" charset="0"/>
              </a:rPr>
              <a:t>Medicine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. Retrieved from https://</a:t>
            </a: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www.osha.gov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/enforcement/directives/std-01-23-001</a:t>
            </a:r>
            <a:endParaRPr lang="en-US" sz="4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defTabSz="2633472">
              <a:lnSpc>
                <a:spcPct val="200000"/>
              </a:lnSpc>
              <a:spcBef>
                <a:spcPts val="0"/>
              </a:spcBef>
              <a:buNone/>
              <a:defRPr/>
            </a:pP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Infection prevention </a:t>
            </a:r>
            <a:r>
              <a:rPr lang="mr-IN" sz="4500" dirty="0">
                <a:latin typeface="Times New Roman" charset="0"/>
                <a:ea typeface="Times New Roman" charset="0"/>
                <a:cs typeface="Times New Roman" charset="0"/>
              </a:rPr>
              <a:t>–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 chemo (2018). O&amp;M Halyard. Retrieved from https://</a:t>
            </a: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www.halyardhealth.com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/solutions/infection-	prevention/</a:t>
            </a: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chemo.aspx?gclid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=CjwKCAjwy7vlBRACEiwAZvdx9j4wvFHcmWCUem8V3JmxpiMMRGjJ-	W4w9i2XPe9GWk7hL4KR58CnMhoC_ogQAvD_BwE&amp;gclsrc=</a:t>
            </a: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aw.ds</a:t>
            </a:r>
            <a:endParaRPr lang="en-US" sz="4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4500" dirty="0" err="1">
                <a:latin typeface="Times New Roman" charset="0"/>
                <a:ea typeface="Times New Roman" charset="0"/>
                <a:cs typeface="Times New Roman" charset="0"/>
              </a:rPr>
              <a:t>Polovich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, M. (2011). Safe handling of hazardous drugs. 2nd ed. Pittsburgh, PA, Oncology Nursing Society. </a:t>
            </a:r>
          </a:p>
          <a:p>
            <a:pPr marL="0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Polovich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M., Olsen, M. &amp; </a:t>
            </a:r>
            <a:r>
              <a:rPr lang="en-US" sz="4500" dirty="0" err="1">
                <a:latin typeface="Times New Roman" charset="0"/>
                <a:ea typeface="Times New Roman" charset="0"/>
                <a:cs typeface="Times New Roman" charset="0"/>
              </a:rPr>
              <a:t>LeFebvre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, K. B. (2014). Chemotherapy and biotherapy guidelines and recommendations for practice. 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	Pittsburgh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, PA, Oncology Nursing Society.</a:t>
            </a:r>
          </a:p>
          <a:p>
            <a:pPr marL="0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USP 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general chapter &lt;800&gt; hazardous drugs </a:t>
            </a:r>
            <a:r>
              <a:rPr lang="mr-IN" sz="4500" dirty="0">
                <a:latin typeface="Times New Roman" charset="0"/>
                <a:ea typeface="Times New Roman" charset="0"/>
                <a:cs typeface="Times New Roman" charset="0"/>
              </a:rPr>
              <a:t>–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 handling in healthcare settings. (2017). The United States </a:t>
            </a:r>
            <a:r>
              <a:rPr lang="en-US" sz="4500" dirty="0" err="1">
                <a:latin typeface="Times New Roman" charset="0"/>
                <a:ea typeface="Times New Roman" charset="0"/>
                <a:cs typeface="Times New Roman" charset="0"/>
              </a:rPr>
              <a:t>Pharmacopeial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 Convention. 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	Retrieved </a:t>
            </a:r>
            <a:r>
              <a:rPr lang="en-US" sz="4500" dirty="0">
                <a:latin typeface="Times New Roman" charset="0"/>
                <a:ea typeface="Times New Roman" charset="0"/>
                <a:cs typeface="Times New Roman" charset="0"/>
              </a:rPr>
              <a:t>from http://</a:t>
            </a: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www.usp.org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/sites/default/files/</a:t>
            </a:r>
            <a:r>
              <a:rPr lang="en-US" sz="4500" dirty="0" err="1" smtClean="0">
                <a:latin typeface="Times New Roman" charset="0"/>
                <a:ea typeface="Times New Roman" charset="0"/>
                <a:cs typeface="Times New Roman" charset="0"/>
              </a:rPr>
              <a:t>usp</a:t>
            </a:r>
            <a:r>
              <a:rPr lang="en-US" sz="4500" dirty="0" smtClean="0">
                <a:latin typeface="Times New Roman" charset="0"/>
                <a:ea typeface="Times New Roman" charset="0"/>
                <a:cs typeface="Times New Roman" charset="0"/>
              </a:rPr>
              <a:t>/document/our-work/healthcare-quality-safety/general-chapter-	800.pdf</a:t>
            </a:r>
            <a:endParaRPr lang="en-US" sz="4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18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9151</TotalTime>
  <Words>655</Words>
  <Application>Microsoft Macintosh PowerPoint</Application>
  <PresentationFormat>Custom</PresentationFormat>
  <Paragraphs>81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Mangal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Lang</dc:creator>
  <cp:lastModifiedBy>Christopher Lang</cp:lastModifiedBy>
  <cp:revision>171</cp:revision>
  <dcterms:created xsi:type="dcterms:W3CDTF">2019-04-10T18:04:36Z</dcterms:created>
  <dcterms:modified xsi:type="dcterms:W3CDTF">2019-04-23T14:43:08Z</dcterms:modified>
</cp:coreProperties>
</file>