
<file path=[Content_Types].xml><?xml version="1.0" encoding="utf-8"?>
<Types xmlns="http://schemas.openxmlformats.org/package/2006/content-types">
  <Default Extension="xml" ContentType="application/xml"/>
  <Default Extension="jpeg" ContentType="image/jpeg"/>
  <Default Extension="tiff" ContentType="image/tiff"/>
  <Default Extension="emf" ContentType="image/x-emf"/>
  <Default Extension="rels" ContentType="application/vnd.openxmlformats-package.relationships+xml"/>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95" r:id="rId1"/>
  </p:sldMasterIdLst>
  <p:notesMasterIdLst>
    <p:notesMasterId r:id="rId3"/>
  </p:notesMasterIdLst>
  <p:sldIdLst>
    <p:sldId id="256" r:id="rId2"/>
  </p:sldIdLst>
  <p:sldSz cx="43891200" cy="32918400"/>
  <p:notesSz cx="9144000" cy="6858000"/>
  <p:defaultTextStyle>
    <a:defPPr>
      <a:defRPr lang="en-US"/>
    </a:defPPr>
    <a:lvl1pPr marL="0" algn="l" defTabSz="2035936" rtl="0" eaLnBrk="1" latinLnBrk="0" hangingPunct="1">
      <a:defRPr sz="8200" kern="1200">
        <a:solidFill>
          <a:schemeClr val="tx1"/>
        </a:solidFill>
        <a:latin typeface="+mn-lt"/>
        <a:ea typeface="+mn-ea"/>
        <a:cs typeface="+mn-cs"/>
      </a:defRPr>
    </a:lvl1pPr>
    <a:lvl2pPr marL="2035936" algn="l" defTabSz="2035936" rtl="0" eaLnBrk="1" latinLnBrk="0" hangingPunct="1">
      <a:defRPr sz="8200" kern="1200">
        <a:solidFill>
          <a:schemeClr val="tx1"/>
        </a:solidFill>
        <a:latin typeface="+mn-lt"/>
        <a:ea typeface="+mn-ea"/>
        <a:cs typeface="+mn-cs"/>
      </a:defRPr>
    </a:lvl2pPr>
    <a:lvl3pPr marL="4071874" algn="l" defTabSz="2035936" rtl="0" eaLnBrk="1" latinLnBrk="0" hangingPunct="1">
      <a:defRPr sz="8200" kern="1200">
        <a:solidFill>
          <a:schemeClr val="tx1"/>
        </a:solidFill>
        <a:latin typeface="+mn-lt"/>
        <a:ea typeface="+mn-ea"/>
        <a:cs typeface="+mn-cs"/>
      </a:defRPr>
    </a:lvl3pPr>
    <a:lvl4pPr marL="6107807" algn="l" defTabSz="2035936" rtl="0" eaLnBrk="1" latinLnBrk="0" hangingPunct="1">
      <a:defRPr sz="8200" kern="1200">
        <a:solidFill>
          <a:schemeClr val="tx1"/>
        </a:solidFill>
        <a:latin typeface="+mn-lt"/>
        <a:ea typeface="+mn-ea"/>
        <a:cs typeface="+mn-cs"/>
      </a:defRPr>
    </a:lvl4pPr>
    <a:lvl5pPr marL="8143749" algn="l" defTabSz="2035936" rtl="0" eaLnBrk="1" latinLnBrk="0" hangingPunct="1">
      <a:defRPr sz="8200" kern="1200">
        <a:solidFill>
          <a:schemeClr val="tx1"/>
        </a:solidFill>
        <a:latin typeface="+mn-lt"/>
        <a:ea typeface="+mn-ea"/>
        <a:cs typeface="+mn-cs"/>
      </a:defRPr>
    </a:lvl5pPr>
    <a:lvl6pPr marL="10179685" algn="l" defTabSz="2035936" rtl="0" eaLnBrk="1" latinLnBrk="0" hangingPunct="1">
      <a:defRPr sz="8200" kern="1200">
        <a:solidFill>
          <a:schemeClr val="tx1"/>
        </a:solidFill>
        <a:latin typeface="+mn-lt"/>
        <a:ea typeface="+mn-ea"/>
        <a:cs typeface="+mn-cs"/>
      </a:defRPr>
    </a:lvl6pPr>
    <a:lvl7pPr marL="12215632" algn="l" defTabSz="2035936" rtl="0" eaLnBrk="1" latinLnBrk="0" hangingPunct="1">
      <a:defRPr sz="8200" kern="1200">
        <a:solidFill>
          <a:schemeClr val="tx1"/>
        </a:solidFill>
        <a:latin typeface="+mn-lt"/>
        <a:ea typeface="+mn-ea"/>
        <a:cs typeface="+mn-cs"/>
      </a:defRPr>
    </a:lvl7pPr>
    <a:lvl8pPr marL="14251574" algn="l" defTabSz="2035936" rtl="0" eaLnBrk="1" latinLnBrk="0" hangingPunct="1">
      <a:defRPr sz="8200" kern="1200">
        <a:solidFill>
          <a:schemeClr val="tx1"/>
        </a:solidFill>
        <a:latin typeface="+mn-lt"/>
        <a:ea typeface="+mn-ea"/>
        <a:cs typeface="+mn-cs"/>
      </a:defRPr>
    </a:lvl8pPr>
    <a:lvl9pPr marL="16287510" algn="l" defTabSz="2035936" rtl="0" eaLnBrk="1" latinLnBrk="0" hangingPunct="1">
      <a:defRPr sz="82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orient="horz" pos="10368">
          <p15:clr>
            <a:srgbClr val="A4A3A4"/>
          </p15:clr>
        </p15:guide>
        <p15:guide id="4"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393C"/>
    <a:srgbClr val="B6E6AD"/>
    <a:srgbClr val="B9E69C"/>
    <a:srgbClr val="213F17"/>
    <a:srgbClr val="C3F2A3"/>
    <a:srgbClr val="AED4E8"/>
    <a:srgbClr val="DAC8FF"/>
    <a:srgbClr val="EBD4FF"/>
    <a:srgbClr val="D9FFA9"/>
    <a:srgbClr val="D0FF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02" autoAdjust="0"/>
    <p:restoredTop sz="98371" autoAdjust="0"/>
  </p:normalViewPr>
  <p:slideViewPr>
    <p:cSldViewPr snapToGrid="0" snapToObjects="1">
      <p:cViewPr>
        <p:scale>
          <a:sx n="99" d="100"/>
          <a:sy n="99" d="100"/>
        </p:scale>
        <p:origin x="2952" y="2856"/>
      </p:cViewPr>
      <p:guideLst>
        <p:guide orient="horz" pos="2160"/>
        <p:guide orient="horz" pos="10368"/>
        <p:guide pos="2880"/>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D2C57EB9-3B7B-4354-9564-F5DBF0C14673}" type="datetimeFigureOut">
              <a:rPr lang="en-US" smtClean="0"/>
              <a:pPr/>
              <a:t>23/4/19</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108EF3DC-27EF-4AEA-92D8-A33096C2C92C}" type="slidenum">
              <a:rPr lang="en-US" smtClean="0"/>
              <a:pPr/>
              <a:t>‹#›</a:t>
            </a:fld>
            <a:endParaRPr lang="en-US"/>
          </a:p>
        </p:txBody>
      </p:sp>
    </p:spTree>
    <p:extLst>
      <p:ext uri="{BB962C8B-B14F-4D97-AF65-F5344CB8AC3E}">
        <p14:creationId xmlns:p14="http://schemas.microsoft.com/office/powerpoint/2010/main" val="2469675501"/>
      </p:ext>
    </p:extLst>
  </p:cSld>
  <p:clrMap bg1="lt1" tx1="dk1" bg2="lt2" tx2="dk2" accent1="accent1" accent2="accent2" accent3="accent3" accent4="accent4" accent5="accent5" accent6="accent6" hlink="hlink" folHlink="folHlink"/>
  <p:notesStyle>
    <a:lvl1pPr marL="0" algn="l" defTabSz="4071874" rtl="0" eaLnBrk="1" latinLnBrk="0" hangingPunct="1">
      <a:defRPr sz="5200" kern="1200">
        <a:solidFill>
          <a:schemeClr val="tx1"/>
        </a:solidFill>
        <a:latin typeface="+mn-lt"/>
        <a:ea typeface="+mn-ea"/>
        <a:cs typeface="+mn-cs"/>
      </a:defRPr>
    </a:lvl1pPr>
    <a:lvl2pPr marL="2035936" algn="l" defTabSz="4071874" rtl="0" eaLnBrk="1" latinLnBrk="0" hangingPunct="1">
      <a:defRPr sz="5200" kern="1200">
        <a:solidFill>
          <a:schemeClr val="tx1"/>
        </a:solidFill>
        <a:latin typeface="+mn-lt"/>
        <a:ea typeface="+mn-ea"/>
        <a:cs typeface="+mn-cs"/>
      </a:defRPr>
    </a:lvl2pPr>
    <a:lvl3pPr marL="4071874" algn="l" defTabSz="4071874" rtl="0" eaLnBrk="1" latinLnBrk="0" hangingPunct="1">
      <a:defRPr sz="5200" kern="1200">
        <a:solidFill>
          <a:schemeClr val="tx1"/>
        </a:solidFill>
        <a:latin typeface="+mn-lt"/>
        <a:ea typeface="+mn-ea"/>
        <a:cs typeface="+mn-cs"/>
      </a:defRPr>
    </a:lvl3pPr>
    <a:lvl4pPr marL="6107807" algn="l" defTabSz="4071874" rtl="0" eaLnBrk="1" latinLnBrk="0" hangingPunct="1">
      <a:defRPr sz="5200" kern="1200">
        <a:solidFill>
          <a:schemeClr val="tx1"/>
        </a:solidFill>
        <a:latin typeface="+mn-lt"/>
        <a:ea typeface="+mn-ea"/>
        <a:cs typeface="+mn-cs"/>
      </a:defRPr>
    </a:lvl4pPr>
    <a:lvl5pPr marL="8143749" algn="l" defTabSz="4071874" rtl="0" eaLnBrk="1" latinLnBrk="0" hangingPunct="1">
      <a:defRPr sz="5200" kern="1200">
        <a:solidFill>
          <a:schemeClr val="tx1"/>
        </a:solidFill>
        <a:latin typeface="+mn-lt"/>
        <a:ea typeface="+mn-ea"/>
        <a:cs typeface="+mn-cs"/>
      </a:defRPr>
    </a:lvl5pPr>
    <a:lvl6pPr marL="10179685" algn="l" defTabSz="4071874" rtl="0" eaLnBrk="1" latinLnBrk="0" hangingPunct="1">
      <a:defRPr sz="5200" kern="1200">
        <a:solidFill>
          <a:schemeClr val="tx1"/>
        </a:solidFill>
        <a:latin typeface="+mn-lt"/>
        <a:ea typeface="+mn-ea"/>
        <a:cs typeface="+mn-cs"/>
      </a:defRPr>
    </a:lvl6pPr>
    <a:lvl7pPr marL="12215632" algn="l" defTabSz="4071874" rtl="0" eaLnBrk="1" latinLnBrk="0" hangingPunct="1">
      <a:defRPr sz="5200" kern="1200">
        <a:solidFill>
          <a:schemeClr val="tx1"/>
        </a:solidFill>
        <a:latin typeface="+mn-lt"/>
        <a:ea typeface="+mn-ea"/>
        <a:cs typeface="+mn-cs"/>
      </a:defRPr>
    </a:lvl7pPr>
    <a:lvl8pPr marL="14251574" algn="l" defTabSz="4071874" rtl="0" eaLnBrk="1" latinLnBrk="0" hangingPunct="1">
      <a:defRPr sz="5200" kern="1200">
        <a:solidFill>
          <a:schemeClr val="tx1"/>
        </a:solidFill>
        <a:latin typeface="+mn-lt"/>
        <a:ea typeface="+mn-ea"/>
        <a:cs typeface="+mn-cs"/>
      </a:defRPr>
    </a:lvl8pPr>
    <a:lvl9pPr marL="16287510" algn="l" defTabSz="4071874"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r>
              <a:rPr lang="en-US" dirty="0"/>
              <a:t>E15JCY15- Psychology Department</a:t>
            </a:r>
          </a:p>
          <a:p>
            <a:r>
              <a:rPr lang="en-US" dirty="0"/>
              <a:t>-</a:t>
            </a:r>
            <a:r>
              <a:rPr lang="en-US" dirty="0" err="1"/>
              <a:t>Stereoacuity</a:t>
            </a:r>
            <a:r>
              <a:rPr lang="en-US" dirty="0"/>
              <a:t>: how</a:t>
            </a:r>
            <a:r>
              <a:rPr lang="en-US" baseline="0" dirty="0"/>
              <a:t> good you are at stereopsis</a:t>
            </a:r>
          </a:p>
          <a:p>
            <a:r>
              <a:rPr lang="en-US" dirty="0"/>
              <a:t>-local stereopsis: DOG</a:t>
            </a:r>
          </a:p>
          <a:p>
            <a:r>
              <a:rPr lang="en-US" dirty="0"/>
              <a:t>-global stereopsis:</a:t>
            </a:r>
            <a:r>
              <a:rPr lang="en-US" baseline="0" dirty="0"/>
              <a:t> RDS</a:t>
            </a:r>
          </a:p>
          <a:p>
            <a:r>
              <a:rPr lang="en-US" baseline="0" dirty="0"/>
              <a:t>-spatial frequency: light across spatial dimension, graphing amount of light across space</a:t>
            </a:r>
          </a:p>
          <a:p>
            <a:r>
              <a:rPr lang="en-US" baseline="0" dirty="0"/>
              <a:t>	-creates black and white bars</a:t>
            </a:r>
          </a:p>
          <a:p>
            <a:r>
              <a:rPr lang="en-US" baseline="0" dirty="0"/>
              <a:t>-</a:t>
            </a:r>
            <a:r>
              <a:rPr lang="en-US" baseline="0" dirty="0" err="1"/>
              <a:t>Maxwellian</a:t>
            </a:r>
            <a:r>
              <a:rPr lang="en-US" baseline="0" dirty="0"/>
              <a:t> view system: controls amount of light entering the pupil and also aligns the subject (using bite bar)</a:t>
            </a:r>
          </a:p>
          <a:p>
            <a:r>
              <a:rPr lang="en-US" baseline="0" dirty="0"/>
              <a:t>-Method of constant stimuli: all possible permutations are presented randomly and data is statistically analyzed after</a:t>
            </a:r>
          </a:p>
          <a:p>
            <a:endParaRPr lang="en-US" baseline="0" dirty="0"/>
          </a:p>
          <a:p>
            <a:r>
              <a:rPr lang="en-US" baseline="0" dirty="0"/>
              <a:t>-Define crossed and </a:t>
            </a:r>
            <a:r>
              <a:rPr lang="en-US" baseline="0"/>
              <a:t>uncrossed disparity</a:t>
            </a:r>
            <a:endParaRPr lang="en-US" dirty="0"/>
          </a:p>
        </p:txBody>
      </p:sp>
      <p:sp>
        <p:nvSpPr>
          <p:cNvPr id="4" name="Slide Number Placeholder 3"/>
          <p:cNvSpPr>
            <a:spLocks noGrp="1"/>
          </p:cNvSpPr>
          <p:nvPr>
            <p:ph type="sldNum" sz="quarter" idx="10"/>
          </p:nvPr>
        </p:nvSpPr>
        <p:spPr/>
        <p:txBody>
          <a:bodyPr/>
          <a:lstStyle/>
          <a:p>
            <a:fld id="{108EF3DC-27EF-4AEA-92D8-A33096C2C92C}" type="slidenum">
              <a:rPr lang="en-US" smtClean="0"/>
              <a:pPr/>
              <a:t>1</a:t>
            </a:fld>
            <a:endParaRPr lang="en-US"/>
          </a:p>
        </p:txBody>
      </p:sp>
    </p:spTree>
    <p:extLst>
      <p:ext uri="{BB962C8B-B14F-4D97-AF65-F5344CB8AC3E}">
        <p14:creationId xmlns:p14="http://schemas.microsoft.com/office/powerpoint/2010/main" val="539253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324" indent="0" algn="ctr">
              <a:buNone/>
              <a:defRPr>
                <a:solidFill>
                  <a:schemeClr val="tx1">
                    <a:tint val="75000"/>
                  </a:schemeClr>
                </a:solidFill>
              </a:defRPr>
            </a:lvl2pPr>
            <a:lvl3pPr marL="4388650" indent="0" algn="ctr">
              <a:buNone/>
              <a:defRPr>
                <a:solidFill>
                  <a:schemeClr val="tx1">
                    <a:tint val="75000"/>
                  </a:schemeClr>
                </a:solidFill>
              </a:defRPr>
            </a:lvl3pPr>
            <a:lvl4pPr marL="6582974" indent="0" algn="ctr">
              <a:buNone/>
              <a:defRPr>
                <a:solidFill>
                  <a:schemeClr val="tx1">
                    <a:tint val="75000"/>
                  </a:schemeClr>
                </a:solidFill>
              </a:defRPr>
            </a:lvl4pPr>
            <a:lvl5pPr marL="8777300" indent="0" algn="ctr">
              <a:buNone/>
              <a:defRPr>
                <a:solidFill>
                  <a:schemeClr val="tx1">
                    <a:tint val="75000"/>
                  </a:schemeClr>
                </a:solidFill>
              </a:defRPr>
            </a:lvl5pPr>
            <a:lvl6pPr marL="10971625" indent="0" algn="ctr">
              <a:buNone/>
              <a:defRPr>
                <a:solidFill>
                  <a:schemeClr val="tx1">
                    <a:tint val="75000"/>
                  </a:schemeClr>
                </a:solidFill>
              </a:defRPr>
            </a:lvl6pPr>
            <a:lvl7pPr marL="13165949" indent="0" algn="ctr">
              <a:buNone/>
              <a:defRPr>
                <a:solidFill>
                  <a:schemeClr val="tx1">
                    <a:tint val="75000"/>
                  </a:schemeClr>
                </a:solidFill>
              </a:defRPr>
            </a:lvl7pPr>
            <a:lvl8pPr marL="15360275" indent="0" algn="ctr">
              <a:buNone/>
              <a:defRPr>
                <a:solidFill>
                  <a:schemeClr val="tx1">
                    <a:tint val="75000"/>
                  </a:schemeClr>
                </a:solidFill>
              </a:defRPr>
            </a:lvl8pPr>
            <a:lvl9pPr marL="17554599"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2B8AF75-0770-D24A-89B9-961D9A206860}" type="datetimeFigureOut">
              <a:rPr lang="en-US" smtClean="0"/>
              <a:pPr/>
              <a:t>23/4/19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2875628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23/4/19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89647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324" indent="0">
              <a:buNone/>
              <a:defRPr sz="8600">
                <a:solidFill>
                  <a:schemeClr val="tx1">
                    <a:tint val="75000"/>
                  </a:schemeClr>
                </a:solidFill>
              </a:defRPr>
            </a:lvl2pPr>
            <a:lvl3pPr marL="4388650" indent="0">
              <a:buNone/>
              <a:defRPr sz="7700">
                <a:solidFill>
                  <a:schemeClr val="tx1">
                    <a:tint val="75000"/>
                  </a:schemeClr>
                </a:solidFill>
              </a:defRPr>
            </a:lvl3pPr>
            <a:lvl4pPr marL="6582974" indent="0">
              <a:buNone/>
              <a:defRPr sz="6600">
                <a:solidFill>
                  <a:schemeClr val="tx1">
                    <a:tint val="75000"/>
                  </a:schemeClr>
                </a:solidFill>
              </a:defRPr>
            </a:lvl4pPr>
            <a:lvl5pPr marL="8777300" indent="0">
              <a:buNone/>
              <a:defRPr sz="6600">
                <a:solidFill>
                  <a:schemeClr val="tx1">
                    <a:tint val="75000"/>
                  </a:schemeClr>
                </a:solidFill>
              </a:defRPr>
            </a:lvl5pPr>
            <a:lvl6pPr marL="10971625" indent="0">
              <a:buNone/>
              <a:defRPr sz="6600">
                <a:solidFill>
                  <a:schemeClr val="tx1">
                    <a:tint val="75000"/>
                  </a:schemeClr>
                </a:solidFill>
              </a:defRPr>
            </a:lvl6pPr>
            <a:lvl7pPr marL="13165949" indent="0">
              <a:buNone/>
              <a:defRPr sz="6600">
                <a:solidFill>
                  <a:schemeClr val="tx1">
                    <a:tint val="75000"/>
                  </a:schemeClr>
                </a:solidFill>
              </a:defRPr>
            </a:lvl7pPr>
            <a:lvl8pPr marL="15360275" indent="0">
              <a:buNone/>
              <a:defRPr sz="6600">
                <a:solidFill>
                  <a:schemeClr val="tx1">
                    <a:tint val="75000"/>
                  </a:schemeClr>
                </a:solidFill>
              </a:defRPr>
            </a:lvl8pPr>
            <a:lvl9pPr marL="17554599" indent="0">
              <a:buNone/>
              <a:defRPr sz="6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B8AF75-0770-D24A-89B9-961D9A206860}" type="datetimeFigureOut">
              <a:rPr lang="en-US" smtClean="0"/>
              <a:pPr/>
              <a:t>23/4/19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7AF16DE-A0D5-4438-950F-5B1E159C2C28}" type="slidenum">
              <a:rPr lang="en-US" smtClean="0"/>
              <a:t>‹#›</a:t>
            </a:fld>
            <a:endParaRPr lang="en-US"/>
          </a:p>
        </p:txBody>
      </p:sp>
    </p:spTree>
    <p:extLst>
      <p:ext uri="{BB962C8B-B14F-4D97-AF65-F5344CB8AC3E}">
        <p14:creationId xmlns:p14="http://schemas.microsoft.com/office/powerpoint/2010/main" val="309904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194560" y="7680964"/>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311360" y="7680964"/>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2B8AF75-0770-D24A-89B9-961D9A206860}" type="datetimeFigureOut">
              <a:rPr lang="en-US" smtClean="0"/>
              <a:pPr/>
              <a:t>23/4/19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453973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9"/>
          </a:xfrm>
        </p:spPr>
        <p:txBody>
          <a:bodyPr anchor="b"/>
          <a:lstStyle>
            <a:lvl1pPr marL="0" indent="0">
              <a:buNone/>
              <a:defRPr sz="11500" b="1"/>
            </a:lvl1pPr>
            <a:lvl2pPr marL="2194324" indent="0">
              <a:buNone/>
              <a:defRPr sz="9600" b="1"/>
            </a:lvl2pPr>
            <a:lvl3pPr marL="4388650" indent="0">
              <a:buNone/>
              <a:defRPr sz="8600" b="1"/>
            </a:lvl3pPr>
            <a:lvl4pPr marL="6582974" indent="0">
              <a:buNone/>
              <a:defRPr sz="7700" b="1"/>
            </a:lvl4pPr>
            <a:lvl5pPr marL="8777300" indent="0">
              <a:buNone/>
              <a:defRPr sz="7700" b="1"/>
            </a:lvl5pPr>
            <a:lvl6pPr marL="10971625" indent="0">
              <a:buNone/>
              <a:defRPr sz="7700" b="1"/>
            </a:lvl6pPr>
            <a:lvl7pPr marL="13165949" indent="0">
              <a:buNone/>
              <a:defRPr sz="7700" b="1"/>
            </a:lvl7pPr>
            <a:lvl8pPr marL="15360275" indent="0">
              <a:buNone/>
              <a:defRPr sz="7700" b="1"/>
            </a:lvl8pPr>
            <a:lvl9pPr marL="17554599"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9"/>
          </a:xfrm>
        </p:spPr>
        <p:txBody>
          <a:bodyPr anchor="b"/>
          <a:lstStyle>
            <a:lvl1pPr marL="0" indent="0">
              <a:buNone/>
              <a:defRPr sz="11500" b="1"/>
            </a:lvl1pPr>
            <a:lvl2pPr marL="2194324" indent="0">
              <a:buNone/>
              <a:defRPr sz="9600" b="1"/>
            </a:lvl2pPr>
            <a:lvl3pPr marL="4388650" indent="0">
              <a:buNone/>
              <a:defRPr sz="8600" b="1"/>
            </a:lvl3pPr>
            <a:lvl4pPr marL="6582974" indent="0">
              <a:buNone/>
              <a:defRPr sz="7700" b="1"/>
            </a:lvl4pPr>
            <a:lvl5pPr marL="8777300" indent="0">
              <a:buNone/>
              <a:defRPr sz="7700" b="1"/>
            </a:lvl5pPr>
            <a:lvl6pPr marL="10971625" indent="0">
              <a:buNone/>
              <a:defRPr sz="7700" b="1"/>
            </a:lvl6pPr>
            <a:lvl7pPr marL="13165949" indent="0">
              <a:buNone/>
              <a:defRPr sz="7700" b="1"/>
            </a:lvl7pPr>
            <a:lvl8pPr marL="15360275" indent="0">
              <a:buNone/>
              <a:defRPr sz="7700" b="1"/>
            </a:lvl8pPr>
            <a:lvl9pPr marL="17554599"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2B8AF75-0770-D24A-89B9-961D9A206860}" type="datetimeFigureOut">
              <a:rPr lang="en-US" smtClean="0"/>
              <a:pPr/>
              <a:t>23/4/19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732265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2B8AF75-0770-D24A-89B9-961D9A206860}" type="datetimeFigureOut">
              <a:rPr lang="en-US" smtClean="0"/>
              <a:pPr/>
              <a:t>23/4/19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79309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B8AF75-0770-D24A-89B9-961D9A206860}" type="datetimeFigureOut">
              <a:rPr lang="en-US" smtClean="0"/>
              <a:pPr/>
              <a:t>23/4/19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893067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600"/>
            </a:lvl1pPr>
            <a:lvl2pPr marL="2194324" indent="0">
              <a:buNone/>
              <a:defRPr sz="5800"/>
            </a:lvl2pPr>
            <a:lvl3pPr marL="4388650" indent="0">
              <a:buNone/>
              <a:defRPr sz="4800"/>
            </a:lvl3pPr>
            <a:lvl4pPr marL="6582974" indent="0">
              <a:buNone/>
              <a:defRPr sz="4300"/>
            </a:lvl4pPr>
            <a:lvl5pPr marL="8777300" indent="0">
              <a:buNone/>
              <a:defRPr sz="4300"/>
            </a:lvl5pPr>
            <a:lvl6pPr marL="10971625" indent="0">
              <a:buNone/>
              <a:defRPr sz="4300"/>
            </a:lvl6pPr>
            <a:lvl7pPr marL="13165949" indent="0">
              <a:buNone/>
              <a:defRPr sz="4300"/>
            </a:lvl7pPr>
            <a:lvl8pPr marL="15360275" indent="0">
              <a:buNone/>
              <a:defRPr sz="4300"/>
            </a:lvl8pPr>
            <a:lvl9pPr marL="17554599"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23/4/19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371497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324" indent="0">
              <a:buNone/>
              <a:defRPr sz="13400"/>
            </a:lvl2pPr>
            <a:lvl3pPr marL="4388650" indent="0">
              <a:buNone/>
              <a:defRPr sz="11500"/>
            </a:lvl3pPr>
            <a:lvl4pPr marL="6582974" indent="0">
              <a:buNone/>
              <a:defRPr sz="9600"/>
            </a:lvl4pPr>
            <a:lvl5pPr marL="8777300" indent="0">
              <a:buNone/>
              <a:defRPr sz="9600"/>
            </a:lvl5pPr>
            <a:lvl6pPr marL="10971625" indent="0">
              <a:buNone/>
              <a:defRPr sz="9600"/>
            </a:lvl6pPr>
            <a:lvl7pPr marL="13165949" indent="0">
              <a:buNone/>
              <a:defRPr sz="9600"/>
            </a:lvl7pPr>
            <a:lvl8pPr marL="15360275" indent="0">
              <a:buNone/>
              <a:defRPr sz="9600"/>
            </a:lvl8pPr>
            <a:lvl9pPr marL="17554599"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600"/>
            </a:lvl1pPr>
            <a:lvl2pPr marL="2194324" indent="0">
              <a:buNone/>
              <a:defRPr sz="5800"/>
            </a:lvl2pPr>
            <a:lvl3pPr marL="4388650" indent="0">
              <a:buNone/>
              <a:defRPr sz="4800"/>
            </a:lvl3pPr>
            <a:lvl4pPr marL="6582974" indent="0">
              <a:buNone/>
              <a:defRPr sz="4300"/>
            </a:lvl4pPr>
            <a:lvl5pPr marL="8777300" indent="0">
              <a:buNone/>
              <a:defRPr sz="4300"/>
            </a:lvl5pPr>
            <a:lvl6pPr marL="10971625" indent="0">
              <a:buNone/>
              <a:defRPr sz="4300"/>
            </a:lvl6pPr>
            <a:lvl7pPr marL="13165949" indent="0">
              <a:buNone/>
              <a:defRPr sz="4300"/>
            </a:lvl7pPr>
            <a:lvl8pPr marL="15360275" indent="0">
              <a:buNone/>
              <a:defRPr sz="4300"/>
            </a:lvl8pPr>
            <a:lvl9pPr marL="17554599"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2B8AF75-0770-D24A-89B9-961D9A206860}" type="datetimeFigureOut">
              <a:rPr lang="en-US" smtClean="0"/>
              <a:pPr/>
              <a:t>23/4/19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13490985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23/4/19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2323015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6"/>
            <a:ext cx="9875520" cy="2808732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194560" y="1318266"/>
            <a:ext cx="28895040" cy="280873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2B8AF75-0770-D24A-89B9-961D9A206860}" type="datetimeFigureOut">
              <a:rPr lang="en-US" smtClean="0"/>
              <a:pPr/>
              <a:t>23/4/19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60EC7-FE36-EA49-AFFC-0161FE3D5252}" type="slidenum">
              <a:rPr lang="en-US" smtClean="0"/>
              <a:pPr/>
              <a:t>‹#›</a:t>
            </a:fld>
            <a:endParaRPr lang="en-US"/>
          </a:p>
        </p:txBody>
      </p:sp>
    </p:spTree>
    <p:extLst>
      <p:ext uri="{BB962C8B-B14F-4D97-AF65-F5344CB8AC3E}">
        <p14:creationId xmlns:p14="http://schemas.microsoft.com/office/powerpoint/2010/main" val="3594389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864" tIns="219433" rIns="438864" bIns="219433" rtlCol="0" anchor="ctr">
            <a:normAutofit/>
          </a:bodyPr>
          <a:lstStyle/>
          <a:p>
            <a:r>
              <a:rPr lang="en-US"/>
              <a:t>Click to edit Master title style</a:t>
            </a:r>
          </a:p>
        </p:txBody>
      </p:sp>
      <p:sp>
        <p:nvSpPr>
          <p:cNvPr id="3" name="Text Placeholder 2"/>
          <p:cNvSpPr>
            <a:spLocks noGrp="1"/>
          </p:cNvSpPr>
          <p:nvPr>
            <p:ph type="body" idx="1"/>
          </p:nvPr>
        </p:nvSpPr>
        <p:spPr>
          <a:xfrm>
            <a:off x="2194560" y="7680964"/>
            <a:ext cx="39502080" cy="21724622"/>
          </a:xfrm>
          <a:prstGeom prst="rect">
            <a:avLst/>
          </a:prstGeom>
        </p:spPr>
        <p:txBody>
          <a:bodyPr vert="horz" lIns="438864" tIns="219433" rIns="438864" bIns="21943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864" tIns="219433" rIns="438864" bIns="219433" rtlCol="0" anchor="ctr"/>
          <a:lstStyle>
            <a:lvl1pPr algn="l">
              <a:defRPr sz="5800">
                <a:solidFill>
                  <a:schemeClr val="tx1">
                    <a:tint val="75000"/>
                  </a:schemeClr>
                </a:solidFill>
              </a:defRPr>
            </a:lvl1pPr>
          </a:lstStyle>
          <a:p>
            <a:fld id="{B2B8AF75-0770-D24A-89B9-961D9A206860}" type="datetimeFigureOut">
              <a:rPr lang="en-US" smtClean="0"/>
              <a:pPr/>
              <a:t>23/4/19</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864" tIns="219433" rIns="438864" bIns="219433"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864" tIns="219433" rIns="438864" bIns="219433" rtlCol="0" anchor="ctr"/>
          <a:lstStyle>
            <a:lvl1pPr algn="r">
              <a:defRPr sz="5800">
                <a:solidFill>
                  <a:schemeClr val="tx1">
                    <a:tint val="75000"/>
                  </a:schemeClr>
                </a:solidFill>
              </a:defRPr>
            </a:lvl1pPr>
          </a:lstStyle>
          <a:p>
            <a:fld id="{11F60EC7-FE36-EA49-AFFC-0161FE3D5252}" type="slidenum">
              <a:rPr lang="en-US" smtClean="0"/>
              <a:pPr/>
              <a:t>‹#›</a:t>
            </a:fld>
            <a:endParaRPr lang="en-US"/>
          </a:p>
        </p:txBody>
      </p:sp>
    </p:spTree>
    <p:extLst>
      <p:ext uri="{BB962C8B-B14F-4D97-AF65-F5344CB8AC3E}">
        <p14:creationId xmlns:p14="http://schemas.microsoft.com/office/powerpoint/2010/main" val="3550169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xStyles>
    <p:titleStyle>
      <a:lvl1pPr algn="ctr" defTabSz="2194324" rtl="0" eaLnBrk="1" latinLnBrk="0" hangingPunct="1">
        <a:spcBef>
          <a:spcPct val="0"/>
        </a:spcBef>
        <a:buNone/>
        <a:defRPr sz="21100" kern="1200">
          <a:solidFill>
            <a:schemeClr val="tx1"/>
          </a:solidFill>
          <a:latin typeface="+mj-lt"/>
          <a:ea typeface="+mj-ea"/>
          <a:cs typeface="+mj-cs"/>
        </a:defRPr>
      </a:lvl1pPr>
    </p:titleStyle>
    <p:bodyStyle>
      <a:lvl1pPr marL="1645744" indent="-1645744" algn="l" defTabSz="2194324" rtl="0" eaLnBrk="1" latinLnBrk="0" hangingPunct="1">
        <a:spcBef>
          <a:spcPct val="20000"/>
        </a:spcBef>
        <a:buFont typeface="Arial"/>
        <a:buChar char="•"/>
        <a:defRPr sz="15400" kern="1200">
          <a:solidFill>
            <a:schemeClr val="tx1"/>
          </a:solidFill>
          <a:latin typeface="+mn-lt"/>
          <a:ea typeface="+mn-ea"/>
          <a:cs typeface="+mn-cs"/>
        </a:defRPr>
      </a:lvl1pPr>
      <a:lvl2pPr marL="3565778" indent="-1371453" algn="l" defTabSz="2194324" rtl="0" eaLnBrk="1" latinLnBrk="0" hangingPunct="1">
        <a:spcBef>
          <a:spcPct val="20000"/>
        </a:spcBef>
        <a:buFont typeface="Arial"/>
        <a:buChar char="–"/>
        <a:defRPr sz="13400" kern="1200">
          <a:solidFill>
            <a:schemeClr val="tx1"/>
          </a:solidFill>
          <a:latin typeface="+mn-lt"/>
          <a:ea typeface="+mn-ea"/>
          <a:cs typeface="+mn-cs"/>
        </a:defRPr>
      </a:lvl2pPr>
      <a:lvl3pPr marL="5485812" indent="-1097163" algn="l" defTabSz="2194324" rtl="0" eaLnBrk="1" latinLnBrk="0" hangingPunct="1">
        <a:spcBef>
          <a:spcPct val="20000"/>
        </a:spcBef>
        <a:buFont typeface="Arial"/>
        <a:buChar char="•"/>
        <a:defRPr sz="11500" kern="1200">
          <a:solidFill>
            <a:schemeClr val="tx1"/>
          </a:solidFill>
          <a:latin typeface="+mn-lt"/>
          <a:ea typeface="+mn-ea"/>
          <a:cs typeface="+mn-cs"/>
        </a:defRPr>
      </a:lvl3pPr>
      <a:lvl4pPr marL="7680137" indent="-1097163" algn="l" defTabSz="2194324" rtl="0" eaLnBrk="1" latinLnBrk="0" hangingPunct="1">
        <a:spcBef>
          <a:spcPct val="20000"/>
        </a:spcBef>
        <a:buFont typeface="Arial"/>
        <a:buChar char="–"/>
        <a:defRPr sz="9600" kern="1200">
          <a:solidFill>
            <a:schemeClr val="tx1"/>
          </a:solidFill>
          <a:latin typeface="+mn-lt"/>
          <a:ea typeface="+mn-ea"/>
          <a:cs typeface="+mn-cs"/>
        </a:defRPr>
      </a:lvl4pPr>
      <a:lvl5pPr marL="9874462" indent="-1097163" algn="l" defTabSz="2194324" rtl="0" eaLnBrk="1" latinLnBrk="0" hangingPunct="1">
        <a:spcBef>
          <a:spcPct val="20000"/>
        </a:spcBef>
        <a:buFont typeface="Arial"/>
        <a:buChar char="»"/>
        <a:defRPr sz="9600" kern="1200">
          <a:solidFill>
            <a:schemeClr val="tx1"/>
          </a:solidFill>
          <a:latin typeface="+mn-lt"/>
          <a:ea typeface="+mn-ea"/>
          <a:cs typeface="+mn-cs"/>
        </a:defRPr>
      </a:lvl5pPr>
      <a:lvl6pPr marL="12068787" indent="-1097163" algn="l" defTabSz="2194324" rtl="0" eaLnBrk="1" latinLnBrk="0" hangingPunct="1">
        <a:spcBef>
          <a:spcPct val="20000"/>
        </a:spcBef>
        <a:buFont typeface="Arial"/>
        <a:buChar char="•"/>
        <a:defRPr sz="9600" kern="1200">
          <a:solidFill>
            <a:schemeClr val="tx1"/>
          </a:solidFill>
          <a:latin typeface="+mn-lt"/>
          <a:ea typeface="+mn-ea"/>
          <a:cs typeface="+mn-cs"/>
        </a:defRPr>
      </a:lvl6pPr>
      <a:lvl7pPr marL="14263112" indent="-1097163" algn="l" defTabSz="2194324" rtl="0" eaLnBrk="1" latinLnBrk="0" hangingPunct="1">
        <a:spcBef>
          <a:spcPct val="20000"/>
        </a:spcBef>
        <a:buFont typeface="Arial"/>
        <a:buChar char="•"/>
        <a:defRPr sz="9600" kern="1200">
          <a:solidFill>
            <a:schemeClr val="tx1"/>
          </a:solidFill>
          <a:latin typeface="+mn-lt"/>
          <a:ea typeface="+mn-ea"/>
          <a:cs typeface="+mn-cs"/>
        </a:defRPr>
      </a:lvl7pPr>
      <a:lvl8pPr marL="16457436" indent="-1097163" algn="l" defTabSz="2194324" rtl="0" eaLnBrk="1" latinLnBrk="0" hangingPunct="1">
        <a:spcBef>
          <a:spcPct val="20000"/>
        </a:spcBef>
        <a:buFont typeface="Arial"/>
        <a:buChar char="•"/>
        <a:defRPr sz="9600" kern="1200">
          <a:solidFill>
            <a:schemeClr val="tx1"/>
          </a:solidFill>
          <a:latin typeface="+mn-lt"/>
          <a:ea typeface="+mn-ea"/>
          <a:cs typeface="+mn-cs"/>
        </a:defRPr>
      </a:lvl8pPr>
      <a:lvl9pPr marL="18651762" indent="-1097163" algn="l" defTabSz="2194324"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324" rtl="0" eaLnBrk="1" latinLnBrk="0" hangingPunct="1">
        <a:defRPr sz="8600" kern="1200">
          <a:solidFill>
            <a:schemeClr val="tx1"/>
          </a:solidFill>
          <a:latin typeface="+mn-lt"/>
          <a:ea typeface="+mn-ea"/>
          <a:cs typeface="+mn-cs"/>
        </a:defRPr>
      </a:lvl1pPr>
      <a:lvl2pPr marL="2194324" algn="l" defTabSz="2194324" rtl="0" eaLnBrk="1" latinLnBrk="0" hangingPunct="1">
        <a:defRPr sz="8600" kern="1200">
          <a:solidFill>
            <a:schemeClr val="tx1"/>
          </a:solidFill>
          <a:latin typeface="+mn-lt"/>
          <a:ea typeface="+mn-ea"/>
          <a:cs typeface="+mn-cs"/>
        </a:defRPr>
      </a:lvl2pPr>
      <a:lvl3pPr marL="4388650" algn="l" defTabSz="2194324" rtl="0" eaLnBrk="1" latinLnBrk="0" hangingPunct="1">
        <a:defRPr sz="8600" kern="1200">
          <a:solidFill>
            <a:schemeClr val="tx1"/>
          </a:solidFill>
          <a:latin typeface="+mn-lt"/>
          <a:ea typeface="+mn-ea"/>
          <a:cs typeface="+mn-cs"/>
        </a:defRPr>
      </a:lvl3pPr>
      <a:lvl4pPr marL="6582974" algn="l" defTabSz="2194324" rtl="0" eaLnBrk="1" latinLnBrk="0" hangingPunct="1">
        <a:defRPr sz="8600" kern="1200">
          <a:solidFill>
            <a:schemeClr val="tx1"/>
          </a:solidFill>
          <a:latin typeface="+mn-lt"/>
          <a:ea typeface="+mn-ea"/>
          <a:cs typeface="+mn-cs"/>
        </a:defRPr>
      </a:lvl4pPr>
      <a:lvl5pPr marL="8777300" algn="l" defTabSz="2194324" rtl="0" eaLnBrk="1" latinLnBrk="0" hangingPunct="1">
        <a:defRPr sz="8600" kern="1200">
          <a:solidFill>
            <a:schemeClr val="tx1"/>
          </a:solidFill>
          <a:latin typeface="+mn-lt"/>
          <a:ea typeface="+mn-ea"/>
          <a:cs typeface="+mn-cs"/>
        </a:defRPr>
      </a:lvl5pPr>
      <a:lvl6pPr marL="10971625" algn="l" defTabSz="2194324" rtl="0" eaLnBrk="1" latinLnBrk="0" hangingPunct="1">
        <a:defRPr sz="8600" kern="1200">
          <a:solidFill>
            <a:schemeClr val="tx1"/>
          </a:solidFill>
          <a:latin typeface="+mn-lt"/>
          <a:ea typeface="+mn-ea"/>
          <a:cs typeface="+mn-cs"/>
        </a:defRPr>
      </a:lvl6pPr>
      <a:lvl7pPr marL="13165949" algn="l" defTabSz="2194324" rtl="0" eaLnBrk="1" latinLnBrk="0" hangingPunct="1">
        <a:defRPr sz="8600" kern="1200">
          <a:solidFill>
            <a:schemeClr val="tx1"/>
          </a:solidFill>
          <a:latin typeface="+mn-lt"/>
          <a:ea typeface="+mn-ea"/>
          <a:cs typeface="+mn-cs"/>
        </a:defRPr>
      </a:lvl7pPr>
      <a:lvl8pPr marL="15360275" algn="l" defTabSz="2194324" rtl="0" eaLnBrk="1" latinLnBrk="0" hangingPunct="1">
        <a:defRPr sz="8600" kern="1200">
          <a:solidFill>
            <a:schemeClr val="tx1"/>
          </a:solidFill>
          <a:latin typeface="+mn-lt"/>
          <a:ea typeface="+mn-ea"/>
          <a:cs typeface="+mn-cs"/>
        </a:defRPr>
      </a:lvl8pPr>
      <a:lvl9pPr marL="17554599" algn="l" defTabSz="2194324"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emf"/><Relationship Id="rId9" Type="http://schemas.openxmlformats.org/officeDocument/2006/relationships/image" Target="../media/image7.emf"/><Relationship Id="rId10" Type="http://schemas.openxmlformats.org/officeDocument/2006/relationships/image" Target="../media/image8.emf"/><Relationship Id="rId11" Type="http://schemas.openxmlformats.org/officeDocument/2006/relationships/image" Target="../media/image9.em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6E6AD">
            <a:alpha val="36000"/>
          </a:srgbClr>
        </a:solidFill>
        <a:effectLst/>
      </p:bgPr>
    </p:bg>
    <p:spTree>
      <p:nvGrpSpPr>
        <p:cNvPr id="1" name=""/>
        <p:cNvGrpSpPr/>
        <p:nvPr/>
      </p:nvGrpSpPr>
      <p:grpSpPr>
        <a:xfrm>
          <a:off x="0" y="0"/>
          <a:ext cx="0" cy="0"/>
          <a:chOff x="0" y="0"/>
          <a:chExt cx="0" cy="0"/>
        </a:xfrm>
      </p:grpSpPr>
      <p:sp>
        <p:nvSpPr>
          <p:cNvPr id="4" name="Rectangle 3"/>
          <p:cNvSpPr/>
          <p:nvPr/>
        </p:nvSpPr>
        <p:spPr>
          <a:xfrm>
            <a:off x="-3899081" y="207451"/>
            <a:ext cx="50420126" cy="2334758"/>
          </a:xfrm>
          <a:prstGeom prst="rect">
            <a:avLst/>
          </a:prstGeom>
          <a:noFill/>
        </p:spPr>
        <p:txBody>
          <a:bodyPr wrap="square" lIns="407183" tIns="203589" rIns="407183" bIns="203589">
            <a:spAutoFit/>
          </a:bodyPr>
          <a:lstStyle/>
          <a:p>
            <a:pPr algn="ctr"/>
            <a:r>
              <a:rPr lang="en-US" sz="12500" b="1" spc="48" dirty="0" smtClean="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rPr>
              <a:t>Spatial Frequency Effects on Stereo Acuity</a:t>
            </a:r>
            <a:endParaRPr lang="en-US" sz="12500" b="1" spc="48" dirty="0">
              <a:ln w="38100" cmpd="sng">
                <a:noFill/>
                <a:prstDash val="dot"/>
              </a:ln>
              <a:solidFill>
                <a:srgbClr val="376092">
                  <a:alpha val="95000"/>
                </a:srgbClr>
              </a:solidFill>
              <a:effectLst>
                <a:outerShdw blurRad="50800" dist="38100" dir="2700000" algn="tl" rotWithShape="0">
                  <a:prstClr val="black">
                    <a:alpha val="40000"/>
                  </a:prstClr>
                </a:outerShdw>
              </a:effectLst>
              <a:latin typeface="Times New Roman"/>
              <a:cs typeface="Times New Roman"/>
            </a:endParaRPr>
          </a:p>
        </p:txBody>
      </p:sp>
      <p:pic>
        <p:nvPicPr>
          <p:cNvPr id="5"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180039" y="3022267"/>
            <a:ext cx="21308597" cy="555876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Maureen Raubach\Downloads\PastedGraphic-1 (6).tif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11559" y="3753787"/>
            <a:ext cx="21308597" cy="555876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04854" y="4529684"/>
            <a:ext cx="43295862" cy="1072874"/>
          </a:xfrm>
          <a:prstGeom prst="rect">
            <a:avLst/>
          </a:prstGeom>
          <a:noFill/>
        </p:spPr>
        <p:txBody>
          <a:bodyPr wrap="square" lIns="407183" tIns="203589" rIns="407183" bIns="203589" rtlCol="0">
            <a:spAutoFit/>
          </a:bodyPr>
          <a:lstStyle/>
          <a:p>
            <a:pPr algn="ctr"/>
            <a:r>
              <a:rPr lang="en-US" sz="4300" dirty="0" err="1" smtClean="0">
                <a:solidFill>
                  <a:srgbClr val="000000"/>
                </a:solidFill>
                <a:latin typeface="Times New Roman"/>
                <a:cs typeface="Times New Roman"/>
              </a:rPr>
              <a:t>Kailee</a:t>
            </a:r>
            <a:r>
              <a:rPr lang="en-US" sz="4300" dirty="0" smtClean="0">
                <a:solidFill>
                  <a:srgbClr val="000000"/>
                </a:solidFill>
                <a:latin typeface="Times New Roman"/>
                <a:cs typeface="Times New Roman"/>
              </a:rPr>
              <a:t> </a:t>
            </a:r>
            <a:r>
              <a:rPr lang="en-US" sz="4300" dirty="0" err="1" smtClean="0">
                <a:solidFill>
                  <a:srgbClr val="000000"/>
                </a:solidFill>
                <a:latin typeface="Times New Roman"/>
                <a:cs typeface="Times New Roman"/>
              </a:rPr>
              <a:t>Brachman</a:t>
            </a:r>
            <a:r>
              <a:rPr lang="en-US" sz="4300" dirty="0" smtClean="0">
                <a:solidFill>
                  <a:srgbClr val="000000"/>
                </a:solidFill>
                <a:latin typeface="Times New Roman"/>
                <a:cs typeface="Times New Roman"/>
              </a:rPr>
              <a:t>-Pappas, Sofia Lombardo, </a:t>
            </a:r>
            <a:r>
              <a:rPr lang="en-US" sz="4300" dirty="0">
                <a:solidFill>
                  <a:srgbClr val="000000"/>
                </a:solidFill>
                <a:latin typeface="Times New Roman"/>
                <a:cs typeface="Times New Roman"/>
              </a:rPr>
              <a:t>Andrew J. </a:t>
            </a:r>
            <a:r>
              <a:rPr lang="en-US" sz="4300" dirty="0" err="1">
                <a:solidFill>
                  <a:srgbClr val="000000"/>
                </a:solidFill>
                <a:latin typeface="Times New Roman"/>
                <a:cs typeface="Times New Roman"/>
              </a:rPr>
              <a:t>Kitt</a:t>
            </a:r>
            <a:r>
              <a:rPr lang="en-US" sz="4300" dirty="0">
                <a:solidFill>
                  <a:srgbClr val="000000"/>
                </a:solidFill>
                <a:latin typeface="Times New Roman"/>
                <a:cs typeface="Times New Roman"/>
              </a:rPr>
              <a:t>, and Wm Wren Stine</a:t>
            </a:r>
          </a:p>
        </p:txBody>
      </p:sp>
      <p:sp>
        <p:nvSpPr>
          <p:cNvPr id="9" name="TextBox 8"/>
          <p:cNvSpPr txBox="1"/>
          <p:nvPr/>
        </p:nvSpPr>
        <p:spPr>
          <a:xfrm>
            <a:off x="8940775" y="5633873"/>
            <a:ext cx="24260764" cy="1365262"/>
          </a:xfrm>
          <a:prstGeom prst="rect">
            <a:avLst/>
          </a:prstGeom>
          <a:noFill/>
        </p:spPr>
        <p:txBody>
          <a:bodyPr wrap="none" lIns="407183" tIns="203589" rIns="407183" bIns="203589" rtlCol="0">
            <a:spAutoFit/>
          </a:bodyPr>
          <a:lstStyle/>
          <a:p>
            <a:r>
              <a:rPr lang="en-US" sz="6200" b="1" dirty="0">
                <a:solidFill>
                  <a:srgbClr val="376092"/>
                </a:solidFill>
                <a:latin typeface="Times New Roman"/>
                <a:cs typeface="Times New Roman"/>
              </a:rPr>
              <a:t>Psychology Department, University of New Hampshire, Durham, NH</a:t>
            </a:r>
          </a:p>
        </p:txBody>
      </p:sp>
      <p:sp>
        <p:nvSpPr>
          <p:cNvPr id="10" name="TextBox 9"/>
          <p:cNvSpPr txBox="1"/>
          <p:nvPr/>
        </p:nvSpPr>
        <p:spPr>
          <a:xfrm>
            <a:off x="1356219" y="12685999"/>
            <a:ext cx="17881948" cy="6228131"/>
          </a:xfrm>
          <a:prstGeom prst="rect">
            <a:avLst/>
          </a:prstGeom>
          <a:noFill/>
        </p:spPr>
        <p:txBody>
          <a:bodyPr wrap="square" lIns="407183" tIns="203589" rIns="407183" bIns="203589" rtlCol="0">
            <a:spAutoFit/>
          </a:bodyPr>
          <a:lstStyle/>
          <a:p>
            <a:r>
              <a:rPr lang="en-US" sz="7200" dirty="0">
                <a:solidFill>
                  <a:schemeClr val="accent1">
                    <a:lumMod val="75000"/>
                  </a:schemeClr>
                </a:solidFill>
                <a:latin typeface="Times New Roman" panose="02020603050405020304" pitchFamily="18" charset="0"/>
                <a:cs typeface="Times New Roman" panose="02020603050405020304" pitchFamily="18" charset="0"/>
              </a:rPr>
              <a:t>Definitions</a:t>
            </a:r>
          </a:p>
          <a:p>
            <a:pPr marL="763488" indent="-763488">
              <a:buFont typeface="Arial" panose="020B0604020202020204" pitchFamily="34" charset="0"/>
              <a:buChar char="•"/>
            </a:pPr>
            <a:r>
              <a:rPr lang="en-US" sz="3400" b="1" dirty="0" smtClean="0">
                <a:latin typeface="Times New Roman" panose="02020603050405020304" pitchFamily="18" charset="0"/>
                <a:cs typeface="Times New Roman" panose="02020603050405020304" pitchFamily="18" charset="0"/>
              </a:rPr>
              <a:t>Random </a:t>
            </a:r>
            <a:r>
              <a:rPr lang="en-US" sz="3400" b="1" dirty="0">
                <a:latin typeface="Times New Roman" panose="02020603050405020304" pitchFamily="18" charset="0"/>
                <a:cs typeface="Times New Roman" panose="02020603050405020304" pitchFamily="18" charset="0"/>
              </a:rPr>
              <a:t>dot stereogram</a:t>
            </a:r>
            <a:r>
              <a:rPr lang="en-US" sz="3400" dirty="0">
                <a:latin typeface="Times New Roman" panose="02020603050405020304" pitchFamily="18" charset="0"/>
                <a:cs typeface="Times New Roman" panose="02020603050405020304" pitchFamily="18" charset="0"/>
              </a:rPr>
              <a:t>: Pair of images composed of an array of random dots in which part of one is shifted relative to the other, resulting in the perception of depth in that area when the images are presented to the two eyes.</a:t>
            </a:r>
          </a:p>
          <a:p>
            <a:pPr marL="763488" indent="-763488">
              <a:buFont typeface="Arial" panose="020B0604020202020204" pitchFamily="34" charset="0"/>
              <a:buChar char="•"/>
            </a:pPr>
            <a:r>
              <a:rPr lang="en-US" sz="3400" b="1" dirty="0">
                <a:latin typeface="Times New Roman" panose="02020603050405020304" pitchFamily="18" charset="0"/>
                <a:cs typeface="Times New Roman" panose="02020603050405020304" pitchFamily="18" charset="0"/>
              </a:rPr>
              <a:t>Spatial Frequency</a:t>
            </a:r>
            <a:r>
              <a:rPr lang="en-US" sz="3400" dirty="0">
                <a:latin typeface="Times New Roman" panose="02020603050405020304" pitchFamily="18" charset="0"/>
                <a:cs typeface="Times New Roman" panose="02020603050405020304" pitchFamily="18" charset="0"/>
              </a:rPr>
              <a:t>: How far apart repeating patterns appear to be, expressed in terms of cycles per degree of visual angle.</a:t>
            </a:r>
          </a:p>
          <a:p>
            <a:pPr marL="763488" indent="-763488">
              <a:buFont typeface="Arial" panose="020B0604020202020204" pitchFamily="34" charset="0"/>
              <a:buChar char="•"/>
            </a:pPr>
            <a:r>
              <a:rPr lang="en-US" sz="3400" b="1" dirty="0">
                <a:latin typeface="Times New Roman" panose="02020603050405020304" pitchFamily="18" charset="0"/>
                <a:cs typeface="Times New Roman" panose="02020603050405020304" pitchFamily="18" charset="0"/>
              </a:rPr>
              <a:t>Stereo </a:t>
            </a:r>
            <a:r>
              <a:rPr lang="en-US" sz="3400" b="1" dirty="0">
                <a:latin typeface="Times New Roman"/>
                <a:cs typeface="Times New Roman"/>
              </a:rPr>
              <a:t>Acuity</a:t>
            </a:r>
            <a:r>
              <a:rPr lang="en-US" sz="3400" dirty="0">
                <a:latin typeface="Times New Roman"/>
                <a:cs typeface="Times New Roman"/>
              </a:rPr>
              <a:t>:</a:t>
            </a:r>
            <a:r>
              <a:rPr lang="en-US" sz="3400" b="1" dirty="0">
                <a:latin typeface="Times New Roman"/>
                <a:cs typeface="Times New Roman"/>
              </a:rPr>
              <a:t> </a:t>
            </a:r>
            <a:r>
              <a:rPr lang="en-US" sz="3400" dirty="0">
                <a:latin typeface="Times New Roman"/>
                <a:cs typeface="Times New Roman"/>
              </a:rPr>
              <a:t>Minimum disparity that a person can identify under a given set of conditions – how much brightness changes across space.</a:t>
            </a:r>
            <a:endParaRPr lang="en-US" sz="3400" b="1" dirty="0">
              <a:latin typeface="Times New Roman"/>
              <a:cs typeface="Times New Roman"/>
            </a:endParaRPr>
          </a:p>
          <a:p>
            <a:pPr marL="763488" indent="-763488">
              <a:buFont typeface="Arial" panose="020B0604020202020204" pitchFamily="34" charset="0"/>
              <a:buChar char="•"/>
            </a:pPr>
            <a:r>
              <a:rPr lang="en-US" sz="3400" b="1" dirty="0">
                <a:latin typeface="Times New Roman" panose="02020603050405020304" pitchFamily="18" charset="0"/>
                <a:cs typeface="Times New Roman" panose="02020603050405020304" pitchFamily="18" charset="0"/>
              </a:rPr>
              <a:t>Stereopsis</a:t>
            </a:r>
            <a:r>
              <a:rPr lang="en-US" sz="3400" dirty="0">
                <a:latin typeface="Times New Roman" panose="02020603050405020304" pitchFamily="18" charset="0"/>
                <a:cs typeface="Times New Roman" panose="02020603050405020304" pitchFamily="18" charset="0"/>
              </a:rPr>
              <a:t>: Depth perception that arises from a disparity between the images presented to the two eyes. </a:t>
            </a:r>
          </a:p>
        </p:txBody>
      </p:sp>
      <p:sp>
        <p:nvSpPr>
          <p:cNvPr id="11" name="TextBox 10"/>
          <p:cNvSpPr txBox="1"/>
          <p:nvPr/>
        </p:nvSpPr>
        <p:spPr>
          <a:xfrm>
            <a:off x="1278608" y="20367121"/>
            <a:ext cx="17440206" cy="4658471"/>
          </a:xfrm>
          <a:prstGeom prst="rect">
            <a:avLst/>
          </a:prstGeom>
          <a:noFill/>
        </p:spPr>
        <p:txBody>
          <a:bodyPr wrap="square" lIns="407183" tIns="203589" rIns="407183" bIns="203589" rtlCol="0">
            <a:spAutoFit/>
          </a:bodyPr>
          <a:lstStyle/>
          <a:p>
            <a:r>
              <a:rPr lang="en-US" sz="7200" dirty="0">
                <a:solidFill>
                  <a:srgbClr val="376092"/>
                </a:solidFill>
                <a:latin typeface="Times New Roman"/>
                <a:cs typeface="Times New Roman"/>
              </a:rPr>
              <a:t>Methods</a:t>
            </a:r>
          </a:p>
          <a:p>
            <a:pPr marL="763488" indent="-763488">
              <a:buFont typeface="Arial" panose="020B0604020202020204" pitchFamily="34" charset="0"/>
              <a:buChar char="•"/>
            </a:pPr>
            <a:r>
              <a:rPr lang="en-US" sz="3400" dirty="0">
                <a:latin typeface="Times New Roman"/>
                <a:cs typeface="Times New Roman"/>
              </a:rPr>
              <a:t>Random dot stereograms of five different crossed </a:t>
            </a:r>
            <a:r>
              <a:rPr lang="en-US" sz="3400" dirty="0" smtClean="0">
                <a:latin typeface="Times New Roman"/>
                <a:cs typeface="Times New Roman"/>
              </a:rPr>
              <a:t>disparities </a:t>
            </a:r>
            <a:r>
              <a:rPr lang="en-US" sz="3400" dirty="0">
                <a:latin typeface="Times New Roman"/>
                <a:cs typeface="Times New Roman"/>
              </a:rPr>
              <a:t>were used to test each subjects’ stereo acuity across a range of spatial frequencies. </a:t>
            </a:r>
            <a:r>
              <a:rPr lang="en-US" sz="3400" dirty="0" smtClean="0">
                <a:latin typeface="Times New Roman"/>
                <a:cs typeface="Times New Roman"/>
              </a:rPr>
              <a:t>We then presented the same targets with spatial frequency masks.</a:t>
            </a:r>
            <a:endParaRPr lang="en-US" sz="3400" dirty="0">
              <a:latin typeface="Times New Roman" panose="02020603050405020304" pitchFamily="18" charset="0"/>
              <a:cs typeface="Times New Roman" panose="02020603050405020304" pitchFamily="18" charset="0"/>
            </a:endParaRPr>
          </a:p>
          <a:p>
            <a:pPr marL="763488" indent="-763488">
              <a:buFont typeface="Arial" panose="020B0604020202020204" pitchFamily="34" charset="0"/>
              <a:buChar char="•"/>
            </a:pPr>
            <a:r>
              <a:rPr lang="en-US" sz="3400" dirty="0">
                <a:latin typeface="Times New Roman" panose="02020603050405020304" pitchFamily="18" charset="0"/>
                <a:cs typeface="Times New Roman" panose="02020603050405020304" pitchFamily="18" charset="0"/>
              </a:rPr>
              <a:t>Images created on </a:t>
            </a:r>
            <a:r>
              <a:rPr lang="en-US" sz="3400" i="1" dirty="0" err="1" smtClean="0">
                <a:latin typeface="Times New Roman" panose="02020603050405020304" pitchFamily="18" charset="0"/>
                <a:cs typeface="Times New Roman" panose="02020603050405020304" pitchFamily="18" charset="0"/>
              </a:rPr>
              <a:t>Matlab</a:t>
            </a:r>
            <a:r>
              <a:rPr lang="en-US" sz="3400" dirty="0" smtClean="0">
                <a:latin typeface="Times New Roman" panose="02020603050405020304" pitchFamily="18" charset="0"/>
                <a:cs typeface="Times New Roman" panose="02020603050405020304" pitchFamily="18" charset="0"/>
              </a:rPr>
              <a:t> were </a:t>
            </a:r>
            <a:r>
              <a:rPr lang="en-US" sz="3400" dirty="0">
                <a:latin typeface="Times New Roman" panose="02020603050405020304" pitchFamily="18" charset="0"/>
                <a:cs typeface="Times New Roman" panose="02020603050405020304" pitchFamily="18" charset="0"/>
              </a:rPr>
              <a:t>presented on an Apple Macintosh desktop computer through a </a:t>
            </a:r>
            <a:r>
              <a:rPr lang="en-US" sz="3400" dirty="0" err="1">
                <a:latin typeface="Times New Roman" panose="02020603050405020304" pitchFamily="18" charset="0"/>
                <a:cs typeface="Times New Roman" panose="02020603050405020304" pitchFamily="18" charset="0"/>
              </a:rPr>
              <a:t>Maxwellian</a:t>
            </a:r>
            <a:r>
              <a:rPr lang="en-US" sz="3400" dirty="0">
                <a:latin typeface="Times New Roman" panose="02020603050405020304" pitchFamily="18" charset="0"/>
                <a:cs typeface="Times New Roman" panose="02020603050405020304" pitchFamily="18" charset="0"/>
              </a:rPr>
              <a:t> view system. </a:t>
            </a:r>
            <a:r>
              <a:rPr lang="en-US" sz="3400" dirty="0" smtClean="0">
                <a:latin typeface="Times New Roman" panose="02020603050405020304" pitchFamily="18" charset="0"/>
                <a:cs typeface="Times New Roman" panose="02020603050405020304" pitchFamily="18" charset="0"/>
              </a:rPr>
              <a:t>A two-alternative forced </a:t>
            </a:r>
            <a:r>
              <a:rPr lang="en-US" sz="3400" dirty="0">
                <a:latin typeface="Times New Roman" panose="02020603050405020304" pitchFamily="18" charset="0"/>
                <a:cs typeface="Times New Roman" panose="02020603050405020304" pitchFamily="18" charset="0"/>
              </a:rPr>
              <a:t>choice method was utilized, with choices </a:t>
            </a:r>
            <a:r>
              <a:rPr lang="en-US" sz="3400" dirty="0" smtClean="0">
                <a:latin typeface="Times New Roman" panose="02020603050405020304" pitchFamily="18" charset="0"/>
                <a:cs typeface="Times New Roman" panose="02020603050405020304" pitchFamily="18" charset="0"/>
              </a:rPr>
              <a:t>of depth </a:t>
            </a:r>
            <a:r>
              <a:rPr lang="en-US" sz="3400" dirty="0" err="1" smtClean="0">
                <a:latin typeface="Times New Roman" panose="02020603050405020304" pitchFamily="18" charset="0"/>
                <a:cs typeface="Times New Roman" panose="02020603050405020304" pitchFamily="18" charset="0"/>
              </a:rPr>
              <a:t>vs</a:t>
            </a:r>
            <a:r>
              <a:rPr lang="en-US" sz="3400" dirty="0" smtClean="0">
                <a:latin typeface="Times New Roman" panose="02020603050405020304" pitchFamily="18" charset="0"/>
                <a:cs typeface="Times New Roman" panose="02020603050405020304" pitchFamily="18" charset="0"/>
              </a:rPr>
              <a:t> no depth.  </a:t>
            </a:r>
            <a:endParaRPr lang="en-US" sz="3400" dirty="0">
              <a:latin typeface="Times New Roman" panose="02020603050405020304" pitchFamily="18" charset="0"/>
              <a:cs typeface="Times New Roman" panose="02020603050405020304" pitchFamily="18" charset="0"/>
            </a:endParaRPr>
          </a:p>
        </p:txBody>
      </p:sp>
      <p:sp>
        <p:nvSpPr>
          <p:cNvPr id="2" name="TextBox 1"/>
          <p:cNvSpPr txBox="1"/>
          <p:nvPr/>
        </p:nvSpPr>
        <p:spPr>
          <a:xfrm>
            <a:off x="1356219" y="7290607"/>
            <a:ext cx="19405652" cy="4843137"/>
          </a:xfrm>
          <a:prstGeom prst="rect">
            <a:avLst/>
          </a:prstGeom>
          <a:noFill/>
        </p:spPr>
        <p:txBody>
          <a:bodyPr wrap="square" lIns="407183" tIns="203589" rIns="407183" bIns="203589" rtlCol="0">
            <a:spAutoFit/>
          </a:bodyPr>
          <a:lstStyle/>
          <a:p>
            <a:r>
              <a:rPr lang="en-US" sz="7200" dirty="0">
                <a:solidFill>
                  <a:schemeClr val="accent1">
                    <a:lumMod val="75000"/>
                  </a:schemeClr>
                </a:solidFill>
                <a:latin typeface="Times New Roman" panose="02020603050405020304" pitchFamily="18" charset="0"/>
                <a:cs typeface="Times New Roman" panose="02020603050405020304" pitchFamily="18" charset="0"/>
              </a:rPr>
              <a:t>Introduction</a:t>
            </a:r>
          </a:p>
          <a:p>
            <a:pPr algn="just"/>
            <a:r>
              <a:rPr lang="en-US" sz="3600" dirty="0">
                <a:latin typeface="Times New Roman"/>
                <a:cs typeface="Times New Roman"/>
              </a:rPr>
              <a:t>Previous studies indicate that spatial frequency affects stereo acuity. A study conducted by </a:t>
            </a:r>
            <a:r>
              <a:rPr lang="en-US" sz="3600" dirty="0" err="1">
                <a:latin typeface="Times New Roman"/>
                <a:cs typeface="Times New Roman"/>
              </a:rPr>
              <a:t>Schor</a:t>
            </a:r>
            <a:r>
              <a:rPr lang="en-US" sz="3600" dirty="0">
                <a:latin typeface="Times New Roman"/>
                <a:cs typeface="Times New Roman"/>
              </a:rPr>
              <a:t> and Wood in 1983 used psychometric functions to measure the effects of spatial frequency on stereo acuity using differences of Gaussians as stimuli. This experiment measures the effects of spatial frequency on stereo acuity through signal detection theory </a:t>
            </a:r>
            <a:r>
              <a:rPr lang="en-US" sz="3600" dirty="0" smtClean="0">
                <a:latin typeface="Times New Roman"/>
                <a:cs typeface="Times New Roman"/>
              </a:rPr>
              <a:t>using filtered </a:t>
            </a:r>
            <a:r>
              <a:rPr lang="en-US" sz="3600" dirty="0">
                <a:latin typeface="Times New Roman"/>
                <a:cs typeface="Times New Roman"/>
              </a:rPr>
              <a:t>random dot stereograms as stimuli. We </a:t>
            </a:r>
            <a:r>
              <a:rPr lang="en-US" sz="3600" dirty="0" smtClean="0">
                <a:latin typeface="Times New Roman"/>
                <a:cs typeface="Times New Roman"/>
              </a:rPr>
              <a:t>also introdu</a:t>
            </a:r>
            <a:r>
              <a:rPr lang="en-US" sz="3600" dirty="0" smtClean="0">
                <a:latin typeface="Times New Roman"/>
                <a:cs typeface="Times New Roman"/>
              </a:rPr>
              <a:t>ced stereo masks that were spatially filtered</a:t>
            </a:r>
            <a:r>
              <a:rPr lang="en-US" sz="3600" dirty="0" smtClean="0">
                <a:latin typeface="Times New Roman"/>
                <a:cs typeface="Times New Roman"/>
              </a:rPr>
              <a:t>. </a:t>
            </a:r>
            <a:r>
              <a:rPr lang="en-US" sz="3600" dirty="0">
                <a:latin typeface="Times New Roman"/>
                <a:cs typeface="Times New Roman"/>
              </a:rPr>
              <a:t>Our results </a:t>
            </a:r>
            <a:r>
              <a:rPr lang="en-US" sz="3600" dirty="0" smtClean="0">
                <a:latin typeface="Times New Roman"/>
                <a:cs typeface="Times New Roman"/>
              </a:rPr>
              <a:t>demonstrated that masks can influence stereo acuity, though differentially across subjects.</a:t>
            </a:r>
            <a:endParaRPr lang="en-US" sz="3600" dirty="0">
              <a:latin typeface="Times New Roman"/>
              <a:cs typeface="Times New Roman"/>
            </a:endParaRPr>
          </a:p>
        </p:txBody>
      </p:sp>
      <p:sp>
        <p:nvSpPr>
          <p:cNvPr id="3" name="TextBox 2"/>
          <p:cNvSpPr txBox="1"/>
          <p:nvPr/>
        </p:nvSpPr>
        <p:spPr>
          <a:xfrm>
            <a:off x="22846496" y="7394485"/>
            <a:ext cx="3541362" cy="1519150"/>
          </a:xfrm>
          <a:prstGeom prst="rect">
            <a:avLst/>
          </a:prstGeom>
          <a:noFill/>
        </p:spPr>
        <p:txBody>
          <a:bodyPr wrap="none" lIns="407183" tIns="203589" rIns="407183" bIns="203589" rtlCol="0">
            <a:spAutoFit/>
          </a:bodyPr>
          <a:lstStyle/>
          <a:p>
            <a:r>
              <a:rPr lang="en-US" sz="7200" dirty="0">
                <a:solidFill>
                  <a:srgbClr val="376092"/>
                </a:solidFill>
                <a:latin typeface="Times New Roman" panose="02020603050405020304" pitchFamily="18" charset="0"/>
                <a:cs typeface="Times New Roman" panose="02020603050405020304" pitchFamily="18" charset="0"/>
              </a:rPr>
              <a:t>Results</a:t>
            </a:r>
          </a:p>
        </p:txBody>
      </p:sp>
      <p:sp>
        <p:nvSpPr>
          <p:cNvPr id="14" name="TextBox 13"/>
          <p:cNvSpPr txBox="1"/>
          <p:nvPr/>
        </p:nvSpPr>
        <p:spPr>
          <a:xfrm>
            <a:off x="23022107" y="23508142"/>
            <a:ext cx="19544837" cy="3612031"/>
          </a:xfrm>
          <a:prstGeom prst="rect">
            <a:avLst/>
          </a:prstGeom>
          <a:noFill/>
        </p:spPr>
        <p:txBody>
          <a:bodyPr wrap="square" lIns="407183" tIns="203589" rIns="407183" bIns="203589" rtlCol="0">
            <a:spAutoFit/>
          </a:bodyPr>
          <a:lstStyle/>
          <a:p>
            <a:r>
              <a:rPr lang="en-US" sz="7200" dirty="0">
                <a:solidFill>
                  <a:schemeClr val="accent1">
                    <a:lumMod val="75000"/>
                  </a:schemeClr>
                </a:solidFill>
                <a:latin typeface="Times New Roman"/>
                <a:cs typeface="Times New Roman"/>
              </a:rPr>
              <a:t>Discussion</a:t>
            </a:r>
          </a:p>
          <a:p>
            <a:pPr algn="just"/>
            <a:r>
              <a:rPr lang="en-US" sz="3400" dirty="0" err="1">
                <a:solidFill>
                  <a:srgbClr val="000000"/>
                </a:solidFill>
                <a:latin typeface="Times New Roman"/>
                <a:cs typeface="Times New Roman"/>
              </a:rPr>
              <a:t>Schor</a:t>
            </a:r>
            <a:r>
              <a:rPr lang="en-US" sz="3400" dirty="0">
                <a:solidFill>
                  <a:srgbClr val="000000"/>
                </a:solidFill>
                <a:latin typeface="Times New Roman"/>
                <a:cs typeface="Times New Roman"/>
              </a:rPr>
              <a:t> and Wood found that acuity </a:t>
            </a:r>
            <a:r>
              <a:rPr lang="en-US" sz="3400" dirty="0" smtClean="0">
                <a:solidFill>
                  <a:srgbClr val="000000"/>
                </a:solidFill>
                <a:latin typeface="Times New Roman"/>
                <a:cs typeface="Times New Roman"/>
              </a:rPr>
              <a:t>was constant with </a:t>
            </a:r>
            <a:r>
              <a:rPr lang="en-US" sz="3400" dirty="0">
                <a:solidFill>
                  <a:srgbClr val="000000"/>
                </a:solidFill>
                <a:latin typeface="Times New Roman"/>
                <a:cs typeface="Times New Roman"/>
              </a:rPr>
              <a:t>spatial </a:t>
            </a:r>
            <a:r>
              <a:rPr lang="en-US" sz="3400" dirty="0" smtClean="0">
                <a:solidFill>
                  <a:srgbClr val="000000"/>
                </a:solidFill>
                <a:latin typeface="Times New Roman"/>
                <a:cs typeface="Times New Roman"/>
              </a:rPr>
              <a:t>frequencies from about 2.4 </a:t>
            </a:r>
            <a:r>
              <a:rPr lang="en-US" sz="3400" dirty="0">
                <a:solidFill>
                  <a:srgbClr val="000000"/>
                </a:solidFill>
                <a:latin typeface="Times New Roman"/>
                <a:cs typeface="Times New Roman"/>
              </a:rPr>
              <a:t>c</a:t>
            </a:r>
            <a:r>
              <a:rPr lang="en-US" sz="3400" dirty="0" smtClean="0">
                <a:solidFill>
                  <a:srgbClr val="000000"/>
                </a:solidFill>
                <a:latin typeface="Times New Roman"/>
                <a:cs typeface="Times New Roman"/>
              </a:rPr>
              <a:t>/</a:t>
            </a:r>
            <a:r>
              <a:rPr lang="en-US" sz="3400" dirty="0" err="1" smtClean="0">
                <a:solidFill>
                  <a:srgbClr val="000000"/>
                </a:solidFill>
                <a:latin typeface="Times New Roman"/>
                <a:cs typeface="Times New Roman"/>
              </a:rPr>
              <a:t>deg</a:t>
            </a:r>
            <a:r>
              <a:rPr lang="en-US" sz="3400" dirty="0" smtClean="0">
                <a:solidFill>
                  <a:srgbClr val="000000"/>
                </a:solidFill>
                <a:latin typeface="Times New Roman"/>
                <a:cs typeface="Times New Roman"/>
              </a:rPr>
              <a:t> to </a:t>
            </a:r>
            <a:r>
              <a:rPr lang="en-US" sz="3400" dirty="0">
                <a:solidFill>
                  <a:srgbClr val="000000"/>
                </a:solidFill>
                <a:latin typeface="Times New Roman"/>
                <a:cs typeface="Times New Roman"/>
              </a:rPr>
              <a:t>about 19.2 c/deg. </a:t>
            </a:r>
            <a:r>
              <a:rPr lang="en-US" sz="3400" dirty="0" smtClean="0">
                <a:solidFill>
                  <a:srgbClr val="000000"/>
                </a:solidFill>
                <a:latin typeface="Times New Roman"/>
                <a:cs typeface="Times New Roman"/>
              </a:rPr>
              <a:t>A filtered random-dot mask should reduce stereo acuity.  Our </a:t>
            </a:r>
            <a:r>
              <a:rPr lang="en-US" sz="3400" dirty="0">
                <a:solidFill>
                  <a:srgbClr val="000000"/>
                </a:solidFill>
                <a:latin typeface="Times New Roman"/>
                <a:cs typeface="Times New Roman"/>
              </a:rPr>
              <a:t>results </a:t>
            </a:r>
            <a:r>
              <a:rPr lang="en-US" sz="3400" dirty="0" smtClean="0">
                <a:solidFill>
                  <a:srgbClr val="000000"/>
                </a:solidFill>
                <a:latin typeface="Times New Roman"/>
                <a:cs typeface="Times New Roman"/>
              </a:rPr>
              <a:t>show a large effect for a high </a:t>
            </a:r>
            <a:r>
              <a:rPr lang="en-US" sz="3400" dirty="0" err="1" smtClean="0">
                <a:solidFill>
                  <a:srgbClr val="000000"/>
                </a:solidFill>
                <a:latin typeface="Times New Roman"/>
                <a:cs typeface="Times New Roman"/>
              </a:rPr>
              <a:t>sptial</a:t>
            </a:r>
            <a:r>
              <a:rPr lang="en-US" sz="3400" dirty="0" smtClean="0">
                <a:solidFill>
                  <a:srgbClr val="000000"/>
                </a:solidFill>
                <a:latin typeface="Times New Roman"/>
                <a:cs typeface="Times New Roman"/>
              </a:rPr>
              <a:t> frequency mask for one subject and a large effec</a:t>
            </a:r>
            <a:r>
              <a:rPr lang="en-US" sz="3400" dirty="0" smtClean="0">
                <a:solidFill>
                  <a:srgbClr val="000000"/>
                </a:solidFill>
                <a:latin typeface="Times New Roman"/>
                <a:cs typeface="Times New Roman"/>
              </a:rPr>
              <a:t>t of both masks on a low spatial frequency target for the other subject</a:t>
            </a:r>
            <a:r>
              <a:rPr lang="en-US" sz="3400" dirty="0" smtClean="0">
                <a:solidFill>
                  <a:srgbClr val="000000"/>
                </a:solidFill>
                <a:latin typeface="Times New Roman"/>
                <a:cs typeface="Times New Roman"/>
              </a:rPr>
              <a:t>. </a:t>
            </a:r>
            <a:endParaRPr lang="en-US" sz="3400" dirty="0">
              <a:solidFill>
                <a:srgbClr val="000000"/>
              </a:solidFill>
              <a:latin typeface="Times New Roman"/>
              <a:cs typeface="Times New Roman"/>
            </a:endParaRPr>
          </a:p>
        </p:txBody>
      </p:sp>
      <p:pic>
        <p:nvPicPr>
          <p:cNvPr id="15" name="Picture 14" descr="Picture2.png"/>
          <p:cNvPicPr>
            <a:picLocks noChangeAspect="1"/>
          </p:cNvPicPr>
          <p:nvPr/>
        </p:nvPicPr>
        <p:blipFill>
          <a:blip r:embed="rId4"/>
          <a:stretch>
            <a:fillRect/>
          </a:stretch>
        </p:blipFill>
        <p:spPr>
          <a:xfrm>
            <a:off x="13840434" y="26976674"/>
            <a:ext cx="5565748" cy="2851156"/>
          </a:xfrm>
          <a:prstGeom prst="rect">
            <a:avLst/>
          </a:prstGeom>
        </p:spPr>
      </p:pic>
      <p:sp>
        <p:nvSpPr>
          <p:cNvPr id="16" name="TextBox 15"/>
          <p:cNvSpPr txBox="1"/>
          <p:nvPr/>
        </p:nvSpPr>
        <p:spPr>
          <a:xfrm>
            <a:off x="14311967" y="29936668"/>
            <a:ext cx="4572712" cy="1138676"/>
          </a:xfrm>
          <a:prstGeom prst="rect">
            <a:avLst/>
          </a:prstGeom>
          <a:noFill/>
        </p:spPr>
        <p:txBody>
          <a:bodyPr wrap="square" lIns="91359" tIns="45672" rIns="91359" bIns="45672" rtlCol="0">
            <a:spAutoFit/>
          </a:bodyPr>
          <a:lstStyle/>
          <a:p>
            <a:pPr algn="ctr"/>
            <a:r>
              <a:rPr lang="en-US" sz="3400" dirty="0">
                <a:solidFill>
                  <a:srgbClr val="000000"/>
                </a:solidFill>
                <a:latin typeface="Times New Roman"/>
                <a:cs typeface="Times New Roman"/>
              </a:rPr>
              <a:t>Dichoptic stimulus</a:t>
            </a:r>
          </a:p>
          <a:p>
            <a:pPr algn="ctr"/>
            <a:r>
              <a:rPr lang="en-US" sz="3400" dirty="0">
                <a:solidFill>
                  <a:srgbClr val="000000"/>
                </a:solidFill>
                <a:latin typeface="Times New Roman"/>
                <a:cs typeface="Times New Roman"/>
              </a:rPr>
              <a:t>for global stereopsis</a:t>
            </a:r>
          </a:p>
        </p:txBody>
      </p:sp>
      <p:sp>
        <p:nvSpPr>
          <p:cNvPr id="12" name="TextBox 11"/>
          <p:cNvSpPr txBox="1"/>
          <p:nvPr/>
        </p:nvSpPr>
        <p:spPr>
          <a:xfrm>
            <a:off x="1489906" y="25230028"/>
            <a:ext cx="7646882" cy="1200232"/>
          </a:xfrm>
          <a:prstGeom prst="rect">
            <a:avLst/>
          </a:prstGeom>
          <a:noFill/>
        </p:spPr>
        <p:txBody>
          <a:bodyPr wrap="none" lIns="91359" tIns="45672" rIns="91359" bIns="45672" rtlCol="0">
            <a:spAutoFit/>
          </a:bodyPr>
          <a:lstStyle/>
          <a:p>
            <a:r>
              <a:rPr lang="en-US" sz="7200" dirty="0" smtClean="0">
                <a:solidFill>
                  <a:srgbClr val="376092"/>
                </a:solidFill>
                <a:latin typeface="Times New Roman"/>
                <a:cs typeface="Times New Roman"/>
              </a:rPr>
              <a:t>Example Anaglyphs</a:t>
            </a:r>
            <a:endParaRPr lang="en-US" sz="7200" dirty="0">
              <a:solidFill>
                <a:srgbClr val="376092"/>
              </a:solidFill>
              <a:latin typeface="Times New Roman"/>
              <a:cs typeface="Times New Roman"/>
            </a:endParaRPr>
          </a:p>
        </p:txBody>
      </p:sp>
      <p:pic>
        <p:nvPicPr>
          <p:cNvPr id="21" name="Picture 20" descr="Picture8.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8190" y="26976673"/>
            <a:ext cx="4290737" cy="4063201"/>
          </a:xfrm>
          <a:prstGeom prst="rect">
            <a:avLst/>
          </a:prstGeom>
        </p:spPr>
      </p:pic>
      <p:pic>
        <p:nvPicPr>
          <p:cNvPr id="22" name="Picture 21" descr="Picture9.png"/>
          <p:cNvPicPr>
            <a:picLocks noChangeAspect="1"/>
          </p:cNvPicPr>
          <p:nvPr/>
        </p:nvPicPr>
        <p:blipFill>
          <a:blip r:embed="rId6">
            <a:alphaModFix/>
            <a:extLst>
              <a:ext uri="{28A0092B-C50C-407E-A947-70E740481C1C}">
                <a14:useLocalDpi xmlns:a14="http://schemas.microsoft.com/office/drawing/2010/main" val="0"/>
              </a:ext>
            </a:extLst>
          </a:blip>
          <a:stretch>
            <a:fillRect/>
          </a:stretch>
        </p:blipFill>
        <p:spPr>
          <a:xfrm>
            <a:off x="2248949" y="26976674"/>
            <a:ext cx="4290737" cy="4063197"/>
          </a:xfrm>
          <a:prstGeom prst="rect">
            <a:avLst/>
          </a:prstGeom>
        </p:spPr>
      </p:pic>
      <p:sp>
        <p:nvSpPr>
          <p:cNvPr id="33" name="TextBox 32"/>
          <p:cNvSpPr txBox="1"/>
          <p:nvPr/>
        </p:nvSpPr>
        <p:spPr>
          <a:xfrm>
            <a:off x="31937915" y="9259436"/>
            <a:ext cx="816744" cy="615456"/>
          </a:xfrm>
          <a:prstGeom prst="rect">
            <a:avLst/>
          </a:prstGeom>
          <a:noFill/>
        </p:spPr>
        <p:txBody>
          <a:bodyPr wrap="square" lIns="91359" tIns="45672" rIns="91359" bIns="45672" rtlCol="0">
            <a:spAutoFit/>
          </a:bodyPr>
          <a:lstStyle/>
          <a:p>
            <a:r>
              <a:rPr lang="en-US" sz="3400" dirty="0">
                <a:latin typeface="Times New Roman"/>
                <a:cs typeface="Times New Roman"/>
              </a:rPr>
              <a:t>1</a:t>
            </a:r>
          </a:p>
        </p:txBody>
      </p:sp>
      <p:sp>
        <p:nvSpPr>
          <p:cNvPr id="34" name="TextBox 33"/>
          <p:cNvSpPr txBox="1"/>
          <p:nvPr/>
        </p:nvSpPr>
        <p:spPr>
          <a:xfrm>
            <a:off x="31800614" y="16173269"/>
            <a:ext cx="816744" cy="615456"/>
          </a:xfrm>
          <a:prstGeom prst="rect">
            <a:avLst/>
          </a:prstGeom>
          <a:noFill/>
        </p:spPr>
        <p:txBody>
          <a:bodyPr wrap="square" lIns="91359" tIns="45672" rIns="91359" bIns="45672" rtlCol="0">
            <a:spAutoFit/>
          </a:bodyPr>
          <a:lstStyle/>
          <a:p>
            <a:r>
              <a:rPr lang="en-US" sz="3400" dirty="0" smtClean="0">
                <a:latin typeface="Times New Roman"/>
                <a:cs typeface="Times New Roman"/>
              </a:rPr>
              <a:t>3</a:t>
            </a:r>
            <a:endParaRPr lang="en-US" sz="3400" dirty="0">
              <a:latin typeface="Times New Roman"/>
              <a:cs typeface="Times New Roman"/>
            </a:endParaRPr>
          </a:p>
        </p:txBody>
      </p:sp>
      <p:sp>
        <p:nvSpPr>
          <p:cNvPr id="35" name="TextBox 34"/>
          <p:cNvSpPr txBox="1"/>
          <p:nvPr/>
        </p:nvSpPr>
        <p:spPr>
          <a:xfrm>
            <a:off x="42126886" y="9268154"/>
            <a:ext cx="384840" cy="615456"/>
          </a:xfrm>
          <a:prstGeom prst="rect">
            <a:avLst/>
          </a:prstGeom>
          <a:noFill/>
        </p:spPr>
        <p:txBody>
          <a:bodyPr wrap="square" lIns="91359" tIns="45672" rIns="91359" bIns="45672" rtlCol="0">
            <a:spAutoFit/>
          </a:bodyPr>
          <a:lstStyle/>
          <a:p>
            <a:r>
              <a:rPr lang="en-US" sz="3400" dirty="0" smtClean="0">
                <a:latin typeface="Times New Roman"/>
                <a:cs typeface="Times New Roman"/>
              </a:rPr>
              <a:t>2</a:t>
            </a:r>
            <a:endParaRPr lang="en-US" sz="3400" dirty="0">
              <a:latin typeface="Times New Roman"/>
              <a:cs typeface="Times New Roman"/>
            </a:endParaRPr>
          </a:p>
        </p:txBody>
      </p:sp>
      <p:sp>
        <p:nvSpPr>
          <p:cNvPr id="36" name="TextBox 35"/>
          <p:cNvSpPr txBox="1"/>
          <p:nvPr/>
        </p:nvSpPr>
        <p:spPr>
          <a:xfrm>
            <a:off x="42081874" y="16174541"/>
            <a:ext cx="654288" cy="615456"/>
          </a:xfrm>
          <a:prstGeom prst="rect">
            <a:avLst/>
          </a:prstGeom>
          <a:noFill/>
        </p:spPr>
        <p:txBody>
          <a:bodyPr wrap="square" lIns="91359" tIns="45672" rIns="91359" bIns="45672" rtlCol="0">
            <a:spAutoFit/>
          </a:bodyPr>
          <a:lstStyle/>
          <a:p>
            <a:r>
              <a:rPr lang="en-US" sz="3400" dirty="0">
                <a:latin typeface="Times New Roman"/>
                <a:cs typeface="Times New Roman"/>
              </a:rPr>
              <a:t>4</a:t>
            </a:r>
          </a:p>
        </p:txBody>
      </p:sp>
      <p:sp>
        <p:nvSpPr>
          <p:cNvPr id="49" name="TextBox 48"/>
          <p:cNvSpPr txBox="1"/>
          <p:nvPr/>
        </p:nvSpPr>
        <p:spPr>
          <a:xfrm>
            <a:off x="23574286" y="30467989"/>
            <a:ext cx="17764135" cy="830900"/>
          </a:xfrm>
          <a:prstGeom prst="rect">
            <a:avLst/>
          </a:prstGeom>
          <a:noFill/>
        </p:spPr>
        <p:txBody>
          <a:bodyPr wrap="square" lIns="91359" tIns="45672" rIns="91359" bIns="45672" rtlCol="0">
            <a:spAutoFit/>
          </a:bodyPr>
          <a:lstStyle/>
          <a:p>
            <a:r>
              <a:rPr lang="en-US" sz="2400" dirty="0" err="1">
                <a:latin typeface="Times New Roman"/>
                <a:cs typeface="Times New Roman"/>
              </a:rPr>
              <a:t>Schor</a:t>
            </a:r>
            <a:r>
              <a:rPr lang="en-US" sz="2400" dirty="0">
                <a:latin typeface="Times New Roman"/>
                <a:cs typeface="Times New Roman"/>
              </a:rPr>
              <a:t>, C. M., &amp; Wood, I. "Disparity Range for Local Stereopsis as a Function of Luminance Spatial Frequency.” Vision Research 23.12 (1983): 1649-654</a:t>
            </a:r>
          </a:p>
        </p:txBody>
      </p:sp>
      <p:sp>
        <p:nvSpPr>
          <p:cNvPr id="50" name="TextBox 49"/>
          <p:cNvSpPr txBox="1"/>
          <p:nvPr/>
        </p:nvSpPr>
        <p:spPr>
          <a:xfrm>
            <a:off x="23408633" y="29001983"/>
            <a:ext cx="4285385" cy="1200232"/>
          </a:xfrm>
          <a:prstGeom prst="rect">
            <a:avLst/>
          </a:prstGeom>
          <a:noFill/>
        </p:spPr>
        <p:txBody>
          <a:bodyPr wrap="none" lIns="91359" tIns="45672" rIns="91359" bIns="45672" rtlCol="0">
            <a:spAutoFit/>
          </a:bodyPr>
          <a:lstStyle/>
          <a:p>
            <a:r>
              <a:rPr lang="en-US" sz="7200" dirty="0">
                <a:solidFill>
                  <a:srgbClr val="376092"/>
                </a:solidFill>
                <a:latin typeface="Times New Roman"/>
                <a:cs typeface="Times New Roman"/>
              </a:rPr>
              <a:t>References</a:t>
            </a:r>
          </a:p>
        </p:txBody>
      </p:sp>
      <p:pic>
        <p:nvPicPr>
          <p:cNvPr id="28" name="Picture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8368108" y="539932"/>
            <a:ext cx="4916815" cy="1418428"/>
          </a:xfrm>
          <a:prstGeom prst="rect">
            <a:avLst/>
          </a:prstGeom>
        </p:spPr>
      </p:pic>
      <p:cxnSp>
        <p:nvCxnSpPr>
          <p:cNvPr id="29" name="Straight Connector 28"/>
          <p:cNvCxnSpPr/>
          <p:nvPr/>
        </p:nvCxnSpPr>
        <p:spPr>
          <a:xfrm>
            <a:off x="21945600" y="7380725"/>
            <a:ext cx="0" cy="24937696"/>
          </a:xfrm>
          <a:prstGeom prst="line">
            <a:avLst/>
          </a:prstGeom>
          <a:ln w="571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7" name="Picture 6" descr="SCL 2.4.pdf"/>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319925" y="8982017"/>
            <a:ext cx="8480689" cy="7067241"/>
          </a:xfrm>
          <a:prstGeom prst="rect">
            <a:avLst/>
          </a:prstGeom>
        </p:spPr>
      </p:pic>
      <p:pic>
        <p:nvPicPr>
          <p:cNvPr id="13" name="Picture 12" descr="SCL 19.2.pdf"/>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201539" y="8982017"/>
            <a:ext cx="8629502" cy="7191252"/>
          </a:xfrm>
          <a:prstGeom prst="rect">
            <a:avLst/>
          </a:prstGeom>
        </p:spPr>
      </p:pic>
      <p:pic>
        <p:nvPicPr>
          <p:cNvPr id="18" name="Picture 17" descr="AJK Mean Plot.pdf"/>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4348792" y="17140572"/>
            <a:ext cx="7589123" cy="6453097"/>
          </a:xfrm>
          <a:prstGeom prst="rect">
            <a:avLst/>
          </a:prstGeom>
        </p:spPr>
      </p:pic>
      <p:pic>
        <p:nvPicPr>
          <p:cNvPr id="20" name="Picture 19" descr="WWS Mean Plot.pdf"/>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927532" y="17132036"/>
            <a:ext cx="7498577" cy="637610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4240</TotalTime>
  <Words>463</Words>
  <Application>Microsoft Macintosh PowerPoint</Application>
  <PresentationFormat>Custom</PresentationFormat>
  <Paragraphs>36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diianni5</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Sarah DiIanni</dc:creator>
  <cp:lastModifiedBy>Wm Stine</cp:lastModifiedBy>
  <cp:revision>123</cp:revision>
  <dcterms:created xsi:type="dcterms:W3CDTF">2015-04-14T15:12:18Z</dcterms:created>
  <dcterms:modified xsi:type="dcterms:W3CDTF">2019-04-23T16:51:20Z</dcterms:modified>
</cp:coreProperties>
</file>