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51206400" cy="384048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96">
          <p15:clr>
            <a:srgbClr val="A4A3A4"/>
          </p15:clr>
        </p15:guide>
        <p15:guide id="2" pos="161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 varScale="1">
        <p:scale>
          <a:sx n="21" d="100"/>
          <a:sy n="21" d="100"/>
        </p:scale>
        <p:origin x="1914" y="60"/>
      </p:cViewPr>
      <p:guideLst>
        <p:guide orient="horz" pos="12096"/>
        <p:guide pos="161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Sheet1!$A$8</c:f>
              <c:strCache>
                <c:ptCount val="1"/>
                <c:pt idx="0">
                  <c:v>In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Sheet1!$B$7:$D$7</c:f>
              <c:strCache>
                <c:ptCount val="3"/>
                <c:pt idx="0">
                  <c:v>(-0.7V to -1.0V)</c:v>
                </c:pt>
                <c:pt idx="1">
                  <c:v>(-0.7V to -1.2V)</c:v>
                </c:pt>
                <c:pt idx="2">
                  <c:v>(-0.4V to -1.4V)</c:v>
                </c:pt>
              </c:strCache>
            </c:strRef>
          </c:cat>
          <c:val>
            <c:numRef>
              <c:f>Sheet1!$B$8:$D$8</c:f>
              <c:numCache>
                <c:formatCode>General</c:formatCode>
                <c:ptCount val="3"/>
                <c:pt idx="0">
                  <c:v>26.53</c:v>
                </c:pt>
                <c:pt idx="1">
                  <c:v>22.64</c:v>
                </c:pt>
                <c:pt idx="2">
                  <c:v>22.78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3E-4D42-BAD7-7CC715768F05}"/>
            </c:ext>
          </c:extLst>
        </c:ser>
        <c:ser>
          <c:idx val="1"/>
          <c:order val="1"/>
          <c:tx>
            <c:strRef>
              <c:f>Sheet1!$A$9</c:f>
              <c:strCache>
                <c:ptCount val="1"/>
                <c:pt idx="0">
                  <c:v>Ga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Sheet1!$B$7:$D$7</c:f>
              <c:strCache>
                <c:ptCount val="3"/>
                <c:pt idx="0">
                  <c:v>(-0.7V to -1.0V)</c:v>
                </c:pt>
                <c:pt idx="1">
                  <c:v>(-0.7V to -1.2V)</c:v>
                </c:pt>
                <c:pt idx="2">
                  <c:v>(-0.4V to -1.4V)</c:v>
                </c:pt>
              </c:strCache>
            </c:strRef>
          </c:cat>
          <c:val>
            <c:numRef>
              <c:f>Sheet1!$B$9:$D$9</c:f>
              <c:numCache>
                <c:formatCode>General</c:formatCode>
                <c:ptCount val="3"/>
                <c:pt idx="0">
                  <c:v>0.66</c:v>
                </c:pt>
                <c:pt idx="1">
                  <c:v>1.29</c:v>
                </c:pt>
                <c:pt idx="2">
                  <c:v>59.09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3E-4D42-BAD7-7CC715768F05}"/>
            </c:ext>
          </c:extLst>
        </c:ser>
        <c:ser>
          <c:idx val="2"/>
          <c:order val="2"/>
          <c:tx>
            <c:strRef>
              <c:f>Sheet1!$A$10</c:f>
              <c:strCache>
                <c:ptCount val="1"/>
                <c:pt idx="0">
                  <c:v>Cu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Sheet1!$B$7:$D$7</c:f>
              <c:strCache>
                <c:ptCount val="3"/>
                <c:pt idx="0">
                  <c:v>(-0.7V to -1.0V)</c:v>
                </c:pt>
                <c:pt idx="1">
                  <c:v>(-0.7V to -1.2V)</c:v>
                </c:pt>
                <c:pt idx="2">
                  <c:v>(-0.4V to -1.4V)</c:v>
                </c:pt>
              </c:strCache>
            </c:strRef>
          </c:cat>
          <c:val>
            <c:numRef>
              <c:f>Sheet1!$B$10:$D$10</c:f>
              <c:numCache>
                <c:formatCode>General</c:formatCode>
                <c:ptCount val="3"/>
                <c:pt idx="0">
                  <c:v>72.81</c:v>
                </c:pt>
                <c:pt idx="1">
                  <c:v>76.069999999999993</c:v>
                </c:pt>
                <c:pt idx="2">
                  <c:v>18.13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3E-4D42-BAD7-7CC715768F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1227344"/>
        <c:axId val="481222096"/>
      </c:barChart>
      <c:catAx>
        <c:axId val="481227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222096"/>
        <c:crosses val="autoZero"/>
        <c:auto val="1"/>
        <c:lblAlgn val="ctr"/>
        <c:lblOffset val="100"/>
        <c:noMultiLvlLbl val="0"/>
      </c:catAx>
      <c:valAx>
        <c:axId val="48122209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>
                    <a:solidFill>
                      <a:sysClr val="windowText" lastClr="000000"/>
                    </a:solidFill>
                  </a:rPr>
                  <a:t>Mole Percent (%)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ysClr val="windowText" lastClr="00000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1227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6285235"/>
            <a:ext cx="43525440" cy="1337056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0" y="20171415"/>
            <a:ext cx="38404800" cy="927226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772" y="9574544"/>
            <a:ext cx="44165520" cy="1597532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3772" y="25701005"/>
            <a:ext cx="44165520" cy="840104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0440" y="10223503"/>
            <a:ext cx="21762720" cy="24367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923240" y="10223503"/>
            <a:ext cx="21762720" cy="24367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044709"/>
            <a:ext cx="44165520" cy="742315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7116" y="9414517"/>
            <a:ext cx="21662704" cy="461390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7116" y="14028420"/>
            <a:ext cx="21662704" cy="206336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923243" y="9414517"/>
            <a:ext cx="21769390" cy="461390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923243" y="14028420"/>
            <a:ext cx="21769390" cy="206336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560320"/>
            <a:ext cx="16515396" cy="896112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9390" y="5529589"/>
            <a:ext cx="25923240" cy="272923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0" y="11521441"/>
            <a:ext cx="16515396" cy="21344894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560320"/>
            <a:ext cx="16515396" cy="896112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769390" y="5529589"/>
            <a:ext cx="25923240" cy="272923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0" y="11521441"/>
            <a:ext cx="16515396" cy="21344894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644582" y="2044702"/>
            <a:ext cx="11041380" cy="325462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0442" y="2044702"/>
            <a:ext cx="32484060" cy="325462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0440" y="2044709"/>
            <a:ext cx="44165520" cy="7423154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0440" y="10223503"/>
            <a:ext cx="44165520" cy="24367494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0440" y="35595569"/>
            <a:ext cx="11521440" cy="20447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962120" y="35595569"/>
            <a:ext cx="17282160" cy="20447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164520" y="35595569"/>
            <a:ext cx="11521440" cy="20447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tiff"/><Relationship Id="rId5" Type="http://schemas.openxmlformats.org/officeDocument/2006/relationships/image" Target="../media/image4.png"/><Relationship Id="rId10" Type="http://schemas.openxmlformats.org/officeDocument/2006/relationships/image" Target="../media/image9.tif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1197" y="609601"/>
            <a:ext cx="50326026" cy="4605867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0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Pulse Electrodeposition of Copper-Indium-Gallium alloys as precursor layers for thin film solar cells </a:t>
            </a: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Valerie Mores 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Chemical Engineering, University of New Hampshire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ubtitle 2"/>
              <p:cNvSpPr txBox="1">
                <a:spLocks/>
              </p:cNvSpPr>
              <p:nvPr/>
            </p:nvSpPr>
            <p:spPr>
              <a:xfrm>
                <a:off x="418431" y="7165070"/>
                <a:ext cx="12702130" cy="4270375"/>
              </a:xfrm>
              <a:prstGeom prst="rect">
                <a:avLst/>
              </a:prstGeom>
              <a:noFill/>
              <a:ln>
                <a:solidFill>
                  <a:srgbClr val="002060"/>
                </a:solidFill>
              </a:ln>
            </p:spPr>
            <p:txBody>
              <a:bodyPr vert="horz" lIns="106674" tIns="53337" rIns="106674" bIns="53337" rtlCol="0" anchor="t" anchorCtr="1">
                <a:noAutofit/>
              </a:bodyPr>
              <a:lstStyle>
                <a:lvl1pPr marL="0" indent="0" algn="ctr" defTabSz="3840480" rtl="0" eaLnBrk="1" latinLnBrk="0" hangingPunct="1">
                  <a:lnSpc>
                    <a:spcPct val="90000"/>
                  </a:lnSpc>
                  <a:spcBef>
                    <a:spcPts val="4200"/>
                  </a:spcBef>
                  <a:buFont typeface="Arial" panose="020B0604020202020204" pitchFamily="34" charset="0"/>
                  <a:buNone/>
                  <a:defRPr sz="100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19202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8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38404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75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57607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768096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960120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15214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34416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53619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Single pulse electrodeposition of Copper-Indium-Gallium alloys as precursor layers are used in the synthesis technique of thin film solar cells. Using cyclic voltammetry, a suitable range for the pulse deposition potential was established. At a duty cycle of 20% and a rotation speed of 400rpm, using a solution consisting of Copper(II) sulfate pentahydrate [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1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CuS</m:t>
                    </m:r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31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.5</m:t>
                    </m:r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sz="31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O</m:t>
                    </m:r>
                  </m:oMath>
                </a14:m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], Gallium(III) sulfate [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1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G</m:t>
                    </m:r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a</m:t>
                        </m:r>
                      </m:e>
                      <m:sub>
                        <m: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sz="3100" i="1">
                                <a:latin typeface="Cambria Math" panose="02040503050406030204" pitchFamily="18" charset="0"/>
                                <a:ea typeface="Cambria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3100" i="1">
                                    <a:latin typeface="Cambria Math" panose="02040503050406030204" pitchFamily="18" charset="0"/>
                                    <a:ea typeface="Cambria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100">
                                    <a:latin typeface="Cambria Math" panose="02040503050406030204" pitchFamily="18" charset="0"/>
                                    <a:ea typeface="Cambria" panose="02040503050406030204" pitchFamily="18" charset="0"/>
                                  </a:rPr>
                                  <m:t>SO</m:t>
                                </m:r>
                              </m:e>
                              <m:sub>
                                <m:r>
                                  <a:rPr lang="en-US" sz="3100">
                                    <a:latin typeface="Cambria Math" panose="02040503050406030204" pitchFamily="18" charset="0"/>
                                    <a:ea typeface="Cambria" panose="02040503050406030204" pitchFamily="18" charset="0"/>
                                  </a:rPr>
                                  <m:t>4</m:t>
                                </m:r>
                              </m:sub>
                            </m:sSub>
                          </m:e>
                        </m:d>
                      </m:e>
                      <m:sub>
                        <m: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], Indium(III) chloride [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1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InC</m:t>
                    </m:r>
                    <m:sSub>
                      <m:sSubPr>
                        <m:ctrlPr>
                          <a:rPr lang="en-US" sz="31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l</m:t>
                        </m:r>
                      </m:e>
                      <m:sub>
                        <m:r>
                          <a:rPr lang="en-US" sz="31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] and, Sodium chloride [NaCl]. The effects the duty cycle and pulse potential had on the morphology and crystal structure was investigated using a scanning electron microscope. </a:t>
                </a:r>
              </a:p>
              <a:p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431" y="7165070"/>
                <a:ext cx="12702130" cy="4270375"/>
              </a:xfrm>
              <a:prstGeom prst="rect">
                <a:avLst/>
              </a:prstGeom>
              <a:blipFill>
                <a:blip r:embed="rId2"/>
                <a:stretch>
                  <a:fillRect t="-2703" r="-96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ubtitle 2"/>
          <p:cNvSpPr txBox="1">
            <a:spLocks/>
          </p:cNvSpPr>
          <p:nvPr/>
        </p:nvSpPr>
        <p:spPr>
          <a:xfrm>
            <a:off x="386693" y="11820157"/>
            <a:ext cx="12733867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ubtitle 2"/>
              <p:cNvSpPr txBox="1">
                <a:spLocks/>
              </p:cNvSpPr>
              <p:nvPr/>
            </p:nvSpPr>
            <p:spPr>
              <a:xfrm>
                <a:off x="431198" y="27636050"/>
                <a:ext cx="12733867" cy="9852674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</p:spPr>
            <p:txBody>
              <a:bodyPr vert="horz" lIns="106674" tIns="53337" rIns="106674" bIns="53337" rtlCol="0" anchor="t">
                <a:normAutofit fontScale="32500" lnSpcReduction="20000"/>
              </a:bodyPr>
              <a:lstStyle>
                <a:lvl1pPr marL="0" indent="0" algn="ctr" defTabSz="3840480" rtl="0" eaLnBrk="1" latinLnBrk="0" hangingPunct="1">
                  <a:lnSpc>
                    <a:spcPct val="90000"/>
                  </a:lnSpc>
                  <a:spcBef>
                    <a:spcPts val="4200"/>
                  </a:spcBef>
                  <a:buFont typeface="Arial" panose="020B0604020202020204" pitchFamily="34" charset="0"/>
                  <a:buNone/>
                  <a:defRPr sz="100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19202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8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38404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75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57607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768096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960120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15214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34416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53619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96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Linear Sweep Voltammetry was conducted on a solution containing Cu and a solution containing Cu and Ga respectively. Three sets of scan rates were tested: 20mV/s, 50mV/s, and 100mV/s at three different motor rotational speeds: 100rpm, 400rpm, and 1600rpm. </a:t>
                </a:r>
              </a:p>
              <a:p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The graphs were analyzed and used to determine a suitable potential range for PED. The range used was -0.7V to -1.2V. </a:t>
                </a:r>
              </a:p>
              <a:p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One cycle lasted 600s, the duty cycle applied was 20%. A potential of -0.7V was applied for 4seconds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𝑜𝑓𝑓</m:t>
                        </m:r>
                      </m:sub>
                    </m:sSub>
                  </m:oMath>
                </a14:m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- relaxation time.)  A potential of -1.4V was then applied for 1 second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</a:rPr>
                          <m:t>𝑜𝑛</m:t>
                        </m:r>
                      </m:sub>
                    </m:sSub>
                  </m:oMath>
                </a14:m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- pulse deposition potential.)  </a:t>
                </a:r>
              </a:p>
              <a:p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Using PED reduced the interference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2(</m:t>
                        </m:r>
                      </m:sub>
                    </m:sSub>
                  </m:oMath>
                </a14:m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evolution reaction (HER) triggered by the low deposition potential of Ga.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9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evolution has a destructive impact on the film quality due to the production of gallium oxides on the films that inhibits the coating process.</a:t>
                </a:r>
              </a:p>
              <a:p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Sulfates which are present in the solution, as a result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96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CuS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96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sz="96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96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.5</m:t>
                    </m:r>
                    <m:sSub>
                      <m:sSubPr>
                        <m:ctrlPr>
                          <a:rPr lang="en-US" sz="96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96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9600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sz="960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O</m:t>
                    </m:r>
                  </m:oMath>
                </a14:m>
                <a:r>
                  <a:rPr lang="en-US" sz="96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being used, have a tendency of making the solution acidic. Chlorides were added in the solution. Chlorides are stable in solutions with a pH of 2.4 or higher, decreasing the chance of HER during the PED process. The pH of the experimental solution was not measured however, based on this theory chlorides were added. </a:t>
                </a:r>
              </a:p>
              <a:p>
                <a:endParaRPr lang="en-US" sz="96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n-US" sz="96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198" y="27636050"/>
                <a:ext cx="12733867" cy="9852674"/>
              </a:xfrm>
              <a:prstGeom prst="rect">
                <a:avLst/>
              </a:prstGeom>
              <a:blipFill>
                <a:blip r:embed="rId3"/>
                <a:stretch>
                  <a:fillRect l="-956" r="-1578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ubtitle 2"/>
          <p:cNvSpPr txBox="1">
            <a:spLocks/>
          </p:cNvSpPr>
          <p:nvPr/>
        </p:nvSpPr>
        <p:spPr>
          <a:xfrm>
            <a:off x="14366441" y="5684955"/>
            <a:ext cx="36328714" cy="10627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7908418" y="17329810"/>
            <a:ext cx="12733867" cy="125868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From the EDS spectrum it is clear that In, Ga, and Cu were deposited on the film. </a:t>
            </a:r>
          </a:p>
          <a:p>
            <a:pPr lvl="0" fontAlgn="base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From the SEM images at a magnification of 5000x and a pulse potential range of (-0.4V to -1.4V,)  the deposited material had areas where curling patterns are observed as a result of tensile stress.</a:t>
            </a:r>
          </a:p>
          <a:p>
            <a:pPr lvl="0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At a magnification of 10000x for the same sample the dendritic structures of the deposit are clearly observed. </a:t>
            </a:r>
          </a:p>
          <a:p>
            <a:pPr lvl="0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A section of the thick deposited material containing no curling structures was further analyzed and mapping of In, Ga, and Cu was done. </a:t>
            </a:r>
          </a:p>
          <a:p>
            <a:pPr lvl="0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In and Ga were evenly deposited around the sample area, however Cu appeared to be more prevalent in the darker regions of the deposit where In and Ga were sparsely deposited. </a:t>
            </a:r>
          </a:p>
          <a:p>
            <a:pPr lvl="0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An increase in RPM lead to in an increase in deposition current.</a:t>
            </a:r>
          </a:p>
          <a:p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Pulsing at higher magnitudes increased the morphological instability leading to growth of dendrites</a:t>
            </a:r>
          </a:p>
          <a:p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Lowering the driving force resulted in increasingly smooth and compact deposited structures. However, less Indium and Gallium is deposited. The deposits had better adherence to the plate with a decrease in grain structure therefore, this process is mass transfer limited. </a:t>
            </a:r>
          </a:p>
          <a:p>
            <a:pPr lvl="0"/>
            <a:endParaRPr lang="en-US" sz="31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endParaRPr lang="en-US" sz="31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431198" y="5748895"/>
            <a:ext cx="12733867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Abstract </a:t>
            </a: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4350692" y="7000084"/>
            <a:ext cx="22915412" cy="838012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7908419" y="15969109"/>
            <a:ext cx="12733867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Results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7908424" y="30060101"/>
            <a:ext cx="12733867" cy="73922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8000782" y="7165070"/>
            <a:ext cx="12733867" cy="821513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sz="3100" dirty="0"/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4366441" y="27636049"/>
            <a:ext cx="22915412" cy="985267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5410811" y="7822352"/>
            <a:ext cx="46761" cy="523741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6393007" y="14166067"/>
            <a:ext cx="9815246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Image # 2 The deposited sample at a pulse potential range of (-0.7V to -1.2V)</a:t>
            </a:r>
          </a:p>
        </p:txBody>
      </p:sp>
      <p:cxnSp>
        <p:nvCxnSpPr>
          <p:cNvPr id="75" name="Straight Connector 74"/>
          <p:cNvCxnSpPr/>
          <p:nvPr/>
        </p:nvCxnSpPr>
        <p:spPr>
          <a:xfrm>
            <a:off x="25604052" y="28693325"/>
            <a:ext cx="0" cy="771897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Subtitle 2"/>
          <p:cNvSpPr txBox="1">
            <a:spLocks/>
          </p:cNvSpPr>
          <p:nvPr/>
        </p:nvSpPr>
        <p:spPr>
          <a:xfrm>
            <a:off x="14389088" y="17683923"/>
            <a:ext cx="22915412" cy="8218608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159" name="Straight Connector 158"/>
          <p:cNvCxnSpPr>
            <a:cxnSpLocks/>
          </p:cNvCxnSpPr>
          <p:nvPr/>
        </p:nvCxnSpPr>
        <p:spPr>
          <a:xfrm>
            <a:off x="25619012" y="17956325"/>
            <a:ext cx="17489" cy="741711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5" name="Subtitle 2"/>
          <p:cNvSpPr txBox="1">
            <a:spLocks/>
          </p:cNvSpPr>
          <p:nvPr/>
        </p:nvSpPr>
        <p:spPr>
          <a:xfrm>
            <a:off x="37908424" y="34788193"/>
            <a:ext cx="12733867" cy="226241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77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Cao, Z., Yang, S., Wang, M., Huang, X., Li, H., Yi, J., &amp; </a:t>
            </a:r>
            <a:r>
              <a:rPr lang="en-US" sz="3100" dirty="0" err="1">
                <a:latin typeface="Cambria" panose="02040503050406030204" pitchFamily="18" charset="0"/>
                <a:ea typeface="Cambria" panose="02040503050406030204" pitchFamily="18" charset="0"/>
              </a:rPr>
              <a:t>Zhong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, J. (2016). Electrodeposition of Cu–Ga precursor layer for CuGaS2 solar energy thin film from alcohol solution. </a:t>
            </a:r>
            <a:r>
              <a:rPr lang="en-US" sz="3100" i="1" dirty="0">
                <a:latin typeface="Cambria" panose="02040503050406030204" pitchFamily="18" charset="0"/>
                <a:ea typeface="Cambria" panose="02040503050406030204" pitchFamily="18" charset="0"/>
              </a:rPr>
              <a:t>Ionics,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en-US" sz="3100" i="1" dirty="0">
                <a:latin typeface="Cambria" panose="02040503050406030204" pitchFamily="18" charset="0"/>
                <a:ea typeface="Cambria" panose="02040503050406030204" pitchFamily="18" charset="0"/>
              </a:rPr>
              <a:t>23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(4), 1027-1033. doi:10.1007/s11581-016-1888-6</a:t>
            </a:r>
          </a:p>
          <a:p>
            <a:pPr algn="l"/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Cao, Z., Yang, S., Wang, M., Huang, X., Li, H., Yi, J., &amp; </a:t>
            </a:r>
            <a:r>
              <a:rPr lang="en-US" sz="3100" dirty="0" err="1">
                <a:latin typeface="Cambria" panose="02040503050406030204" pitchFamily="18" charset="0"/>
                <a:ea typeface="Cambria" panose="02040503050406030204" pitchFamily="18" charset="0"/>
              </a:rPr>
              <a:t>Zhong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, J. (2016). Electrodeposition of Cu–Ga precursor layer for CuGaS2 solar energy thin film from alcohol solution. </a:t>
            </a:r>
            <a:r>
              <a:rPr lang="en-US" sz="3100" i="1" dirty="0">
                <a:latin typeface="Cambria" panose="02040503050406030204" pitchFamily="18" charset="0"/>
                <a:ea typeface="Cambria" panose="02040503050406030204" pitchFamily="18" charset="0"/>
              </a:rPr>
              <a:t>Ionics,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en-US" sz="3100" i="1" dirty="0">
                <a:latin typeface="Cambria" panose="02040503050406030204" pitchFamily="18" charset="0"/>
                <a:ea typeface="Cambria" panose="02040503050406030204" pitchFamily="18" charset="0"/>
              </a:rPr>
              <a:t>23</a:t>
            </a:r>
            <a:r>
              <a:rPr lang="en-US" sz="3100" dirty="0">
                <a:latin typeface="Cambria" panose="02040503050406030204" pitchFamily="18" charset="0"/>
                <a:ea typeface="Cambria" panose="02040503050406030204" pitchFamily="18" charset="0"/>
              </a:rPr>
              <a:t>(4), 1027-1033. doi:10.1007/s11581-016-1888-6</a:t>
            </a: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7908424" y="33749227"/>
            <a:ext cx="12733867" cy="73922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431198" y="26200188"/>
            <a:ext cx="12733867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 Methods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Subtitle 2"/>
              <p:cNvSpPr txBox="1">
                <a:spLocks/>
              </p:cNvSpPr>
              <p:nvPr/>
            </p:nvSpPr>
            <p:spPr>
              <a:xfrm>
                <a:off x="386693" y="13241819"/>
                <a:ext cx="12733867" cy="12587857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</p:spPr>
            <p:txBody>
              <a:bodyPr vert="horz" lIns="106674" tIns="53337" rIns="106674" bIns="53337" rtlCol="0" anchor="t">
                <a:noAutofit/>
              </a:bodyPr>
              <a:lstStyle>
                <a:lvl1pPr marL="0" indent="0" algn="ctr" defTabSz="3840480" rtl="0" eaLnBrk="1" latinLnBrk="0" hangingPunct="1">
                  <a:lnSpc>
                    <a:spcPct val="90000"/>
                  </a:lnSpc>
                  <a:spcBef>
                    <a:spcPts val="4200"/>
                  </a:spcBef>
                  <a:buFont typeface="Arial" panose="020B0604020202020204" pitchFamily="34" charset="0"/>
                  <a:buNone/>
                  <a:defRPr sz="100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19202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8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38404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756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57607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768096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960120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152144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344168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5361920" indent="0" algn="ctr" defTabSz="3840480" rtl="0" eaLnBrk="1" latinLnBrk="0" hangingPunct="1">
                  <a:lnSpc>
                    <a:spcPct val="90000"/>
                  </a:lnSpc>
                  <a:spcBef>
                    <a:spcPts val="2100"/>
                  </a:spcBef>
                  <a:buFont typeface="Arial" panose="020B0604020202020204" pitchFamily="34" charset="0"/>
                  <a:buNone/>
                  <a:defRPr sz="67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/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The electrodeposition process is established by applying an electric field on a solution, moving the ions in the solution in order to plate/coat the working electrode. The setup consists of 3 electrodes: the counter, working, and reference electrode.</a:t>
                </a:r>
              </a:p>
              <a:p>
                <a:pPr fontAlgn="base"/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Pulse electrodeposition (PED) was used in this process as it allows for higher deposition rates as compared to direct current (DC) electrodeposition processes. </a:t>
                </a:r>
              </a:p>
              <a:p>
                <a:pPr fontAlgn="base"/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 Cu2+, Ga3+ , and In3+ differ greatly in reduction potential values:</a:t>
                </a:r>
              </a:p>
              <a:p>
                <a:pPr fontAlgn="base"/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100" i="1" smtClean="0">
                          <a:latin typeface="Cambria Math" panose="02040503050406030204" pitchFamily="18" charset="0"/>
                        </a:rPr>
                        <m:t>𝐶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2+ 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</a:rPr>
                        <m:t>+2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sSub>
                        <m:sSub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=0.342</m:t>
                      </m:r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en-US" sz="3100" i="1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+ 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</a:rPr>
                        <m:t>+2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2(</m:t>
                          </m:r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sub>
                      </m:sSub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𝐼𝑛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3+ 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</a:rPr>
                        <m:t>+3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𝐼𝑛</m:t>
                          </m:r>
                        </m:e>
                        <m:sub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=−0.338</m:t>
                      </m:r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𝐺𝑎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3+ 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</a:rPr>
                        <m:t>+3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𝐺𝑎</m:t>
                          </m:r>
                        </m:e>
                        <m:sub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</m:t>
                      </m:r>
                      <m:sSup>
                        <m:sSupPr>
                          <m:ctrlP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p>
                          <m:r>
                            <a:rPr lang="en-US" sz="31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=−0.549</m:t>
                      </m:r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Therefore, difficulties arise in controlling the chemical components of the electrolyte solution if DC electrodeposition processes are used. </a:t>
                </a:r>
              </a:p>
              <a:p>
                <a:pPr fontAlgn="base"/>
                <a:r>
                  <a:rPr lang="en-US" sz="310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PED enables the control of the deposited thin film morphology and composition. This is achieved by the regulation of the pulse amplitude with a duty cycle.</a:t>
                </a:r>
              </a:p>
              <a:p>
                <a:pPr fontAlgn="base"/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fontAlgn="base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100">
                          <a:latin typeface="Cambria Math" panose="02040503050406030204" pitchFamily="18" charset="0"/>
                        </a:rPr>
                        <m:t>Duty</m:t>
                      </m:r>
                      <m:r>
                        <a:rPr lang="en-US" sz="31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100">
                          <a:latin typeface="Cambria Math" panose="02040503050406030204" pitchFamily="18" charset="0"/>
                        </a:rPr>
                        <m:t>cycle</m:t>
                      </m:r>
                      <m:r>
                        <a:rPr lang="en-US" sz="3100">
                          <a:latin typeface="Cambria Math" panose="02040503050406030204" pitchFamily="18" charset="0"/>
                        </a:rPr>
                        <m:t>(%)=</m:t>
                      </m:r>
                      <m:f>
                        <m:fPr>
                          <m:ctrlPr>
                            <a:rPr lang="en-US" sz="3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1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𝑜𝑛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1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𝑜𝑓𝑓</m:t>
                              </m:r>
                            </m:sub>
                          </m:sSub>
                          <m:r>
                            <a:rPr lang="en-US" sz="31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1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3100" i="1">
                                  <a:latin typeface="Cambria Math" panose="02040503050406030204" pitchFamily="18" charset="0"/>
                                </a:rPr>
                                <m:t>𝑜𝑛</m:t>
                              </m:r>
                            </m:sub>
                          </m:sSub>
                        </m:den>
                      </m:f>
                      <m:r>
                        <a:rPr lang="en-US" sz="31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×100</m:t>
                      </m:r>
                    </m:oMath>
                  </m:oMathPara>
                </a14:m>
                <a:endParaRPr lang="en-US" sz="310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9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693" y="13241819"/>
                <a:ext cx="12733867" cy="12587857"/>
              </a:xfrm>
              <a:prstGeom prst="rect">
                <a:avLst/>
              </a:prstGeom>
              <a:blipFill>
                <a:blip r:embed="rId4"/>
                <a:stretch>
                  <a:fillRect l="-96" t="-919" r="-717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Box 100"/>
          <p:cNvSpPr txBox="1"/>
          <p:nvPr/>
        </p:nvSpPr>
        <p:spPr>
          <a:xfrm>
            <a:off x="26504079" y="24723835"/>
            <a:ext cx="9815246" cy="5847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Figure.2 . Current as a function of time  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5055327" y="24723835"/>
            <a:ext cx="9906191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Figure. 1. Mole percent of In, Ga and, Cu at 3 pulse potential magnitudes  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6805429" y="36177456"/>
            <a:ext cx="9815246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Figure.4 .  Linear sweep voltammetry of In, Ga. And Cu in solution with copper as the reference electrode. 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5241826" y="36341304"/>
            <a:ext cx="9906191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Figure.3 . EDS spectrum of the thick deposited sample are at a magnification of 10000x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6056799" y="28012404"/>
            <a:ext cx="11004959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000" dirty="0">
                <a:latin typeface="Cambria" panose="02040503050406030204" pitchFamily="18" charset="0"/>
              </a:rPr>
              <a:t>LSV at a scan rate of 50mV/s with varying RPM’s</a:t>
            </a: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7890157" y="31197976"/>
            <a:ext cx="12733867" cy="221054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700" dirty="0">
                <a:latin typeface="Cambria" panose="02040503050406030204" pitchFamily="18" charset="0"/>
                <a:ea typeface="Cambria" panose="02040503050406030204" pitchFamily="18" charset="0"/>
              </a:rPr>
              <a:t>UNH Hamel Center for Undergraduate Research for providing funding.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700" dirty="0">
                <a:latin typeface="Cambria" panose="02040503050406030204" pitchFamily="18" charset="0"/>
                <a:ea typeface="Cambria" panose="02040503050406030204" pitchFamily="18" charset="0"/>
              </a:rPr>
              <a:t>Dr. Barkey and the Chemical Engineering department for guidance and assistance.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700" dirty="0">
                <a:latin typeface="Cambria" panose="02040503050406030204" pitchFamily="18" charset="0"/>
                <a:ea typeface="Cambria" panose="02040503050406030204" pitchFamily="18" charset="0"/>
              </a:rPr>
              <a:t>UNH University Instrumentation Center for the SEM and EDS analysis.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97" y="665522"/>
            <a:ext cx="2478029" cy="29839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42827F3-5023-4D01-B733-197A2DC1473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0609"/>
          <a:stretch/>
        </p:blipFill>
        <p:spPr>
          <a:xfrm>
            <a:off x="16225773" y="7661270"/>
            <a:ext cx="7418037" cy="5550793"/>
          </a:xfrm>
          <a:prstGeom prst="rect">
            <a:avLst/>
          </a:prstGeom>
        </p:spPr>
      </p:pic>
      <p:sp>
        <p:nvSpPr>
          <p:cNvPr id="26" name="AutoShape 2" descr="https://outlook.office.com/owa/service.svc/s/GetReferenceAttachment?attachmentId=AAMkAGY2ODVlMTI5LTI3NzktNGRiZi1iYjlkLWJkY2I5YjIwZTI1ZABGAAAAAADKW1SZU0kGTY916vUKaUv8BwAVBnG4ri%2BTTajeNVoJvnI4AAAAAAEJAAAVBnG4ri%2BTTajeNVoJvnI4AAGqQ3WwAAABEgAQAGxSWTnbIZRPmJcWyCfprGI%3D&amp;location=https%3A%2F%2Fwildcatsunh-my.sharepoint.com%2Fpersonal%2Fnc1118_wildcats_unh_edu%2FDocuments%2FAttachments%2FCu%2520GaIn%2520spectrum.png&amp;isImagePreview=True&amp;permissionLevel=0&amp;X-OWA-CANARY=QSn0Uq7NE0O_5I_SPb3vFXAQKCLIwdYYHRiTD5Kme8X-Un-UEZpt2UkUqnKYX4PK3wlceZTsXJA.">
            <a:extLst>
              <a:ext uri="{FF2B5EF4-FFF2-40B4-BE49-F238E27FC236}">
                <a16:creationId xmlns:a16="http://schemas.microsoft.com/office/drawing/2014/main" id="{32C04620-5E40-4F79-B8BB-0742353D288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450800" y="19050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2182178-364B-40AE-B037-F65F4DA45C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44583" y="29112028"/>
            <a:ext cx="10327677" cy="6476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720167" y="18763460"/>
            <a:ext cx="7891015" cy="6059533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39367730" y="14081291"/>
            <a:ext cx="9815246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Image #3 The deposited sample at a pulse potential range of (-0.7V to -1.0V)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64616" y="29112028"/>
            <a:ext cx="7389324" cy="71238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67"/>
          <a:stretch/>
        </p:blipFill>
        <p:spPr>
          <a:xfrm>
            <a:off x="40540661" y="7661270"/>
            <a:ext cx="7432682" cy="56092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13"/>
          <a:stretch/>
        </p:blipFill>
        <p:spPr>
          <a:xfrm>
            <a:off x="27665316" y="7661833"/>
            <a:ext cx="7270628" cy="54975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410811" y="5742484"/>
            <a:ext cx="206363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SEM scans at a magnification of 5000x</a:t>
            </a:r>
          </a:p>
        </p:txBody>
      </p:sp>
      <p:graphicFrame>
        <p:nvGraphicFramePr>
          <p:cNvPr id="54" name="Chart 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2989371"/>
              </p:ext>
            </p:extLst>
          </p:nvPr>
        </p:nvGraphicFramePr>
        <p:xfrm>
          <a:off x="15931759" y="18763460"/>
          <a:ext cx="8250513" cy="5936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59" name="Subtitle 2"/>
          <p:cNvSpPr txBox="1">
            <a:spLocks/>
          </p:cNvSpPr>
          <p:nvPr/>
        </p:nvSpPr>
        <p:spPr>
          <a:xfrm>
            <a:off x="25824147" y="26194343"/>
            <a:ext cx="11457706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Linear Sweep Voltammetry </a:t>
            </a:r>
          </a:p>
        </p:txBody>
      </p:sp>
      <p:sp>
        <p:nvSpPr>
          <p:cNvPr id="63" name="Subtitle 2"/>
          <p:cNvSpPr txBox="1">
            <a:spLocks/>
          </p:cNvSpPr>
          <p:nvPr/>
        </p:nvSpPr>
        <p:spPr>
          <a:xfrm>
            <a:off x="14366441" y="26221309"/>
            <a:ext cx="11062309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EDS spectrum </a:t>
            </a:r>
          </a:p>
        </p:txBody>
      </p:sp>
      <p:sp>
        <p:nvSpPr>
          <p:cNvPr id="65" name="Subtitle 2"/>
          <p:cNvSpPr txBox="1">
            <a:spLocks/>
          </p:cNvSpPr>
          <p:nvPr/>
        </p:nvSpPr>
        <p:spPr>
          <a:xfrm>
            <a:off x="26037845" y="15999389"/>
            <a:ext cx="11266655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A section of the PED data </a:t>
            </a:r>
          </a:p>
        </p:txBody>
      </p:sp>
      <p:sp>
        <p:nvSpPr>
          <p:cNvPr id="66" name="Subtitle 2"/>
          <p:cNvSpPr txBox="1">
            <a:spLocks/>
          </p:cNvSpPr>
          <p:nvPr/>
        </p:nvSpPr>
        <p:spPr>
          <a:xfrm>
            <a:off x="14361101" y="15999389"/>
            <a:ext cx="11394499" cy="106535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Mole percent vs. pulsed potential ranges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5241826" y="14061896"/>
            <a:ext cx="9815246" cy="106182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100" dirty="0">
                <a:latin typeface="Cambria" panose="02040503050406030204" pitchFamily="18" charset="0"/>
              </a:rPr>
              <a:t>Image #1 The deposited sample at a pulse potential range of (-0.4V to -1.4V)</a:t>
            </a: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3492</TotalTime>
  <Words>667</Words>
  <Application>Microsoft Office PowerPoint</Application>
  <PresentationFormat>Custom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Cambria Math</vt:lpstr>
      <vt:lpstr>Times New Roman</vt:lpstr>
      <vt:lpstr>Office Theme</vt:lpstr>
      <vt:lpstr>Pulse Electrodeposition of Copper-Indium-Gallium alloys as precursor layers for thin film solar cells  Valerie Mores  Department of Chemical Engineering, University of New Hampshire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Mores, Valerie P</cp:lastModifiedBy>
  <cp:revision>199</cp:revision>
  <dcterms:created xsi:type="dcterms:W3CDTF">2016-03-05T16:55:12Z</dcterms:created>
  <dcterms:modified xsi:type="dcterms:W3CDTF">2019-04-23T17:28:24Z</dcterms:modified>
</cp:coreProperties>
</file>