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36576000" cy="292608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exander Pimentel" initials="AP" lastIdx="1" clrIdx="0">
    <p:extLst>
      <p:ext uri="{19B8F6BF-5375-455C-9EA6-DF929625EA0E}">
        <p15:presenceInfo xmlns:p15="http://schemas.microsoft.com/office/powerpoint/2012/main" userId="2f53948e28fc02e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6844" autoAdjust="0"/>
    <p:restoredTop sz="94271" autoAdjust="0"/>
  </p:normalViewPr>
  <p:slideViewPr>
    <p:cSldViewPr snapToGrid="0">
      <p:cViewPr>
        <p:scale>
          <a:sx n="46" d="100"/>
          <a:sy n="46" d="100"/>
        </p:scale>
        <p:origin x="-1728" y="-494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 Id="rId4"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A545AC-DA45-446F-893B-F9F2046B621E}" type="datetimeFigureOut">
              <a:rPr lang="en-US" smtClean="0"/>
              <a:t>4/22/2019</a:t>
            </a:fld>
            <a:endParaRPr lang="en-US"/>
          </a:p>
        </p:txBody>
      </p:sp>
      <p:sp>
        <p:nvSpPr>
          <p:cNvPr id="4" name="Slide Image Placeholder 3"/>
          <p:cNvSpPr>
            <a:spLocks noGrp="1" noRot="1" noChangeAspect="1"/>
          </p:cNvSpPr>
          <p:nvPr>
            <p:ph type="sldImg" idx="2"/>
          </p:nvPr>
        </p:nvSpPr>
        <p:spPr>
          <a:xfrm>
            <a:off x="1500188" y="1143000"/>
            <a:ext cx="3857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4B20F1-86A8-48D8-B605-6A1BF656692B}" type="slidenum">
              <a:rPr lang="en-US" smtClean="0"/>
              <a:t>‹#›</a:t>
            </a:fld>
            <a:endParaRPr lang="en-US"/>
          </a:p>
        </p:txBody>
      </p:sp>
    </p:spTree>
    <p:extLst>
      <p:ext uri="{BB962C8B-B14F-4D97-AF65-F5344CB8AC3E}">
        <p14:creationId xmlns:p14="http://schemas.microsoft.com/office/powerpoint/2010/main" val="3442166500"/>
      </p:ext>
    </p:extLst>
  </p:cSld>
  <p:clrMap bg1="lt1" tx1="dk1" bg2="lt2" tx2="dk2" accent1="accent1" accent2="accent2" accent3="accent3" accent4="accent4" accent5="accent5" accent6="accent6" hlink="hlink" folHlink="folHlink"/>
  <p:notesStyle>
    <a:lvl1pPr marL="0" algn="l" defTabSz="3160166" rtl="0" eaLnBrk="1" latinLnBrk="0" hangingPunct="1">
      <a:defRPr sz="4147" kern="1200">
        <a:solidFill>
          <a:schemeClr val="tx1"/>
        </a:solidFill>
        <a:latin typeface="+mn-lt"/>
        <a:ea typeface="+mn-ea"/>
        <a:cs typeface="+mn-cs"/>
      </a:defRPr>
    </a:lvl1pPr>
    <a:lvl2pPr marL="1580083" algn="l" defTabSz="3160166" rtl="0" eaLnBrk="1" latinLnBrk="0" hangingPunct="1">
      <a:defRPr sz="4147" kern="1200">
        <a:solidFill>
          <a:schemeClr val="tx1"/>
        </a:solidFill>
        <a:latin typeface="+mn-lt"/>
        <a:ea typeface="+mn-ea"/>
        <a:cs typeface="+mn-cs"/>
      </a:defRPr>
    </a:lvl2pPr>
    <a:lvl3pPr marL="3160166" algn="l" defTabSz="3160166" rtl="0" eaLnBrk="1" latinLnBrk="0" hangingPunct="1">
      <a:defRPr sz="4147" kern="1200">
        <a:solidFill>
          <a:schemeClr val="tx1"/>
        </a:solidFill>
        <a:latin typeface="+mn-lt"/>
        <a:ea typeface="+mn-ea"/>
        <a:cs typeface="+mn-cs"/>
      </a:defRPr>
    </a:lvl3pPr>
    <a:lvl4pPr marL="4740250" algn="l" defTabSz="3160166" rtl="0" eaLnBrk="1" latinLnBrk="0" hangingPunct="1">
      <a:defRPr sz="4147" kern="1200">
        <a:solidFill>
          <a:schemeClr val="tx1"/>
        </a:solidFill>
        <a:latin typeface="+mn-lt"/>
        <a:ea typeface="+mn-ea"/>
        <a:cs typeface="+mn-cs"/>
      </a:defRPr>
    </a:lvl4pPr>
    <a:lvl5pPr marL="6320333" algn="l" defTabSz="3160166" rtl="0" eaLnBrk="1" latinLnBrk="0" hangingPunct="1">
      <a:defRPr sz="4147" kern="1200">
        <a:solidFill>
          <a:schemeClr val="tx1"/>
        </a:solidFill>
        <a:latin typeface="+mn-lt"/>
        <a:ea typeface="+mn-ea"/>
        <a:cs typeface="+mn-cs"/>
      </a:defRPr>
    </a:lvl5pPr>
    <a:lvl6pPr marL="7900416" algn="l" defTabSz="3160166" rtl="0" eaLnBrk="1" latinLnBrk="0" hangingPunct="1">
      <a:defRPr sz="4147" kern="1200">
        <a:solidFill>
          <a:schemeClr val="tx1"/>
        </a:solidFill>
        <a:latin typeface="+mn-lt"/>
        <a:ea typeface="+mn-ea"/>
        <a:cs typeface="+mn-cs"/>
      </a:defRPr>
    </a:lvl6pPr>
    <a:lvl7pPr marL="9480499" algn="l" defTabSz="3160166" rtl="0" eaLnBrk="1" latinLnBrk="0" hangingPunct="1">
      <a:defRPr sz="4147" kern="1200">
        <a:solidFill>
          <a:schemeClr val="tx1"/>
        </a:solidFill>
        <a:latin typeface="+mn-lt"/>
        <a:ea typeface="+mn-ea"/>
        <a:cs typeface="+mn-cs"/>
      </a:defRPr>
    </a:lvl7pPr>
    <a:lvl8pPr marL="11060582" algn="l" defTabSz="3160166" rtl="0" eaLnBrk="1" latinLnBrk="0" hangingPunct="1">
      <a:defRPr sz="4147" kern="1200">
        <a:solidFill>
          <a:schemeClr val="tx1"/>
        </a:solidFill>
        <a:latin typeface="+mn-lt"/>
        <a:ea typeface="+mn-ea"/>
        <a:cs typeface="+mn-cs"/>
      </a:defRPr>
    </a:lvl8pPr>
    <a:lvl9pPr marL="12640666" algn="l" defTabSz="3160166" rtl="0" eaLnBrk="1" latinLnBrk="0" hangingPunct="1">
      <a:defRPr sz="414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43000"/>
            <a:ext cx="3857625" cy="3086100"/>
          </a:xfrm>
        </p:spPr>
      </p:sp>
      <p:sp>
        <p:nvSpPr>
          <p:cNvPr id="3" name="Notes Placeholder 2"/>
          <p:cNvSpPr>
            <a:spLocks noGrp="1"/>
          </p:cNvSpPr>
          <p:nvPr>
            <p:ph type="body" idx="1"/>
          </p:nvPr>
        </p:nvSpPr>
        <p:spPr/>
        <p:txBody>
          <a:bodyPr/>
          <a:lstStyle/>
          <a:p>
            <a:endParaRPr lang="en-US" sz="3600" dirty="0"/>
          </a:p>
        </p:txBody>
      </p:sp>
      <p:sp>
        <p:nvSpPr>
          <p:cNvPr id="4" name="Slide Number Placeholder 3"/>
          <p:cNvSpPr>
            <a:spLocks noGrp="1"/>
          </p:cNvSpPr>
          <p:nvPr>
            <p:ph type="sldNum" sz="quarter" idx="5"/>
          </p:nvPr>
        </p:nvSpPr>
        <p:spPr/>
        <p:txBody>
          <a:bodyPr/>
          <a:lstStyle/>
          <a:p>
            <a:fld id="{834B20F1-86A8-48D8-B605-6A1BF656692B}" type="slidenum">
              <a:rPr lang="en-US" smtClean="0"/>
              <a:t>1</a:t>
            </a:fld>
            <a:endParaRPr lang="en-US"/>
          </a:p>
        </p:txBody>
      </p:sp>
    </p:spTree>
    <p:extLst>
      <p:ext uri="{BB962C8B-B14F-4D97-AF65-F5344CB8AC3E}">
        <p14:creationId xmlns:p14="http://schemas.microsoft.com/office/powerpoint/2010/main" val="3060561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4000"/>
            </a:lvl1pPr>
          </a:lstStyle>
          <a:p>
            <a:r>
              <a:rPr lang="en-US"/>
              <a:t>Click to edit Master title style</a:t>
            </a:r>
            <a:endParaRPr lang="en-US" dirty="0"/>
          </a:p>
        </p:txBody>
      </p:sp>
      <p:sp>
        <p:nvSpPr>
          <p:cNvPr id="3" name="Subtitle 2"/>
          <p:cNvSpPr>
            <a:spLocks noGrp="1"/>
          </p:cNvSpPr>
          <p:nvPr>
            <p:ph type="subTitle" idx="1"/>
          </p:nvPr>
        </p:nvSpPr>
        <p:spPr>
          <a:xfrm>
            <a:off x="4572000" y="15368695"/>
            <a:ext cx="27432000" cy="7064585"/>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4218118-FD4B-445C-BC1E-18262DAA8C0E}"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9EF630-80DD-4DE8-8751-6B5F99AB3B6C}" type="slidenum">
              <a:rPr lang="en-US" smtClean="0"/>
              <a:t>‹#›</a:t>
            </a:fld>
            <a:endParaRPr lang="en-US"/>
          </a:p>
        </p:txBody>
      </p:sp>
    </p:spTree>
    <p:extLst>
      <p:ext uri="{BB962C8B-B14F-4D97-AF65-F5344CB8AC3E}">
        <p14:creationId xmlns:p14="http://schemas.microsoft.com/office/powerpoint/2010/main" val="22903203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218118-FD4B-445C-BC1E-18262DAA8C0E}"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9EF630-80DD-4DE8-8751-6B5F99AB3B6C}" type="slidenum">
              <a:rPr lang="en-US" smtClean="0"/>
              <a:t>‹#›</a:t>
            </a:fld>
            <a:endParaRPr lang="en-US"/>
          </a:p>
        </p:txBody>
      </p:sp>
    </p:spTree>
    <p:extLst>
      <p:ext uri="{BB962C8B-B14F-4D97-AF65-F5344CB8AC3E}">
        <p14:creationId xmlns:p14="http://schemas.microsoft.com/office/powerpoint/2010/main" val="11624695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8"/>
            <a:ext cx="31546800" cy="12171678"/>
          </a:xfrm>
        </p:spPr>
        <p:txBody>
          <a:bodyPr anchor="b"/>
          <a:lstStyle>
            <a:lvl1pPr>
              <a:defRPr sz="24000"/>
            </a:lvl1pPr>
          </a:lstStyle>
          <a:p>
            <a:r>
              <a:rPr lang="en-US"/>
              <a:t>Click to edit Master title style</a:t>
            </a:r>
            <a:endParaRPr lang="en-US" dirty="0"/>
          </a:p>
        </p:txBody>
      </p:sp>
      <p:sp>
        <p:nvSpPr>
          <p:cNvPr id="3" name="Text Placeholder 2"/>
          <p:cNvSpPr>
            <a:spLocks noGrp="1"/>
          </p:cNvSpPr>
          <p:nvPr>
            <p:ph type="body" idx="1"/>
          </p:nvPr>
        </p:nvSpPr>
        <p:spPr>
          <a:xfrm>
            <a:off x="2495552" y="19581715"/>
            <a:ext cx="31546800" cy="640079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4218118-FD4B-445C-BC1E-18262DAA8C0E}"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9EF630-80DD-4DE8-8751-6B5F99AB3B6C}" type="slidenum">
              <a:rPr lang="en-US" smtClean="0"/>
              <a:t>‹#›</a:t>
            </a:fld>
            <a:endParaRPr lang="en-US"/>
          </a:p>
        </p:txBody>
      </p:sp>
    </p:spTree>
    <p:extLst>
      <p:ext uri="{BB962C8B-B14F-4D97-AF65-F5344CB8AC3E}">
        <p14:creationId xmlns:p14="http://schemas.microsoft.com/office/powerpoint/2010/main" val="2263610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4218118-FD4B-445C-BC1E-18262DAA8C0E}" type="datetimeFigureOut">
              <a:rPr lang="en-US" smtClean="0"/>
              <a:t>4/22/2019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9EF630-80DD-4DE8-8751-6B5F99AB3B6C}" type="slidenum">
              <a:rPr lang="en-US" smtClean="0"/>
              <a:t>‹#›</a:t>
            </a:fld>
            <a:endParaRPr lang="en-US"/>
          </a:p>
        </p:txBody>
      </p:sp>
    </p:spTree>
    <p:extLst>
      <p:ext uri="{BB962C8B-B14F-4D97-AF65-F5344CB8AC3E}">
        <p14:creationId xmlns:p14="http://schemas.microsoft.com/office/powerpoint/2010/main" val="21924754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5"/>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19368" y="7172962"/>
            <a:ext cx="15473360"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16602" y="7172962"/>
            <a:ext cx="15549564"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4218118-FD4B-445C-BC1E-18262DAA8C0E}" type="datetimeFigureOut">
              <a:rPr lang="en-US" smtClean="0"/>
              <a:t>4/22/2019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69EF630-80DD-4DE8-8751-6B5F99AB3B6C}" type="slidenum">
              <a:rPr lang="en-US" smtClean="0"/>
              <a:t>‹#›</a:t>
            </a:fld>
            <a:endParaRPr lang="en-US"/>
          </a:p>
        </p:txBody>
      </p:sp>
    </p:spTree>
    <p:extLst>
      <p:ext uri="{BB962C8B-B14F-4D97-AF65-F5344CB8AC3E}">
        <p14:creationId xmlns:p14="http://schemas.microsoft.com/office/powerpoint/2010/main" val="682775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4218118-FD4B-445C-BC1E-18262DAA8C0E}" type="datetimeFigureOut">
              <a:rPr lang="en-US" smtClean="0"/>
              <a:t>4/22/2019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69EF630-80DD-4DE8-8751-6B5F99AB3B6C}" type="slidenum">
              <a:rPr lang="en-US" smtClean="0"/>
              <a:t>‹#›</a:t>
            </a:fld>
            <a:endParaRPr lang="en-US"/>
          </a:p>
        </p:txBody>
      </p:sp>
    </p:spTree>
    <p:extLst>
      <p:ext uri="{BB962C8B-B14F-4D97-AF65-F5344CB8AC3E}">
        <p14:creationId xmlns:p14="http://schemas.microsoft.com/office/powerpoint/2010/main" val="2666367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218118-FD4B-445C-BC1E-18262DAA8C0E}" type="datetimeFigureOut">
              <a:rPr lang="en-US" smtClean="0"/>
              <a:t>4/22/2019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69EF630-80DD-4DE8-8751-6B5F99AB3B6C}" type="slidenum">
              <a:rPr lang="en-US" smtClean="0"/>
              <a:t>‹#›</a:t>
            </a:fld>
            <a:endParaRPr lang="en-US"/>
          </a:p>
        </p:txBody>
      </p:sp>
    </p:spTree>
    <p:extLst>
      <p:ext uri="{BB962C8B-B14F-4D97-AF65-F5344CB8AC3E}">
        <p14:creationId xmlns:p14="http://schemas.microsoft.com/office/powerpoint/2010/main" val="3735434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Edit Master text styles</a:t>
            </a:r>
          </a:p>
        </p:txBody>
      </p:sp>
      <p:sp>
        <p:nvSpPr>
          <p:cNvPr id="5" name="Date Placeholder 4"/>
          <p:cNvSpPr>
            <a:spLocks noGrp="1"/>
          </p:cNvSpPr>
          <p:nvPr>
            <p:ph type="dt" sz="half" idx="10"/>
          </p:nvPr>
        </p:nvSpPr>
        <p:spPr/>
        <p:txBody>
          <a:bodyPr/>
          <a:lstStyle/>
          <a:p>
            <a:fld id="{94218118-FD4B-445C-BC1E-18262DAA8C0E}" type="datetimeFigureOut">
              <a:rPr lang="en-US" smtClean="0"/>
              <a:t>4/22/2019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9EF630-80DD-4DE8-8751-6B5F99AB3B6C}" type="slidenum">
              <a:rPr lang="en-US" smtClean="0"/>
              <a:t>‹#›</a:t>
            </a:fld>
            <a:endParaRPr lang="en-US"/>
          </a:p>
        </p:txBody>
      </p:sp>
    </p:spTree>
    <p:extLst>
      <p:ext uri="{BB962C8B-B14F-4D97-AF65-F5344CB8AC3E}">
        <p14:creationId xmlns:p14="http://schemas.microsoft.com/office/powerpoint/2010/main" val="20788648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a:t>Click icon to add picture</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Edit Master text styles</a:t>
            </a:r>
          </a:p>
        </p:txBody>
      </p:sp>
      <p:sp>
        <p:nvSpPr>
          <p:cNvPr id="5" name="Date Placeholder 4"/>
          <p:cNvSpPr>
            <a:spLocks noGrp="1"/>
          </p:cNvSpPr>
          <p:nvPr>
            <p:ph type="dt" sz="half" idx="10"/>
          </p:nvPr>
        </p:nvSpPr>
        <p:spPr/>
        <p:txBody>
          <a:bodyPr/>
          <a:lstStyle/>
          <a:p>
            <a:fld id="{94218118-FD4B-445C-BC1E-18262DAA8C0E}" type="datetimeFigureOut">
              <a:rPr lang="en-US" smtClean="0"/>
              <a:t>4/22/2019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9EF630-80DD-4DE8-8751-6B5F99AB3B6C}" type="slidenum">
              <a:rPr lang="en-US" smtClean="0"/>
              <a:t>‹#›</a:t>
            </a:fld>
            <a:endParaRPr lang="en-US"/>
          </a:p>
        </p:txBody>
      </p:sp>
    </p:spTree>
    <p:extLst>
      <p:ext uri="{BB962C8B-B14F-4D97-AF65-F5344CB8AC3E}">
        <p14:creationId xmlns:p14="http://schemas.microsoft.com/office/powerpoint/2010/main" val="28247673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218118-FD4B-445C-BC1E-18262DAA8C0E}"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9EF630-80DD-4DE8-8751-6B5F99AB3B6C}" type="slidenum">
              <a:rPr lang="en-US" smtClean="0"/>
              <a:t>‹#›</a:t>
            </a:fld>
            <a:endParaRPr lang="en-US"/>
          </a:p>
        </p:txBody>
      </p:sp>
    </p:spTree>
    <p:extLst>
      <p:ext uri="{BB962C8B-B14F-4D97-AF65-F5344CB8AC3E}">
        <p14:creationId xmlns:p14="http://schemas.microsoft.com/office/powerpoint/2010/main" val="3693345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218118-FD4B-445C-BC1E-18262DAA8C0E}"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9EF630-80DD-4DE8-8751-6B5F99AB3B6C}" type="slidenum">
              <a:rPr lang="en-US" smtClean="0"/>
              <a:t>‹#›</a:t>
            </a:fld>
            <a:endParaRPr lang="en-US"/>
          </a:p>
        </p:txBody>
      </p:sp>
    </p:spTree>
    <p:extLst>
      <p:ext uri="{BB962C8B-B14F-4D97-AF65-F5344CB8AC3E}">
        <p14:creationId xmlns:p14="http://schemas.microsoft.com/office/powerpoint/2010/main" val="22472837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4800">
                <a:solidFill>
                  <a:schemeClr val="tx1">
                    <a:tint val="75000"/>
                  </a:schemeClr>
                </a:solidFill>
              </a:defRPr>
            </a:lvl1pPr>
          </a:lstStyle>
          <a:p>
            <a:fld id="{94218118-FD4B-445C-BC1E-18262DAA8C0E}" type="datetimeFigureOut">
              <a:rPr lang="en-US" smtClean="0"/>
              <a:t>4/22/2019</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4800">
                <a:solidFill>
                  <a:schemeClr val="tx1">
                    <a:tint val="75000"/>
                  </a:schemeClr>
                </a:solidFill>
              </a:defRPr>
            </a:lvl1pPr>
          </a:lstStyle>
          <a:p>
            <a:fld id="{169EF630-80DD-4DE8-8751-6B5F99AB3B6C}" type="slidenum">
              <a:rPr lang="en-US" smtClean="0"/>
              <a:t>‹#›</a:t>
            </a:fld>
            <a:endParaRPr lang="en-US"/>
          </a:p>
        </p:txBody>
      </p:sp>
    </p:spTree>
    <p:extLst>
      <p:ext uri="{BB962C8B-B14F-4D97-AF65-F5344CB8AC3E}">
        <p14:creationId xmlns:p14="http://schemas.microsoft.com/office/powerpoint/2010/main" val="23685293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2.jpeg"/><Relationship Id="rId26" Type="http://schemas.openxmlformats.org/officeDocument/2006/relationships/oleObject" Target="../embeddings/oleObject4.bin"/><Relationship Id="rId3" Type="http://schemas.openxmlformats.org/officeDocument/2006/relationships/notesSlide" Target="../notesSlides/notesSlide1.xml"/><Relationship Id="rId21" Type="http://schemas.openxmlformats.org/officeDocument/2006/relationships/image" Target="../media/image14.png"/><Relationship Id="rId7" Type="http://schemas.openxmlformats.org/officeDocument/2006/relationships/image" Target="../media/image8.jpeg"/><Relationship Id="rId12" Type="http://schemas.openxmlformats.org/officeDocument/2006/relationships/image" Target="../media/image1.emf"/><Relationship Id="rId25" Type="http://schemas.openxmlformats.org/officeDocument/2006/relationships/image" Target="../media/image3.emf"/><Relationship Id="rId2" Type="http://schemas.openxmlformats.org/officeDocument/2006/relationships/slideLayout" Target="../slideLayouts/slideLayout7.xml"/><Relationship Id="rId16" Type="http://schemas.openxmlformats.org/officeDocument/2006/relationships/image" Target="../media/image2.emf"/><Relationship Id="rId1" Type="http://schemas.openxmlformats.org/officeDocument/2006/relationships/vmlDrawing" Target="../drawings/vmlDrawing1.vml"/><Relationship Id="rId6" Type="http://schemas.openxmlformats.org/officeDocument/2006/relationships/image" Target="../media/image7.jpeg"/><Relationship Id="rId11" Type="http://schemas.openxmlformats.org/officeDocument/2006/relationships/oleObject" Target="../embeddings/oleObject1.bin"/><Relationship Id="rId24" Type="http://schemas.openxmlformats.org/officeDocument/2006/relationships/oleObject" Target="../embeddings/oleObject3.bin"/><Relationship Id="rId5" Type="http://schemas.openxmlformats.org/officeDocument/2006/relationships/image" Target="../media/image6.jpeg"/><Relationship Id="rId15" Type="http://schemas.openxmlformats.org/officeDocument/2006/relationships/oleObject" Target="../embeddings/oleObject2.bin"/><Relationship Id="rId23" Type="http://schemas.openxmlformats.org/officeDocument/2006/relationships/image" Target="../media/image15.jpeg"/><Relationship Id="rId10" Type="http://schemas.openxmlformats.org/officeDocument/2006/relationships/image" Target="../media/image11.jpeg"/><Relationship Id="rId4" Type="http://schemas.openxmlformats.org/officeDocument/2006/relationships/image" Target="../media/image5.png"/><Relationship Id="rId9" Type="http://schemas.openxmlformats.org/officeDocument/2006/relationships/image" Target="../media/image10.jpeg"/><Relationship Id="rId14" Type="http://schemas.openxmlformats.org/officeDocument/2006/relationships/image" Target="../media/image13.jpeg"/><Relationship Id="rId22" Type="http://schemas.openxmlformats.org/officeDocument/2006/relationships/image" Target="../media/image14.jpeg"/><Relationship Id="rId27"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5EE488A-C46A-4A18-A453-AA8B06C96ADF}"/>
              </a:ext>
            </a:extLst>
          </p:cNvPr>
          <p:cNvSpPr txBox="1"/>
          <p:nvPr/>
        </p:nvSpPr>
        <p:spPr>
          <a:xfrm>
            <a:off x="6391393" y="320877"/>
            <a:ext cx="25386388" cy="923330"/>
          </a:xfrm>
          <a:prstGeom prst="rect">
            <a:avLst/>
          </a:prstGeom>
          <a:noFill/>
        </p:spPr>
        <p:txBody>
          <a:bodyPr wrap="square" rtlCol="0">
            <a:spAutoFit/>
          </a:bodyPr>
          <a:lstStyle/>
          <a:p>
            <a:pPr algn="ctr"/>
            <a:r>
              <a:rPr lang="en-US" sz="5400" dirty="0">
                <a:latin typeface="Times New Roman" panose="02020603050405020304" pitchFamily="18" charset="0"/>
                <a:cs typeface="Times New Roman" panose="02020603050405020304" pitchFamily="18" charset="0"/>
              </a:rPr>
              <a:t>Examining the Connections of the Anterior Cingulate Cortex to the Locus Coeruleus </a:t>
            </a:r>
          </a:p>
        </p:txBody>
      </p:sp>
      <p:sp>
        <p:nvSpPr>
          <p:cNvPr id="5" name="TextBox 4">
            <a:extLst>
              <a:ext uri="{FF2B5EF4-FFF2-40B4-BE49-F238E27FC236}">
                <a16:creationId xmlns:a16="http://schemas.microsoft.com/office/drawing/2014/main" id="{AFB72E45-5929-47CA-9F1A-F0FEB0D9D53C}"/>
              </a:ext>
            </a:extLst>
          </p:cNvPr>
          <p:cNvSpPr txBox="1"/>
          <p:nvPr/>
        </p:nvSpPr>
        <p:spPr>
          <a:xfrm>
            <a:off x="12474203" y="1371726"/>
            <a:ext cx="13220768" cy="584775"/>
          </a:xfrm>
          <a:prstGeom prst="rect">
            <a:avLst/>
          </a:prstGeom>
          <a:noFill/>
        </p:spPr>
        <p:txBody>
          <a:bodyPr wrap="square" rtlCol="0">
            <a:spAutoFit/>
          </a:bodyPr>
          <a:lstStyle/>
          <a:p>
            <a:pPr algn="ctr"/>
            <a:r>
              <a:rPr lang="en-US" sz="3200" dirty="0">
                <a:latin typeface="Times New Roman" panose="02020603050405020304" pitchFamily="18" charset="0"/>
                <a:cs typeface="Times New Roman" panose="02020603050405020304" pitchFamily="18" charset="0"/>
              </a:rPr>
              <a:t>A.J. Pimentel, M.K. Clement, J.A. McGaughy</a:t>
            </a:r>
          </a:p>
        </p:txBody>
      </p:sp>
      <p:sp>
        <p:nvSpPr>
          <p:cNvPr id="6" name="TextBox 5">
            <a:extLst>
              <a:ext uri="{FF2B5EF4-FFF2-40B4-BE49-F238E27FC236}">
                <a16:creationId xmlns:a16="http://schemas.microsoft.com/office/drawing/2014/main" id="{16405A12-AFFE-4047-A08D-BDC887157D5D}"/>
              </a:ext>
            </a:extLst>
          </p:cNvPr>
          <p:cNvSpPr txBox="1"/>
          <p:nvPr/>
        </p:nvSpPr>
        <p:spPr>
          <a:xfrm>
            <a:off x="3219313" y="3088424"/>
            <a:ext cx="3788728" cy="707886"/>
          </a:xfrm>
          <a:prstGeom prst="rect">
            <a:avLst/>
          </a:prstGeom>
          <a:noFill/>
        </p:spPr>
        <p:txBody>
          <a:bodyPr wrap="square" rtlCol="0">
            <a:spAutoFit/>
          </a:bodyPr>
          <a:lstStyle/>
          <a:p>
            <a:pPr algn="ctr"/>
            <a:r>
              <a:rPr lang="en-US" sz="4000" dirty="0">
                <a:latin typeface="Times New Roman" panose="02020603050405020304" pitchFamily="18" charset="0"/>
                <a:cs typeface="Times New Roman" panose="02020603050405020304" pitchFamily="18" charset="0"/>
              </a:rPr>
              <a:t>Introduction</a:t>
            </a:r>
          </a:p>
        </p:txBody>
      </p:sp>
      <p:sp>
        <p:nvSpPr>
          <p:cNvPr id="7" name="TextBox 6">
            <a:extLst>
              <a:ext uri="{FF2B5EF4-FFF2-40B4-BE49-F238E27FC236}">
                <a16:creationId xmlns:a16="http://schemas.microsoft.com/office/drawing/2014/main" id="{70875FC9-E081-41F9-A177-67EEEE801F59}"/>
              </a:ext>
            </a:extLst>
          </p:cNvPr>
          <p:cNvSpPr txBox="1"/>
          <p:nvPr/>
        </p:nvSpPr>
        <p:spPr>
          <a:xfrm>
            <a:off x="1146968" y="3664055"/>
            <a:ext cx="8127994" cy="6555641"/>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Dysfunction in the anterior cingulate cortex (ACC) has been hypothesized to underlie attentional dysfunction in many neuropsychiatric disorders (Vogt and </a:t>
            </a:r>
            <a:r>
              <a:rPr lang="en-US" sz="2000" dirty="0" err="1">
                <a:latin typeface="Times New Roman" panose="02020603050405020304" pitchFamily="18" charset="0"/>
                <a:cs typeface="Times New Roman" panose="02020603050405020304" pitchFamily="18" charset="0"/>
              </a:rPr>
              <a:t>Paxinos</a:t>
            </a:r>
            <a:r>
              <a:rPr lang="en-US" sz="2000" dirty="0">
                <a:latin typeface="Times New Roman" panose="02020603050405020304" pitchFamily="18" charset="0"/>
                <a:cs typeface="Times New Roman" panose="02020603050405020304" pitchFamily="18" charset="0"/>
              </a:rPr>
              <a:t> 2014) but the neurochemical bases of this dysfunction has remained unresolved. Norepinephrine is one of the neuromodulatory systems consistently linked to attention (Bradshaw, </a:t>
            </a:r>
            <a:r>
              <a:rPr lang="en-US" sz="2000" dirty="0" err="1">
                <a:latin typeface="Times New Roman" panose="02020603050405020304" pitchFamily="18" charset="0"/>
                <a:cs typeface="Times New Roman" panose="02020603050405020304" pitchFamily="18" charset="0"/>
              </a:rPr>
              <a:t>Agster</a:t>
            </a:r>
            <a:r>
              <a:rPr lang="en-US" sz="2000" dirty="0">
                <a:latin typeface="Times New Roman" panose="02020603050405020304" pitchFamily="18" charset="0"/>
                <a:cs typeface="Times New Roman" panose="02020603050405020304" pitchFamily="18" charset="0"/>
              </a:rPr>
              <a:t>, Waterhouse and McGaughy 2016). The locus coeruleus (LC) is the primary origin of norepinephrine (NE) throughout the cortex (Swanson, 1976; Aston-Jones &amp; Bloom, 1981) but the precise location of LC cells sending noradrenergic  afferents to ACC is unknown. We are interested in understanding </a:t>
            </a:r>
            <a:r>
              <a:rPr lang="en-US" sz="2000" dirty="0" err="1">
                <a:latin typeface="Times New Roman" panose="02020603050405020304" pitchFamily="18" charset="0"/>
                <a:cs typeface="Times New Roman" panose="02020603050405020304" pitchFamily="18" charset="0"/>
              </a:rPr>
              <a:t>thte</a:t>
            </a:r>
            <a:r>
              <a:rPr lang="en-US" sz="2000" dirty="0">
                <a:latin typeface="Times New Roman" panose="02020603050405020304" pitchFamily="18" charset="0"/>
                <a:cs typeface="Times New Roman" panose="02020603050405020304" pitchFamily="18" charset="0"/>
              </a:rPr>
              <a:t> precise origin and termination of this pathway because future studies will use designer receptors activated by designer drugs (DREADDS) that require infusions at both ends of a pathway. To determine to origin of ACC noradrenergic axons, we injected a conjugated </a:t>
            </a:r>
            <a:r>
              <a:rPr lang="en-US" sz="2000" dirty="0" err="1">
                <a:latin typeface="Times New Roman" panose="02020603050405020304" pitchFamily="18" charset="0"/>
                <a:cs typeface="Times New Roman" panose="02020603050405020304" pitchFamily="18" charset="0"/>
              </a:rPr>
              <a:t>saporin</a:t>
            </a:r>
            <a:r>
              <a:rPr lang="en-US" sz="2000" dirty="0">
                <a:latin typeface="Times New Roman" panose="02020603050405020304" pitchFamily="18" charset="0"/>
                <a:cs typeface="Times New Roman" panose="02020603050405020304" pitchFamily="18" charset="0"/>
              </a:rPr>
              <a:t> toxin that targeted the synthesizing enzyme for NE, dopamine beta hydroxylase (DBH) into one hemisphere of the ACC of a rat. Because the toxin is </a:t>
            </a:r>
            <a:r>
              <a:rPr lang="en-US" sz="2000" dirty="0" err="1">
                <a:latin typeface="Times New Roman" panose="02020603050405020304" pitchFamily="18" charset="0"/>
                <a:cs typeface="Times New Roman" panose="02020603050405020304" pitchFamily="18" charset="0"/>
              </a:rPr>
              <a:t>retrogradely</a:t>
            </a:r>
            <a:r>
              <a:rPr lang="en-US" sz="2000" dirty="0">
                <a:latin typeface="Times New Roman" panose="02020603050405020304" pitchFamily="18" charset="0"/>
                <a:cs typeface="Times New Roman" panose="02020603050405020304" pitchFamily="18" charset="0"/>
              </a:rPr>
              <a:t> transported from the ACC to the origin of the pathway, LC, (Blessing, Lappi, &amp;Wiley, 1998; Wiley &amp; Kline, 2000) we can assess damage to both the origin and termination of the pathway. This produced a unilateral depletion of noradrenergic axons in the left hemisphere but spared the right hemisphere. Damage was compared between hemispheres using histological methods described below. </a:t>
            </a:r>
          </a:p>
        </p:txBody>
      </p:sp>
      <p:sp>
        <p:nvSpPr>
          <p:cNvPr id="9" name="TextBox 8">
            <a:extLst>
              <a:ext uri="{FF2B5EF4-FFF2-40B4-BE49-F238E27FC236}">
                <a16:creationId xmlns:a16="http://schemas.microsoft.com/office/drawing/2014/main" id="{996159AC-4E47-4B2F-8086-163790CE74C8}"/>
              </a:ext>
            </a:extLst>
          </p:cNvPr>
          <p:cNvSpPr txBox="1"/>
          <p:nvPr/>
        </p:nvSpPr>
        <p:spPr>
          <a:xfrm>
            <a:off x="2308424" y="23465263"/>
            <a:ext cx="5286685" cy="646331"/>
          </a:xfrm>
          <a:prstGeom prst="rect">
            <a:avLst/>
          </a:prstGeom>
          <a:noFill/>
        </p:spPr>
        <p:txBody>
          <a:bodyPr wrap="square" rtlCol="0">
            <a:spAutoFit/>
          </a:bodyPr>
          <a:lstStyle/>
          <a:p>
            <a:pPr algn="ctr"/>
            <a:r>
              <a:rPr lang="en-US" sz="3600" dirty="0">
                <a:latin typeface="Times New Roman" panose="02020603050405020304" pitchFamily="18" charset="0"/>
                <a:cs typeface="Times New Roman" panose="02020603050405020304" pitchFamily="18" charset="0"/>
              </a:rPr>
              <a:t>Histological Procedures</a:t>
            </a:r>
          </a:p>
        </p:txBody>
      </p:sp>
      <p:sp>
        <p:nvSpPr>
          <p:cNvPr id="13" name="TextBox 12">
            <a:extLst>
              <a:ext uri="{FF2B5EF4-FFF2-40B4-BE49-F238E27FC236}">
                <a16:creationId xmlns:a16="http://schemas.microsoft.com/office/drawing/2014/main" id="{D55E99FA-11A8-48BF-A901-65F44538F691}"/>
              </a:ext>
            </a:extLst>
          </p:cNvPr>
          <p:cNvSpPr txBox="1"/>
          <p:nvPr/>
        </p:nvSpPr>
        <p:spPr>
          <a:xfrm>
            <a:off x="1398127" y="24333914"/>
            <a:ext cx="7051872" cy="4247317"/>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Six adult male Long-Evans rats were used. After behavioral testing was completed, rats were given an overdose of anesthesia. Tissue was exsanguinated and fixed in 4% paraformaldehyde. Brains were then post fixed for a minimum of one hour and placed in a 30% sucrose solution until they sank. 40</a:t>
            </a:r>
            <a:r>
              <a:rPr lang="el-GR" dirty="0">
                <a:latin typeface="Times New Roman" panose="02020603050405020304" pitchFamily="18" charset="0"/>
                <a:cs typeface="Times New Roman" panose="02020603050405020304" pitchFamily="18" charset="0"/>
              </a:rPr>
              <a:t> μ</a:t>
            </a:r>
            <a:r>
              <a:rPr lang="en-US" dirty="0">
                <a:latin typeface="Times New Roman" panose="02020603050405020304" pitchFamily="18" charset="0"/>
                <a:cs typeface="Times New Roman" panose="02020603050405020304" pitchFamily="18" charset="0"/>
              </a:rPr>
              <a:t>m coronal sections were processed for the presence of DBH positive axons in the cortex, or DBH positive cell bodies in the cerebellum to detect NE presenting cells. Cerebellum sections were also stained for NISSL bodies which in addition to stains for cell bodies indiscriminate of the neurotransmitter they produce. Both were done on cerebellar sections to confirm that the LC is primarily made of NE producing cell bodies. Cortical sections were examined on an Olympus BX51 microscope under 400x magnification Counting was performed using </a:t>
            </a:r>
            <a:r>
              <a:rPr lang="en-US" dirty="0" err="1">
                <a:latin typeface="Times New Roman" panose="02020603050405020304" pitchFamily="18" charset="0"/>
                <a:cs typeface="Times New Roman" panose="02020603050405020304" pitchFamily="18" charset="0"/>
              </a:rPr>
              <a:t>ImagePro</a:t>
            </a:r>
            <a:r>
              <a:rPr lang="en-US" dirty="0">
                <a:latin typeface="Times New Roman" panose="02020603050405020304" pitchFamily="18" charset="0"/>
                <a:cs typeface="Times New Roman" panose="02020603050405020304" pitchFamily="18" charset="0"/>
              </a:rPr>
              <a:t> software with a 250x250 </a:t>
            </a:r>
            <a:r>
              <a:rPr lang="el-GR" dirty="0">
                <a:latin typeface="Times New Roman" panose="02020603050405020304" pitchFamily="18" charset="0"/>
                <a:cs typeface="Times New Roman" panose="02020603050405020304" pitchFamily="18" charset="0"/>
              </a:rPr>
              <a:t>μ</a:t>
            </a:r>
            <a:r>
              <a:rPr lang="en-US" dirty="0">
                <a:latin typeface="Times New Roman" panose="02020603050405020304" pitchFamily="18" charset="0"/>
                <a:cs typeface="Times New Roman" panose="02020603050405020304" pitchFamily="18" charset="0"/>
              </a:rPr>
              <a:t>m square counting grid, annotating where fibers cross the outer border. LC sections were assessed at 200x magnification and counted using </a:t>
            </a:r>
            <a:r>
              <a:rPr lang="en-US" dirty="0" err="1">
                <a:latin typeface="Times New Roman" panose="02020603050405020304" pitchFamily="18" charset="0"/>
                <a:cs typeface="Times New Roman" panose="02020603050405020304" pitchFamily="18" charset="0"/>
              </a:rPr>
              <a:t>Amscope</a:t>
            </a:r>
            <a:r>
              <a:rPr lang="en-US" dirty="0">
                <a:latin typeface="Times New Roman" panose="02020603050405020304" pitchFamily="18" charset="0"/>
                <a:cs typeface="Times New Roman" panose="02020603050405020304" pitchFamily="18" charset="0"/>
              </a:rPr>
              <a:t> Software.</a:t>
            </a:r>
          </a:p>
        </p:txBody>
      </p:sp>
      <p:sp>
        <p:nvSpPr>
          <p:cNvPr id="3" name="TextBox 2">
            <a:extLst>
              <a:ext uri="{FF2B5EF4-FFF2-40B4-BE49-F238E27FC236}">
                <a16:creationId xmlns:a16="http://schemas.microsoft.com/office/drawing/2014/main" id="{CB1A31ED-7F0B-4011-B5FA-397F649055DE}"/>
              </a:ext>
            </a:extLst>
          </p:cNvPr>
          <p:cNvSpPr txBox="1"/>
          <p:nvPr/>
        </p:nvSpPr>
        <p:spPr>
          <a:xfrm>
            <a:off x="14487473" y="1993661"/>
            <a:ext cx="9194229" cy="523220"/>
          </a:xfrm>
          <a:prstGeom prst="rect">
            <a:avLst/>
          </a:prstGeom>
          <a:noFill/>
        </p:spPr>
        <p:txBody>
          <a:bodyPr wrap="square" rtlCol="0">
            <a:spAutoFit/>
          </a:bodyPr>
          <a:lstStyle/>
          <a:p>
            <a:pPr algn="ctr"/>
            <a:r>
              <a:rPr lang="en-US" sz="2800" dirty="0">
                <a:latin typeface="Times New Roman" panose="02020603050405020304" pitchFamily="18" charset="0"/>
                <a:cs typeface="Times New Roman" panose="02020603050405020304" pitchFamily="18" charset="0"/>
              </a:rPr>
              <a:t>Department of Psychology, University of New Hampshire, NH</a:t>
            </a:r>
          </a:p>
        </p:txBody>
      </p:sp>
      <p:pic>
        <p:nvPicPr>
          <p:cNvPr id="1026" name="Picture 2" descr="Image result for university of new hampshire logo">
            <a:extLst>
              <a:ext uri="{FF2B5EF4-FFF2-40B4-BE49-F238E27FC236}">
                <a16:creationId xmlns:a16="http://schemas.microsoft.com/office/drawing/2014/main" id="{63A928E4-4F19-45C0-8B40-F44417847A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14601" y="1371806"/>
            <a:ext cx="6296353" cy="162762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3E8F381C-29D1-4FC9-9CC3-81F15C91C129}"/>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4201010" y="5338295"/>
            <a:ext cx="3241115" cy="3241115"/>
          </a:xfrm>
          <a:prstGeom prst="rect">
            <a:avLst/>
          </a:prstGeom>
        </p:spPr>
      </p:pic>
      <p:pic>
        <p:nvPicPr>
          <p:cNvPr id="19" name="Picture 18">
            <a:extLst>
              <a:ext uri="{FF2B5EF4-FFF2-40B4-BE49-F238E27FC236}">
                <a16:creationId xmlns:a16="http://schemas.microsoft.com/office/drawing/2014/main" id="{1CFD6252-C33F-4958-A52B-C03AD64BF3EA}"/>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961515" y="5338294"/>
            <a:ext cx="3241115" cy="3241115"/>
          </a:xfrm>
          <a:prstGeom prst="rect">
            <a:avLst/>
          </a:prstGeom>
        </p:spPr>
      </p:pic>
      <p:sp>
        <p:nvSpPr>
          <p:cNvPr id="23" name="TextBox 22">
            <a:extLst>
              <a:ext uri="{FF2B5EF4-FFF2-40B4-BE49-F238E27FC236}">
                <a16:creationId xmlns:a16="http://schemas.microsoft.com/office/drawing/2014/main" id="{A3CA4DCB-919C-4796-B5BC-D90F32767632}"/>
              </a:ext>
            </a:extLst>
          </p:cNvPr>
          <p:cNvSpPr txBox="1"/>
          <p:nvPr/>
        </p:nvSpPr>
        <p:spPr>
          <a:xfrm>
            <a:off x="10961515" y="8805688"/>
            <a:ext cx="6557579" cy="1077218"/>
          </a:xfrm>
          <a:prstGeom prst="rect">
            <a:avLst/>
          </a:prstGeom>
          <a:noFill/>
        </p:spPr>
        <p:txBody>
          <a:bodyPr wrap="square" rtlCol="0">
            <a:spAutoFit/>
          </a:bodyPr>
          <a:lstStyle/>
          <a:p>
            <a:r>
              <a:rPr lang="en-US" sz="1600" dirty="0">
                <a:latin typeface="Times New Roman" panose="02020603050405020304" pitchFamily="18" charset="0"/>
                <a:cs typeface="Times New Roman" panose="02020603050405020304" pitchFamily="18" charset="0"/>
              </a:rPr>
              <a:t>Figure 3. Slices of the ACC stained for DBH to elucidate NE axons. The left image shows the </a:t>
            </a:r>
            <a:r>
              <a:rPr lang="en-US" sz="1600" dirty="0" err="1">
                <a:latin typeface="Times New Roman" panose="02020603050405020304" pitchFamily="18" charset="0"/>
                <a:cs typeface="Times New Roman" panose="02020603050405020304" pitchFamily="18" charset="0"/>
              </a:rPr>
              <a:t>lesioned</a:t>
            </a:r>
            <a:r>
              <a:rPr lang="en-US" sz="1600" dirty="0">
                <a:latin typeface="Times New Roman" panose="02020603050405020304" pitchFamily="18" charset="0"/>
                <a:cs typeface="Times New Roman" panose="02020603050405020304" pitchFamily="18" charset="0"/>
              </a:rPr>
              <a:t> hemisphere of Cg1 (left), while the right image is the unlesioned. Counting was performed by counting the points on the blue square that the DBH axons intersect. </a:t>
            </a:r>
          </a:p>
        </p:txBody>
      </p:sp>
      <p:pic>
        <p:nvPicPr>
          <p:cNvPr id="1034" name="Picture 1033">
            <a:extLst>
              <a:ext uri="{FF2B5EF4-FFF2-40B4-BE49-F238E27FC236}">
                <a16:creationId xmlns:a16="http://schemas.microsoft.com/office/drawing/2014/main" id="{A2930BDE-C56F-4853-813B-183696D45E88}"/>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23390274" y="16798167"/>
            <a:ext cx="3160531" cy="3362271"/>
          </a:xfrm>
          <a:prstGeom prst="rect">
            <a:avLst/>
          </a:prstGeom>
        </p:spPr>
      </p:pic>
      <p:pic>
        <p:nvPicPr>
          <p:cNvPr id="1036" name="Picture 1035">
            <a:extLst>
              <a:ext uri="{FF2B5EF4-FFF2-40B4-BE49-F238E27FC236}">
                <a16:creationId xmlns:a16="http://schemas.microsoft.com/office/drawing/2014/main" id="{BA4618AA-4779-48BD-B743-9BA5348929D4}"/>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9118925" y="16798167"/>
            <a:ext cx="4007735" cy="3362271"/>
          </a:xfrm>
          <a:prstGeom prst="rect">
            <a:avLst/>
          </a:prstGeom>
        </p:spPr>
      </p:pic>
      <p:sp>
        <p:nvSpPr>
          <p:cNvPr id="40" name="TextBox 39">
            <a:extLst>
              <a:ext uri="{FF2B5EF4-FFF2-40B4-BE49-F238E27FC236}">
                <a16:creationId xmlns:a16="http://schemas.microsoft.com/office/drawing/2014/main" id="{8BCC1908-A227-4AE2-B7AB-E3488FC5B764}"/>
              </a:ext>
            </a:extLst>
          </p:cNvPr>
          <p:cNvSpPr txBox="1"/>
          <p:nvPr/>
        </p:nvSpPr>
        <p:spPr>
          <a:xfrm>
            <a:off x="30382058" y="11631015"/>
            <a:ext cx="3639149" cy="646331"/>
          </a:xfrm>
          <a:prstGeom prst="rect">
            <a:avLst/>
          </a:prstGeom>
          <a:noFill/>
        </p:spPr>
        <p:txBody>
          <a:bodyPr wrap="square" rtlCol="0">
            <a:spAutoFit/>
          </a:bodyPr>
          <a:lstStyle/>
          <a:p>
            <a:pPr algn="ctr"/>
            <a:r>
              <a:rPr lang="en-US" sz="3600" dirty="0">
                <a:latin typeface="Times New Roman" panose="02020603050405020304" pitchFamily="18" charset="0"/>
                <a:cs typeface="Times New Roman" panose="02020603050405020304" pitchFamily="18" charset="0"/>
              </a:rPr>
              <a:t>Conclusions</a:t>
            </a:r>
          </a:p>
        </p:txBody>
      </p:sp>
      <p:sp>
        <p:nvSpPr>
          <p:cNvPr id="41" name="TextBox 40">
            <a:extLst>
              <a:ext uri="{FF2B5EF4-FFF2-40B4-BE49-F238E27FC236}">
                <a16:creationId xmlns:a16="http://schemas.microsoft.com/office/drawing/2014/main" id="{248704AE-FAEE-4F3C-8D3D-42E9B61F2466}"/>
              </a:ext>
            </a:extLst>
          </p:cNvPr>
          <p:cNvSpPr txBox="1"/>
          <p:nvPr/>
        </p:nvSpPr>
        <p:spPr>
          <a:xfrm>
            <a:off x="28374395" y="12253322"/>
            <a:ext cx="7654474" cy="9787295"/>
          </a:xfrm>
          <a:prstGeom prst="rect">
            <a:avLst/>
          </a:prstGeom>
          <a:noFill/>
        </p:spPr>
        <p:txBody>
          <a:bodyPr wrap="square" rtlCol="0">
            <a:spAutoFit/>
          </a:bodyPr>
          <a:lstStyle/>
          <a:p>
            <a:pPr marL="228600" indent="-228600">
              <a:buFont typeface="+mj-lt"/>
              <a:buAutoNum type="arabicPeriod"/>
            </a:pPr>
            <a:r>
              <a:rPr lang="en-US" sz="3000" dirty="0">
                <a:latin typeface="Times New Roman" panose="02020603050405020304" pitchFamily="18" charset="0"/>
                <a:cs typeface="Times New Roman" panose="02020603050405020304" pitchFamily="18" charset="0"/>
              </a:rPr>
              <a:t>We were able to produce area restricted lesions in the Cg1 that did spread to nearby sub-regions of prefrontal cortex, e.g. Cg2 and PL using DBH </a:t>
            </a:r>
            <a:r>
              <a:rPr lang="en-US" sz="3000" dirty="0" err="1">
                <a:latin typeface="Times New Roman" panose="02020603050405020304" pitchFamily="18" charset="0"/>
                <a:cs typeface="Times New Roman" panose="02020603050405020304" pitchFamily="18" charset="0"/>
              </a:rPr>
              <a:t>Saporin</a:t>
            </a:r>
            <a:r>
              <a:rPr lang="en-US" sz="3000" dirty="0">
                <a:latin typeface="Times New Roman" panose="02020603050405020304" pitchFamily="18" charset="0"/>
                <a:cs typeface="Times New Roman" panose="02020603050405020304" pitchFamily="18" charset="0"/>
              </a:rPr>
              <a:t>.</a:t>
            </a:r>
          </a:p>
          <a:p>
            <a:pPr marL="228600" indent="-228600">
              <a:buFont typeface="+mj-lt"/>
              <a:buAutoNum type="arabicPeriod"/>
            </a:pPr>
            <a:r>
              <a:rPr lang="en-US" sz="3000" dirty="0">
                <a:latin typeface="Times New Roman" panose="02020603050405020304" pitchFamily="18" charset="0"/>
                <a:cs typeface="Times New Roman" panose="02020603050405020304" pitchFamily="18" charset="0"/>
              </a:rPr>
              <a:t>We are able to show that injection of a noradrenergic toxin into Cg1 produces depletion in the pathway, the LC. However the data collected were from the entire rostro-caudal extent of the LC so future studies will provide a more precise localization of the origin of these afferents.</a:t>
            </a:r>
          </a:p>
          <a:p>
            <a:pPr marL="228600" indent="-228600">
              <a:buFont typeface="+mj-lt"/>
              <a:buAutoNum type="arabicPeriod"/>
            </a:pPr>
            <a:r>
              <a:rPr lang="en-US" sz="3000" dirty="0">
                <a:latin typeface="Times New Roman" panose="02020603050405020304" pitchFamily="18" charset="0"/>
                <a:cs typeface="Times New Roman" panose="02020603050405020304" pitchFamily="18" charset="0"/>
              </a:rPr>
              <a:t> Unexpectedly, the unilateral lesions did produce a behavioral effect making it more difficult for animals to form an attentional set (data not shown). Future studies will further examine this effect as well as examine the effects of right hemispheric lesions. These data support the hypothesis that rats, like humans, may show lateralization of attentional function improving the utility of rats as models of human cognitive function. </a:t>
            </a:r>
            <a:endParaRPr lang="en-US" sz="700" dirty="0">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078C3668-8CB4-413F-86E4-B11332C9E8CC}"/>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9452866" y="20719113"/>
            <a:ext cx="3473202" cy="3057308"/>
          </a:xfrm>
          <a:prstGeom prst="rect">
            <a:avLst/>
          </a:prstGeom>
        </p:spPr>
      </p:pic>
      <p:pic>
        <p:nvPicPr>
          <p:cNvPr id="22" name="Picture 21">
            <a:extLst>
              <a:ext uri="{FF2B5EF4-FFF2-40B4-BE49-F238E27FC236}">
                <a16:creationId xmlns:a16="http://schemas.microsoft.com/office/drawing/2014/main" id="{8566737F-7550-4DE2-AD39-DE266B2CDD16}"/>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23381718" y="20657752"/>
            <a:ext cx="3310992" cy="3180030"/>
          </a:xfrm>
          <a:prstGeom prst="rect">
            <a:avLst/>
          </a:prstGeom>
        </p:spPr>
      </p:pic>
      <p:graphicFrame>
        <p:nvGraphicFramePr>
          <p:cNvPr id="46" name="Object 45">
            <a:extLst>
              <a:ext uri="{FF2B5EF4-FFF2-40B4-BE49-F238E27FC236}">
                <a16:creationId xmlns:a16="http://schemas.microsoft.com/office/drawing/2014/main" id="{AEE59CD6-921A-44A1-BEC8-DF8DFA91A359}"/>
              </a:ext>
            </a:extLst>
          </p:cNvPr>
          <p:cNvGraphicFramePr>
            <a:graphicFrameLocks noChangeAspect="1"/>
          </p:cNvGraphicFramePr>
          <p:nvPr>
            <p:extLst>
              <p:ext uri="{D42A27DB-BD31-4B8C-83A1-F6EECF244321}">
                <p14:modId xmlns:p14="http://schemas.microsoft.com/office/powerpoint/2010/main" val="3694731147"/>
              </p:ext>
            </p:extLst>
          </p:nvPr>
        </p:nvGraphicFramePr>
        <p:xfrm>
          <a:off x="29114688" y="5125835"/>
          <a:ext cx="5897545" cy="4511425"/>
        </p:xfrm>
        <a:graphic>
          <a:graphicData uri="http://schemas.openxmlformats.org/presentationml/2006/ole">
            <mc:AlternateContent xmlns:mc="http://schemas.openxmlformats.org/markup-compatibility/2006">
              <mc:Choice xmlns:v="urn:schemas-microsoft-com:vml" Requires="v">
                <p:oleObj spid="_x0000_s1491" name="Prism 8" r:id="rId11" imgW="4516706" imgH="2998840" progId="Prism8.Document">
                  <p:embed/>
                </p:oleObj>
              </mc:Choice>
              <mc:Fallback>
                <p:oleObj name="Prism 8" r:id="rId11" imgW="4516706" imgH="2998840" progId="Prism8.Document">
                  <p:embed/>
                  <p:pic>
                    <p:nvPicPr>
                      <p:cNvPr id="0" name=""/>
                      <p:cNvPicPr/>
                      <p:nvPr/>
                    </p:nvPicPr>
                    <p:blipFill>
                      <a:blip r:embed="rId12"/>
                      <a:stretch>
                        <a:fillRect/>
                      </a:stretch>
                    </p:blipFill>
                    <p:spPr>
                      <a:xfrm>
                        <a:off x="29114688" y="5125835"/>
                        <a:ext cx="5897545" cy="4511425"/>
                      </a:xfrm>
                      <a:prstGeom prst="rect">
                        <a:avLst/>
                      </a:prstGeom>
                    </p:spPr>
                  </p:pic>
                </p:oleObj>
              </mc:Fallback>
            </mc:AlternateContent>
          </a:graphicData>
        </a:graphic>
      </p:graphicFrame>
      <p:sp>
        <p:nvSpPr>
          <p:cNvPr id="48" name="TextBox 47">
            <a:extLst>
              <a:ext uri="{FF2B5EF4-FFF2-40B4-BE49-F238E27FC236}">
                <a16:creationId xmlns:a16="http://schemas.microsoft.com/office/drawing/2014/main" id="{A4A23A5C-33CA-4737-8800-A188FE13FE62}"/>
              </a:ext>
            </a:extLst>
          </p:cNvPr>
          <p:cNvSpPr txBox="1"/>
          <p:nvPr/>
        </p:nvSpPr>
        <p:spPr>
          <a:xfrm>
            <a:off x="1379128" y="13177032"/>
            <a:ext cx="8246135" cy="923330"/>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Figure 1. Shows the noradrenergic pathways from the LC travel in the rat brain (Meyer &amp; Quenzer, 2006). The ACC is marked with a red circle to show the general area of the lesion chemical injection. </a:t>
            </a:r>
          </a:p>
        </p:txBody>
      </p:sp>
      <p:grpSp>
        <p:nvGrpSpPr>
          <p:cNvPr id="14" name="Group 13"/>
          <p:cNvGrpSpPr/>
          <p:nvPr/>
        </p:nvGrpSpPr>
        <p:grpSpPr>
          <a:xfrm>
            <a:off x="2407057" y="10102079"/>
            <a:ext cx="6025612" cy="3035222"/>
            <a:chOff x="1046516" y="7631920"/>
            <a:chExt cx="6025612" cy="3035222"/>
          </a:xfrm>
        </p:grpSpPr>
        <p:pic>
          <p:nvPicPr>
            <p:cNvPr id="51" name="Picture 6">
              <a:extLst>
                <a:ext uri="{FF2B5EF4-FFF2-40B4-BE49-F238E27FC236}">
                  <a16:creationId xmlns:a16="http://schemas.microsoft.com/office/drawing/2014/main" id="{FE828298-68C5-45DE-B208-D0F18F5F4DEC}"/>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a:xfrm>
              <a:off x="1046516" y="7631920"/>
              <a:ext cx="6025612" cy="3035222"/>
            </a:xfrm>
            <a:prstGeom prst="rect">
              <a:avLst/>
            </a:prstGeom>
          </p:spPr>
        </p:pic>
        <p:sp>
          <p:nvSpPr>
            <p:cNvPr id="49" name="Oval 48">
              <a:extLst>
                <a:ext uri="{FF2B5EF4-FFF2-40B4-BE49-F238E27FC236}">
                  <a16:creationId xmlns:a16="http://schemas.microsoft.com/office/drawing/2014/main" id="{B36C2B1B-A3F2-48CA-B97B-18573021CDF4}"/>
                </a:ext>
              </a:extLst>
            </p:cNvPr>
            <p:cNvSpPr/>
            <p:nvPr/>
          </p:nvSpPr>
          <p:spPr>
            <a:xfrm>
              <a:off x="2637164" y="8457726"/>
              <a:ext cx="236084" cy="33533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54" name="TextBox 53">
            <a:extLst>
              <a:ext uri="{FF2B5EF4-FFF2-40B4-BE49-F238E27FC236}">
                <a16:creationId xmlns:a16="http://schemas.microsoft.com/office/drawing/2014/main" id="{6AA80E74-881D-4198-AE75-139B54F23C13}"/>
              </a:ext>
            </a:extLst>
          </p:cNvPr>
          <p:cNvSpPr txBox="1"/>
          <p:nvPr/>
        </p:nvSpPr>
        <p:spPr>
          <a:xfrm>
            <a:off x="10997227" y="16095299"/>
            <a:ext cx="6407567" cy="1477328"/>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Figure 4. The graph shows the mean of DBH axon counts (n=6). The asterisk in the graph denoted a significant difference between left (black bars) and right hemisphere (white bars). Damage between hemispheres in Cg1 is restricted to the sites of injection, 2.7 and 2.28 mm from bregma. </a:t>
            </a:r>
          </a:p>
        </p:txBody>
      </p:sp>
      <p:sp>
        <p:nvSpPr>
          <p:cNvPr id="59" name="TextBox 58">
            <a:extLst>
              <a:ext uri="{FF2B5EF4-FFF2-40B4-BE49-F238E27FC236}">
                <a16:creationId xmlns:a16="http://schemas.microsoft.com/office/drawing/2014/main" id="{AF6293F3-24EB-4D7D-87C4-C6662397C36A}"/>
              </a:ext>
            </a:extLst>
          </p:cNvPr>
          <p:cNvSpPr txBox="1"/>
          <p:nvPr/>
        </p:nvSpPr>
        <p:spPr>
          <a:xfrm>
            <a:off x="11220260" y="24216108"/>
            <a:ext cx="6367232" cy="1200329"/>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Figure 5. As shown in figure 2, PL sits below the Cg1 at the rostral injection site. Axon counts from the PL show that there were no differences in PL DBH counts between hemispheres. This shows that the lesion did not extend outside of Cg1.</a:t>
            </a:r>
          </a:p>
        </p:txBody>
      </p:sp>
      <p:sp>
        <p:nvSpPr>
          <p:cNvPr id="60" name="TextBox 59">
            <a:extLst>
              <a:ext uri="{FF2B5EF4-FFF2-40B4-BE49-F238E27FC236}">
                <a16:creationId xmlns:a16="http://schemas.microsoft.com/office/drawing/2014/main" id="{C4BC2926-6B10-4BF2-9BA9-1A4C34858F55}"/>
              </a:ext>
            </a:extLst>
          </p:cNvPr>
          <p:cNvSpPr txBox="1"/>
          <p:nvPr/>
        </p:nvSpPr>
        <p:spPr>
          <a:xfrm>
            <a:off x="20581287" y="9245116"/>
            <a:ext cx="5272946" cy="1323439"/>
          </a:xfrm>
          <a:prstGeom prst="rect">
            <a:avLst/>
          </a:prstGeom>
          <a:noFill/>
        </p:spPr>
        <p:txBody>
          <a:bodyPr wrap="square" rtlCol="0">
            <a:spAutoFit/>
          </a:bodyPr>
          <a:lstStyle/>
          <a:p>
            <a:r>
              <a:rPr lang="en-US" sz="1600" dirty="0">
                <a:latin typeface="Times New Roman" panose="02020603050405020304" pitchFamily="18" charset="0"/>
                <a:cs typeface="Times New Roman" panose="02020603050405020304" pitchFamily="18" charset="0"/>
              </a:rPr>
              <a:t>Figure 6. As shown in figure 2, Cg2 sits below Cg1 at the more caudal injection site, and was used as another measure to determine the possible spread of lesion. We found no hemispheric differences in sections of Cg2 showing again that the lesion was restricted to Cg1.</a:t>
            </a:r>
          </a:p>
        </p:txBody>
      </p:sp>
      <p:sp>
        <p:nvSpPr>
          <p:cNvPr id="61" name="TextBox 60">
            <a:extLst>
              <a:ext uri="{FF2B5EF4-FFF2-40B4-BE49-F238E27FC236}">
                <a16:creationId xmlns:a16="http://schemas.microsoft.com/office/drawing/2014/main" id="{4C65F113-DCE2-48AD-B9ED-B58FF9FEFDA9}"/>
              </a:ext>
            </a:extLst>
          </p:cNvPr>
          <p:cNvSpPr txBox="1"/>
          <p:nvPr/>
        </p:nvSpPr>
        <p:spPr>
          <a:xfrm>
            <a:off x="11815153" y="4371035"/>
            <a:ext cx="5177447" cy="646331"/>
          </a:xfrm>
          <a:prstGeom prst="rect">
            <a:avLst/>
          </a:prstGeom>
          <a:noFill/>
        </p:spPr>
        <p:txBody>
          <a:bodyPr wrap="square" rtlCol="0">
            <a:spAutoFit/>
          </a:bodyPr>
          <a:lstStyle/>
          <a:p>
            <a:r>
              <a:rPr lang="en-US" sz="3600" dirty="0">
                <a:latin typeface="Times New Roman" panose="02020603050405020304" pitchFamily="18" charset="0"/>
                <a:cs typeface="Times New Roman" panose="02020603050405020304" pitchFamily="18" charset="0"/>
              </a:rPr>
              <a:t>Histological Assessment</a:t>
            </a:r>
          </a:p>
        </p:txBody>
      </p:sp>
      <p:sp>
        <p:nvSpPr>
          <p:cNvPr id="63" name="TextBox 62">
            <a:extLst>
              <a:ext uri="{FF2B5EF4-FFF2-40B4-BE49-F238E27FC236}">
                <a16:creationId xmlns:a16="http://schemas.microsoft.com/office/drawing/2014/main" id="{93497AB6-CB85-4EAA-8C9A-1E60EFF109C7}"/>
              </a:ext>
            </a:extLst>
          </p:cNvPr>
          <p:cNvSpPr txBox="1"/>
          <p:nvPr/>
        </p:nvSpPr>
        <p:spPr>
          <a:xfrm>
            <a:off x="19263161" y="24753436"/>
            <a:ext cx="7325814" cy="1569660"/>
          </a:xfrm>
          <a:prstGeom prst="rect">
            <a:avLst/>
          </a:prstGeom>
          <a:noFill/>
        </p:spPr>
        <p:txBody>
          <a:bodyPr wrap="square" rtlCol="0">
            <a:spAutoFit/>
          </a:bodyPr>
          <a:lstStyle/>
          <a:p>
            <a:r>
              <a:rPr lang="en-US" sz="1600" dirty="0">
                <a:latin typeface="Times New Roman" panose="02020603050405020304" pitchFamily="18" charset="0"/>
                <a:cs typeface="Times New Roman" panose="02020603050405020304" pitchFamily="18" charset="0"/>
              </a:rPr>
              <a:t>Figure 7.  Image A shows a schematic diagram of the LC. Images B and C show the LC stained for DBH (Paxinos &amp; Watson, 2014). Image B is from the hemisphere with NE lesions to the Cg1, and Image C is from the unlesioned hemisphere. Images D and E show the same brain, stained for NISSL in the same area. The blue circles that can be seen on the image are cell bodies. NISSL does not stain for any specific neuromodulatory system, but instead shows all cell bodies in the area.</a:t>
            </a:r>
          </a:p>
        </p:txBody>
      </p:sp>
      <p:sp>
        <p:nvSpPr>
          <p:cNvPr id="65" name="TextBox 64">
            <a:extLst>
              <a:ext uri="{FF2B5EF4-FFF2-40B4-BE49-F238E27FC236}">
                <a16:creationId xmlns:a16="http://schemas.microsoft.com/office/drawing/2014/main" id="{BEE3627D-DA9C-450C-9BF2-74E607FDE939}"/>
              </a:ext>
            </a:extLst>
          </p:cNvPr>
          <p:cNvSpPr txBox="1"/>
          <p:nvPr/>
        </p:nvSpPr>
        <p:spPr>
          <a:xfrm>
            <a:off x="28590260" y="9564674"/>
            <a:ext cx="7060604" cy="1323439"/>
          </a:xfrm>
          <a:prstGeom prst="rect">
            <a:avLst/>
          </a:prstGeom>
          <a:noFill/>
        </p:spPr>
        <p:txBody>
          <a:bodyPr wrap="square" rtlCol="0">
            <a:spAutoFit/>
          </a:bodyPr>
          <a:lstStyle/>
          <a:p>
            <a:r>
              <a:rPr lang="en-US" sz="1600" dirty="0">
                <a:latin typeface="Times New Roman" panose="02020603050405020304" pitchFamily="18" charset="0"/>
                <a:cs typeface="Times New Roman" panose="02020603050405020304" pitchFamily="18" charset="0"/>
              </a:rPr>
              <a:t>Figure 8. Both NISSL and DBH show hemispheric differences on the same side of the brain as the ACC lesion. The DBH stain shows that there is a connection between ACC/Cg1 and the LC. The results of the DBH counts have a very strong correlation with each other. This would show that the NISSL stain would be a viable method of assessing cell body loss in the LC from NE specific lesion.</a:t>
            </a:r>
            <a:endParaRPr lang="en-US" sz="1600" dirty="0"/>
          </a:p>
        </p:txBody>
      </p:sp>
      <p:sp>
        <p:nvSpPr>
          <p:cNvPr id="66" name="TextBox 65">
            <a:extLst>
              <a:ext uri="{FF2B5EF4-FFF2-40B4-BE49-F238E27FC236}">
                <a16:creationId xmlns:a16="http://schemas.microsoft.com/office/drawing/2014/main" id="{3DFC848F-D740-429F-A2E9-E99ECC24BF16}"/>
              </a:ext>
            </a:extLst>
          </p:cNvPr>
          <p:cNvSpPr txBox="1"/>
          <p:nvPr/>
        </p:nvSpPr>
        <p:spPr>
          <a:xfrm>
            <a:off x="30700088" y="21798781"/>
            <a:ext cx="2292360" cy="646331"/>
          </a:xfrm>
          <a:prstGeom prst="rect">
            <a:avLst/>
          </a:prstGeom>
          <a:noFill/>
        </p:spPr>
        <p:txBody>
          <a:bodyPr wrap="square" rtlCol="0">
            <a:spAutoFit/>
          </a:bodyPr>
          <a:lstStyle/>
          <a:p>
            <a:pPr algn="ctr"/>
            <a:r>
              <a:rPr lang="en-US" sz="3600" dirty="0">
                <a:latin typeface="Times New Roman" panose="02020603050405020304" pitchFamily="18" charset="0"/>
                <a:cs typeface="Times New Roman" panose="02020603050405020304" pitchFamily="18" charset="0"/>
              </a:rPr>
              <a:t>References</a:t>
            </a:r>
          </a:p>
        </p:txBody>
      </p:sp>
      <p:sp>
        <p:nvSpPr>
          <p:cNvPr id="67" name="TextBox 66">
            <a:extLst>
              <a:ext uri="{FF2B5EF4-FFF2-40B4-BE49-F238E27FC236}">
                <a16:creationId xmlns:a16="http://schemas.microsoft.com/office/drawing/2014/main" id="{C0ED0FA7-26A7-4E24-950C-05B0698949EB}"/>
              </a:ext>
            </a:extLst>
          </p:cNvPr>
          <p:cNvSpPr txBox="1"/>
          <p:nvPr/>
        </p:nvSpPr>
        <p:spPr>
          <a:xfrm>
            <a:off x="28670571" y="22445112"/>
            <a:ext cx="6740383" cy="5262979"/>
          </a:xfrm>
          <a:prstGeom prst="rect">
            <a:avLst/>
          </a:prstGeom>
          <a:noFill/>
        </p:spPr>
        <p:txBody>
          <a:bodyPr wrap="square" rtlCol="0">
            <a:spAutoFit/>
          </a:bodyPr>
          <a:lstStyle/>
          <a:p>
            <a:r>
              <a:rPr lang="en-US" sz="1400" dirty="0">
                <a:latin typeface="Times New Roman" panose="02020603050405020304" pitchFamily="18" charset="0"/>
                <a:cs typeface="Times New Roman" panose="02020603050405020304" pitchFamily="18" charset="0"/>
              </a:rPr>
              <a:t>Aston-Jones, F., &amp; Bloom, F. E. (1981). Activity of Norepinephrine-Containing Locus Coeruleus Neurons in Behaving Rats Anticipates Fluctuations in the Sleep-Waking Cycle. The Journal of Neuroscience, 876-886.</a:t>
            </a:r>
          </a:p>
          <a:p>
            <a:r>
              <a:rPr lang="en-US" sz="1400" dirty="0">
                <a:latin typeface="Times New Roman" panose="02020603050405020304" pitchFamily="18" charset="0"/>
                <a:cs typeface="Times New Roman" panose="02020603050405020304" pitchFamily="18" charset="0"/>
              </a:rPr>
              <a:t>Birrell, J. M., &amp; Brown, V. J. (2000). Medial Frontal Cortex Mediates Perceptual Attentional Set Shifting in the Rat. </a:t>
            </a:r>
            <a:r>
              <a:rPr lang="en-US" sz="1400" i="1" dirty="0">
                <a:latin typeface="Times New Roman" panose="02020603050405020304" pitchFamily="18" charset="0"/>
                <a:cs typeface="Times New Roman" panose="02020603050405020304" pitchFamily="18" charset="0"/>
              </a:rPr>
              <a:t>Journal of Neuroscience</a:t>
            </a:r>
            <a:r>
              <a:rPr lang="en-US" sz="1400" dirty="0">
                <a:latin typeface="Times New Roman" panose="02020603050405020304" pitchFamily="18" charset="0"/>
                <a:cs typeface="Times New Roman" panose="02020603050405020304" pitchFamily="18" charset="0"/>
              </a:rPr>
              <a:t>, 4320-4324.</a:t>
            </a:r>
          </a:p>
          <a:p>
            <a:r>
              <a:rPr lang="en-US" sz="1400" dirty="0">
                <a:latin typeface="Times New Roman" panose="02020603050405020304" pitchFamily="18" charset="0"/>
                <a:cs typeface="Times New Roman" panose="02020603050405020304" pitchFamily="18" charset="0"/>
              </a:rPr>
              <a:t>Blessing, W. W., Lappi, D. A., &amp; Wiley, R. G. (1998). Destruction of locus coeruleus neuronal perikarya after injection of anti-dopamine-B-hydroxylase immunotoxin into the olfactory bulb of the rat. Neuroscience Letters, 85-88.</a:t>
            </a:r>
          </a:p>
          <a:p>
            <a:r>
              <a:rPr lang="en-US" sz="1400" dirty="0">
                <a:latin typeface="Times New Roman" panose="02020603050405020304" pitchFamily="18" charset="0"/>
                <a:cs typeface="Times New Roman" panose="02020603050405020304" pitchFamily="18" charset="0"/>
              </a:rPr>
              <a:t>Bradshaw, S. E., </a:t>
            </a:r>
            <a:r>
              <a:rPr lang="en-US" sz="1400" dirty="0" err="1">
                <a:latin typeface="Times New Roman" panose="02020603050405020304" pitchFamily="18" charset="0"/>
                <a:cs typeface="Times New Roman" panose="02020603050405020304" pitchFamily="18" charset="0"/>
              </a:rPr>
              <a:t>Agster</a:t>
            </a:r>
            <a:r>
              <a:rPr lang="en-US" sz="1400" dirty="0">
                <a:latin typeface="Times New Roman" panose="02020603050405020304" pitchFamily="18" charset="0"/>
                <a:cs typeface="Times New Roman" panose="02020603050405020304" pitchFamily="18" charset="0"/>
              </a:rPr>
              <a:t>, K. L., Waterhouse, B. D., &amp; McGaughy, J. A. (2016). Age-related changes in prefrontal norepinephrine transporter density: The basis for improved cognitive flexibility after low doses of atomoxetine in adolescent rats. </a:t>
            </a:r>
            <a:r>
              <a:rPr lang="en-US" sz="1400" i="1" dirty="0">
                <a:latin typeface="Times New Roman" panose="02020603050405020304" pitchFamily="18" charset="0"/>
                <a:cs typeface="Times New Roman" panose="02020603050405020304" pitchFamily="18" charset="0"/>
              </a:rPr>
              <a:t>Brain Research</a:t>
            </a:r>
            <a:r>
              <a:rPr lang="en-US" sz="1400" dirty="0">
                <a:latin typeface="Times New Roman" panose="02020603050405020304" pitchFamily="18" charset="0"/>
                <a:cs typeface="Times New Roman" panose="02020603050405020304" pitchFamily="18" charset="0"/>
              </a:rPr>
              <a:t>, 245-257.</a:t>
            </a:r>
          </a:p>
          <a:p>
            <a:r>
              <a:rPr lang="en-US" sz="1400" dirty="0">
                <a:latin typeface="Times New Roman" panose="02020603050405020304" pitchFamily="18" charset="0"/>
                <a:cs typeface="Times New Roman" panose="02020603050405020304" pitchFamily="18" charset="0"/>
              </a:rPr>
              <a:t>McGaughy, J., Dalley, J. W., Morrison, C. H., Everitt, B. J., &amp; Robbins, T. W. (2002). Selective Behavioral and Neurochemical Effects of Cholinergic Lesions Produced by Intrabasalis Infusions of 192 IgG-Saporin on Attentional Performance in a Five-Choice Serial Reaction Time Task. The Journal of Neuroscience, 1905-1913.</a:t>
            </a:r>
          </a:p>
          <a:p>
            <a:r>
              <a:rPr lang="en-US" sz="1400" dirty="0">
                <a:latin typeface="Times New Roman" panose="02020603050405020304" pitchFamily="18" charset="0"/>
                <a:cs typeface="Times New Roman" panose="02020603050405020304" pitchFamily="18" charset="0"/>
              </a:rPr>
              <a:t>Meyer, J. S., &amp; Quenzer, L. (2006). Psychopharmacology: Drugs the brain and behavior. Sunderland: Sinauer Associates.</a:t>
            </a:r>
          </a:p>
          <a:p>
            <a:r>
              <a:rPr lang="en-US" sz="1400" dirty="0">
                <a:latin typeface="Times New Roman" panose="02020603050405020304" pitchFamily="18" charset="0"/>
                <a:cs typeface="Times New Roman" panose="02020603050405020304" pitchFamily="18" charset="0"/>
              </a:rPr>
              <a:t>Paxinos, G., &amp; Watson, C. (2014). The Rat Brain (7</a:t>
            </a:r>
            <a:r>
              <a:rPr lang="en-US" sz="1400" baseline="30000" dirty="0">
                <a:latin typeface="Times New Roman" panose="02020603050405020304" pitchFamily="18" charset="0"/>
                <a:cs typeface="Times New Roman" panose="02020603050405020304" pitchFamily="18" charset="0"/>
              </a:rPr>
              <a:t>th</a:t>
            </a:r>
            <a:r>
              <a:rPr lang="en-US" sz="1400" dirty="0">
                <a:latin typeface="Times New Roman" panose="02020603050405020304" pitchFamily="18" charset="0"/>
                <a:cs typeface="Times New Roman" panose="02020603050405020304" pitchFamily="18" charset="0"/>
              </a:rPr>
              <a:t> ed.). Boston: Elsevier.</a:t>
            </a:r>
          </a:p>
          <a:p>
            <a:r>
              <a:rPr lang="en-US" sz="1400" dirty="0">
                <a:latin typeface="Times New Roman" panose="02020603050405020304" pitchFamily="18" charset="0"/>
                <a:cs typeface="Times New Roman" panose="02020603050405020304" pitchFamily="18" charset="0"/>
              </a:rPr>
              <a:t>Swanson, L. W. (1976). The Locus Coeruleus: a Cytoarchitectonic, Golgi, and Immunohistochemical Study in the Albino Rat. Brain Research, 39-56.</a:t>
            </a:r>
          </a:p>
          <a:p>
            <a:r>
              <a:rPr lang="en-US" sz="1400" dirty="0">
                <a:latin typeface="Times New Roman" panose="02020603050405020304" pitchFamily="18" charset="0"/>
                <a:cs typeface="Times New Roman" panose="02020603050405020304" pitchFamily="18" charset="0"/>
              </a:rPr>
              <a:t>Vogt, B. A., &amp; Paxinos, G. (2012). Cytoarchitecture of mouse and rat cingulate cortex with human homologies. Brain Structure and Function, 185-192.</a:t>
            </a:r>
          </a:p>
          <a:p>
            <a:r>
              <a:rPr lang="en-US" sz="1400" dirty="0">
                <a:latin typeface="Times New Roman" panose="02020603050405020304" pitchFamily="18" charset="0"/>
                <a:cs typeface="Times New Roman" panose="02020603050405020304" pitchFamily="18" charset="0"/>
              </a:rPr>
              <a:t>Wiley, R. G., &amp; Kline, R. H. (2000). Neuronal lesioning with axonally transported toxins. Journal of Neuroscience, 73-82.</a:t>
            </a:r>
          </a:p>
        </p:txBody>
      </p:sp>
      <p:sp>
        <p:nvSpPr>
          <p:cNvPr id="70" name="TextBox 69">
            <a:extLst>
              <a:ext uri="{FF2B5EF4-FFF2-40B4-BE49-F238E27FC236}">
                <a16:creationId xmlns:a16="http://schemas.microsoft.com/office/drawing/2014/main" id="{3459C173-5877-486C-ACF1-D93866CCF80F}"/>
              </a:ext>
            </a:extLst>
          </p:cNvPr>
          <p:cNvSpPr txBox="1"/>
          <p:nvPr/>
        </p:nvSpPr>
        <p:spPr>
          <a:xfrm>
            <a:off x="29802466" y="27619970"/>
            <a:ext cx="3905236" cy="646331"/>
          </a:xfrm>
          <a:prstGeom prst="rect">
            <a:avLst/>
          </a:prstGeom>
          <a:noFill/>
        </p:spPr>
        <p:txBody>
          <a:bodyPr wrap="none" rtlCol="0">
            <a:spAutoFit/>
          </a:bodyPr>
          <a:lstStyle/>
          <a:p>
            <a:r>
              <a:rPr lang="en-US" sz="3600" dirty="0">
                <a:latin typeface="Times New Roman" panose="02020603050405020304" pitchFamily="18" charset="0"/>
                <a:cs typeface="Times New Roman" panose="02020603050405020304" pitchFamily="18" charset="0"/>
              </a:rPr>
              <a:t>Acknowledgements</a:t>
            </a:r>
            <a:r>
              <a:rPr lang="en-US" dirty="0"/>
              <a:t> </a:t>
            </a:r>
          </a:p>
        </p:txBody>
      </p:sp>
      <p:sp>
        <p:nvSpPr>
          <p:cNvPr id="71" name="TextBox 70">
            <a:extLst>
              <a:ext uri="{FF2B5EF4-FFF2-40B4-BE49-F238E27FC236}">
                <a16:creationId xmlns:a16="http://schemas.microsoft.com/office/drawing/2014/main" id="{1351BFA3-0897-4D10-BE2D-31787BBF2F76}"/>
              </a:ext>
            </a:extLst>
          </p:cNvPr>
          <p:cNvSpPr txBox="1"/>
          <p:nvPr/>
        </p:nvSpPr>
        <p:spPr>
          <a:xfrm>
            <a:off x="28670571" y="28319447"/>
            <a:ext cx="6740383"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We would like to acknowledge the support of the Cole fund, which funded a portion of this study</a:t>
            </a:r>
          </a:p>
        </p:txBody>
      </p:sp>
      <p:sp>
        <p:nvSpPr>
          <p:cNvPr id="75" name="Rectangle 74">
            <a:extLst>
              <a:ext uri="{FF2B5EF4-FFF2-40B4-BE49-F238E27FC236}">
                <a16:creationId xmlns:a16="http://schemas.microsoft.com/office/drawing/2014/main" id="{2F9945AA-E686-432C-A723-2198451840A9}"/>
              </a:ext>
            </a:extLst>
          </p:cNvPr>
          <p:cNvSpPr/>
          <p:nvPr/>
        </p:nvSpPr>
        <p:spPr>
          <a:xfrm>
            <a:off x="11109128" y="5497198"/>
            <a:ext cx="2923309" cy="292331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422FCE1E-1F01-425D-964A-4813BD0EAFD4}"/>
              </a:ext>
            </a:extLst>
          </p:cNvPr>
          <p:cNvSpPr/>
          <p:nvPr/>
        </p:nvSpPr>
        <p:spPr>
          <a:xfrm>
            <a:off x="14352642" y="5497198"/>
            <a:ext cx="2933394" cy="292331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0" name="Picture 79">
            <a:extLst>
              <a:ext uri="{FF2B5EF4-FFF2-40B4-BE49-F238E27FC236}">
                <a16:creationId xmlns:a16="http://schemas.microsoft.com/office/drawing/2014/main" id="{5E069069-669A-4494-BCD0-D3E4A5F2AB6C}"/>
              </a:ext>
            </a:extLst>
          </p:cNvPr>
          <p:cNvPicPr>
            <a:picLocks noChangeAspect="1"/>
          </p:cNvPicPr>
          <p:nvPr/>
        </p:nvPicPr>
        <p:blipFill>
          <a:blip r:embed="rId14" cstate="hqprint">
            <a:extLst>
              <a:ext uri="{28A0092B-C50C-407E-A947-70E740481C1C}">
                <a14:useLocalDpi xmlns:a14="http://schemas.microsoft.com/office/drawing/2010/main" val="0"/>
              </a:ext>
            </a:extLst>
          </a:blip>
          <a:stretch>
            <a:fillRect/>
          </a:stretch>
        </p:blipFill>
        <p:spPr>
          <a:xfrm>
            <a:off x="20163674" y="11589837"/>
            <a:ext cx="6165323" cy="4911359"/>
          </a:xfrm>
          <a:prstGeom prst="rect">
            <a:avLst/>
          </a:prstGeom>
        </p:spPr>
      </p:pic>
      <p:sp>
        <p:nvSpPr>
          <p:cNvPr id="68" name="TextBox 67">
            <a:extLst>
              <a:ext uri="{FF2B5EF4-FFF2-40B4-BE49-F238E27FC236}">
                <a16:creationId xmlns:a16="http://schemas.microsoft.com/office/drawing/2014/main" id="{D36EF400-2F63-4F5F-80DB-A40EDFC1B017}"/>
              </a:ext>
            </a:extLst>
          </p:cNvPr>
          <p:cNvSpPr txBox="1"/>
          <p:nvPr/>
        </p:nvSpPr>
        <p:spPr>
          <a:xfrm>
            <a:off x="19660950" y="15697200"/>
            <a:ext cx="515231"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a:t>
            </a:r>
          </a:p>
        </p:txBody>
      </p:sp>
      <p:sp>
        <p:nvSpPr>
          <p:cNvPr id="69" name="TextBox 68">
            <a:extLst>
              <a:ext uri="{FF2B5EF4-FFF2-40B4-BE49-F238E27FC236}">
                <a16:creationId xmlns:a16="http://schemas.microsoft.com/office/drawing/2014/main" id="{E8DA12F3-02D1-4BC4-89BF-39BB214493FA}"/>
              </a:ext>
            </a:extLst>
          </p:cNvPr>
          <p:cNvSpPr txBox="1"/>
          <p:nvPr/>
        </p:nvSpPr>
        <p:spPr>
          <a:xfrm>
            <a:off x="19525914" y="20010802"/>
            <a:ext cx="389850" cy="461665"/>
          </a:xfrm>
          <a:prstGeom prst="rect">
            <a:avLst/>
          </a:prstGeom>
          <a:noFill/>
        </p:spPr>
        <p:txBody>
          <a:bodyPr wrap="none" rtlCol="0">
            <a:spAutoFit/>
          </a:bodyPr>
          <a:lstStyle/>
          <a:p>
            <a:r>
              <a:rPr lang="en-US" sz="2400" dirty="0">
                <a:latin typeface="Times New Roman" panose="02020603050405020304" pitchFamily="18" charset="0"/>
                <a:cs typeface="Times New Roman" panose="02020603050405020304" pitchFamily="18" charset="0"/>
              </a:rPr>
              <a:t>B</a:t>
            </a:r>
          </a:p>
        </p:txBody>
      </p:sp>
      <p:sp>
        <p:nvSpPr>
          <p:cNvPr id="90" name="TextBox 89">
            <a:extLst>
              <a:ext uri="{FF2B5EF4-FFF2-40B4-BE49-F238E27FC236}">
                <a16:creationId xmlns:a16="http://schemas.microsoft.com/office/drawing/2014/main" id="{10839DD1-C84E-4133-B270-D6CD4F4FB3D6}"/>
              </a:ext>
            </a:extLst>
          </p:cNvPr>
          <p:cNvSpPr txBox="1"/>
          <p:nvPr/>
        </p:nvSpPr>
        <p:spPr>
          <a:xfrm>
            <a:off x="25642640" y="20010802"/>
            <a:ext cx="389850" cy="461665"/>
          </a:xfrm>
          <a:prstGeom prst="rect">
            <a:avLst/>
          </a:prstGeom>
          <a:noFill/>
        </p:spPr>
        <p:txBody>
          <a:bodyPr wrap="none" rtlCol="0">
            <a:spAutoFit/>
          </a:bodyPr>
          <a:lstStyle/>
          <a:p>
            <a:r>
              <a:rPr lang="en-US" sz="2400" dirty="0">
                <a:latin typeface="Times New Roman" panose="02020603050405020304" pitchFamily="18" charset="0"/>
                <a:cs typeface="Times New Roman" panose="02020603050405020304" pitchFamily="18" charset="0"/>
              </a:rPr>
              <a:t>C</a:t>
            </a:r>
          </a:p>
        </p:txBody>
      </p:sp>
      <p:sp>
        <p:nvSpPr>
          <p:cNvPr id="93" name="TextBox 92">
            <a:extLst>
              <a:ext uri="{FF2B5EF4-FFF2-40B4-BE49-F238E27FC236}">
                <a16:creationId xmlns:a16="http://schemas.microsoft.com/office/drawing/2014/main" id="{48C66E3B-A011-4B94-AAF3-571632D364B2}"/>
              </a:ext>
            </a:extLst>
          </p:cNvPr>
          <p:cNvSpPr txBox="1"/>
          <p:nvPr/>
        </p:nvSpPr>
        <p:spPr>
          <a:xfrm>
            <a:off x="19756116" y="23809888"/>
            <a:ext cx="407484" cy="461665"/>
          </a:xfrm>
          <a:prstGeom prst="rect">
            <a:avLst/>
          </a:prstGeom>
          <a:noFill/>
        </p:spPr>
        <p:txBody>
          <a:bodyPr wrap="none" rtlCol="0">
            <a:spAutoFit/>
          </a:bodyPr>
          <a:lstStyle/>
          <a:p>
            <a:r>
              <a:rPr lang="en-US" sz="2400" dirty="0">
                <a:latin typeface="Times New Roman" panose="02020603050405020304" pitchFamily="18" charset="0"/>
                <a:cs typeface="Times New Roman" panose="02020603050405020304" pitchFamily="18" charset="0"/>
              </a:rPr>
              <a:t>D</a:t>
            </a:r>
          </a:p>
        </p:txBody>
      </p:sp>
      <p:sp>
        <p:nvSpPr>
          <p:cNvPr id="94" name="TextBox 93">
            <a:extLst>
              <a:ext uri="{FF2B5EF4-FFF2-40B4-BE49-F238E27FC236}">
                <a16:creationId xmlns:a16="http://schemas.microsoft.com/office/drawing/2014/main" id="{0B71F69E-5527-40DA-9827-41D04AF1DF1F}"/>
              </a:ext>
            </a:extLst>
          </p:cNvPr>
          <p:cNvSpPr txBox="1"/>
          <p:nvPr/>
        </p:nvSpPr>
        <p:spPr>
          <a:xfrm>
            <a:off x="25756754" y="23924188"/>
            <a:ext cx="372218" cy="461665"/>
          </a:xfrm>
          <a:prstGeom prst="rect">
            <a:avLst/>
          </a:prstGeom>
          <a:noFill/>
        </p:spPr>
        <p:txBody>
          <a:bodyPr wrap="none" rtlCol="0">
            <a:spAutoFit/>
          </a:bodyPr>
          <a:lstStyle/>
          <a:p>
            <a:r>
              <a:rPr lang="en-US" sz="2400" dirty="0">
                <a:latin typeface="Times New Roman" panose="02020603050405020304" pitchFamily="18" charset="0"/>
                <a:cs typeface="Times New Roman" panose="02020603050405020304" pitchFamily="18" charset="0"/>
              </a:rPr>
              <a:t>E</a:t>
            </a:r>
          </a:p>
        </p:txBody>
      </p:sp>
      <p:graphicFrame>
        <p:nvGraphicFramePr>
          <p:cNvPr id="95" name="Object 94">
            <a:extLst>
              <a:ext uri="{FF2B5EF4-FFF2-40B4-BE49-F238E27FC236}">
                <a16:creationId xmlns:a16="http://schemas.microsoft.com/office/drawing/2014/main" id="{B1A80B62-8047-43D5-AC25-1CE3F5088011}"/>
              </a:ext>
            </a:extLst>
          </p:cNvPr>
          <p:cNvGraphicFramePr>
            <a:graphicFrameLocks noChangeAspect="1"/>
          </p:cNvGraphicFramePr>
          <p:nvPr>
            <p:extLst>
              <p:ext uri="{D42A27DB-BD31-4B8C-83A1-F6EECF244321}">
                <p14:modId xmlns:p14="http://schemas.microsoft.com/office/powerpoint/2010/main" val="3074836047"/>
              </p:ext>
            </p:extLst>
          </p:nvPr>
        </p:nvGraphicFramePr>
        <p:xfrm>
          <a:off x="10693478" y="18335625"/>
          <a:ext cx="8680862" cy="5698116"/>
        </p:xfrm>
        <a:graphic>
          <a:graphicData uri="http://schemas.openxmlformats.org/presentationml/2006/ole">
            <mc:AlternateContent xmlns:mc="http://schemas.openxmlformats.org/markup-compatibility/2006">
              <mc:Choice xmlns:v="urn:schemas-microsoft-com:vml" Requires="v">
                <p:oleObj spid="_x0000_s1492" name="Prism 8" r:id="rId15" imgW="4638371" imgH="3044555" progId="Prism8.Document">
                  <p:embed/>
                </p:oleObj>
              </mc:Choice>
              <mc:Fallback>
                <p:oleObj name="Prism 8" r:id="rId15" imgW="4638371" imgH="3044555" progId="Prism8.Document">
                  <p:embed/>
                  <p:pic>
                    <p:nvPicPr>
                      <p:cNvPr id="0" name=""/>
                      <p:cNvPicPr/>
                      <p:nvPr/>
                    </p:nvPicPr>
                    <p:blipFill>
                      <a:blip r:embed="rId16"/>
                      <a:stretch>
                        <a:fillRect/>
                      </a:stretch>
                    </p:blipFill>
                    <p:spPr>
                      <a:xfrm>
                        <a:off x="10693478" y="18335625"/>
                        <a:ext cx="8680862" cy="5698116"/>
                      </a:xfrm>
                      <a:prstGeom prst="rect">
                        <a:avLst/>
                      </a:prstGeom>
                    </p:spPr>
                  </p:pic>
                </p:oleObj>
              </mc:Fallback>
            </mc:AlternateContent>
          </a:graphicData>
        </a:graphic>
      </p:graphicFrame>
      <p:grpSp>
        <p:nvGrpSpPr>
          <p:cNvPr id="38" name="Group 37"/>
          <p:cNvGrpSpPr/>
          <p:nvPr/>
        </p:nvGrpSpPr>
        <p:grpSpPr>
          <a:xfrm>
            <a:off x="1151244" y="14724384"/>
            <a:ext cx="9472291" cy="7449045"/>
            <a:chOff x="377532" y="19577190"/>
            <a:chExt cx="9472291" cy="7449045"/>
          </a:xfrm>
        </p:grpSpPr>
        <p:sp>
          <p:nvSpPr>
            <p:cNvPr id="8" name="TextBox 7">
              <a:extLst>
                <a:ext uri="{FF2B5EF4-FFF2-40B4-BE49-F238E27FC236}">
                  <a16:creationId xmlns:a16="http://schemas.microsoft.com/office/drawing/2014/main" id="{58DC75E4-307E-44B7-83A9-A295E092D3EE}"/>
                </a:ext>
              </a:extLst>
            </p:cNvPr>
            <p:cNvSpPr txBox="1"/>
            <p:nvPr/>
          </p:nvSpPr>
          <p:spPr>
            <a:xfrm>
              <a:off x="3060678" y="19577190"/>
              <a:ext cx="4209515" cy="646331"/>
            </a:xfrm>
            <a:prstGeom prst="rect">
              <a:avLst/>
            </a:prstGeom>
            <a:noFill/>
          </p:spPr>
          <p:txBody>
            <a:bodyPr wrap="square" rtlCol="0">
              <a:spAutoFit/>
            </a:bodyPr>
            <a:lstStyle/>
            <a:p>
              <a:pPr algn="ctr"/>
              <a:r>
                <a:rPr lang="en-US" sz="3600" dirty="0">
                  <a:latin typeface="Times New Roman" panose="02020603050405020304" pitchFamily="18" charset="0"/>
                  <a:cs typeface="Times New Roman" panose="02020603050405020304" pitchFamily="18" charset="0"/>
                </a:rPr>
                <a:t>Surgical Methods</a:t>
              </a:r>
            </a:p>
          </p:txBody>
        </p:sp>
        <mc:AlternateContent xmlns:mc="http://schemas.openxmlformats.org/markup-compatibility/2006" xmlns:a14="http://schemas.microsoft.com/office/drawing/2010/main">
          <mc:Choice Requires="a14">
            <p:sp>
              <p:nvSpPr>
                <p:cNvPr id="2" name="TextBox 1">
                  <a:extLst>
                    <a:ext uri="{FF2B5EF4-FFF2-40B4-BE49-F238E27FC236}">
                      <a16:creationId xmlns:a16="http://schemas.microsoft.com/office/drawing/2014/main" id="{77E27F50-662E-4560-A76E-38806FA934F7}"/>
                    </a:ext>
                  </a:extLst>
                </p:cNvPr>
                <p:cNvSpPr txBox="1"/>
                <p:nvPr/>
              </p:nvSpPr>
              <p:spPr>
                <a:xfrm>
                  <a:off x="377532" y="20246354"/>
                  <a:ext cx="9472291" cy="1477328"/>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Sham Lesion: Dulbecco’s Saline (0.2</a:t>
                  </a:r>
                  <a:r>
                    <a:rPr lang="el-GR" dirty="0">
                      <a:latin typeface="Times New Roman" panose="02020603050405020304" pitchFamily="18" charset="0"/>
                      <a:cs typeface="Times New Roman" panose="02020603050405020304" pitchFamily="18" charset="0"/>
                    </a:rPr>
                    <a:t>μ</a:t>
                  </a:r>
                  <a:r>
                    <a:rPr lang="en-US" dirty="0">
                      <a:latin typeface="Times New Roman" panose="02020603050405020304" pitchFamily="18" charset="0"/>
                      <a:cs typeface="Times New Roman" panose="02020603050405020304" pitchFamily="18" charset="0"/>
                    </a:rPr>
                    <a:t>l/infusion)</a:t>
                  </a:r>
                </a:p>
                <a:p>
                  <a:pPr algn="ctr"/>
                  <a:r>
                    <a:rPr lang="en-US" dirty="0">
                      <a:latin typeface="Times New Roman" panose="02020603050405020304" pitchFamily="18" charset="0"/>
                      <a:cs typeface="Times New Roman" panose="02020603050405020304" pitchFamily="18" charset="0"/>
                    </a:rPr>
                    <a:t>NE-Lesion: DBH </a:t>
                  </a:r>
                  <a:r>
                    <a:rPr lang="en-US" dirty="0" err="1">
                      <a:latin typeface="Times New Roman" panose="02020603050405020304" pitchFamily="18" charset="0"/>
                      <a:cs typeface="Times New Roman" panose="02020603050405020304" pitchFamily="18" charset="0"/>
                    </a:rPr>
                    <a:t>saporin</a:t>
                  </a:r>
                  <a:r>
                    <a:rPr lang="en-US" dirty="0">
                      <a:latin typeface="Times New Roman" panose="02020603050405020304" pitchFamily="18" charset="0"/>
                      <a:cs typeface="Times New Roman" panose="02020603050405020304" pitchFamily="18" charset="0"/>
                    </a:rPr>
                    <a:t> (Dose: 0.02</a:t>
                  </a:r>
                  <a:r>
                    <a:rPr lang="el-GR" dirty="0">
                      <a:latin typeface="Times New Roman" panose="02020603050405020304" pitchFamily="18" charset="0"/>
                      <a:cs typeface="Times New Roman" panose="02020603050405020304" pitchFamily="18" charset="0"/>
                    </a:rPr>
                    <a:t> μ</a:t>
                  </a:r>
                  <a:r>
                    <a:rPr lang="en-US" dirty="0">
                      <a:latin typeface="Times New Roman" panose="02020603050405020304" pitchFamily="18" charset="0"/>
                      <a:cs typeface="Times New Roman" panose="02020603050405020304" pitchFamily="18" charset="0"/>
                    </a:rPr>
                    <a:t>g/</a:t>
                  </a:r>
                  <a:r>
                    <a:rPr lang="el-GR" dirty="0">
                      <a:latin typeface="Times New Roman" panose="02020603050405020304" pitchFamily="18" charset="0"/>
                      <a:cs typeface="Times New Roman" panose="02020603050405020304" pitchFamily="18" charset="0"/>
                    </a:rPr>
                    <a:t>μ</a:t>
                  </a:r>
                  <a:r>
                    <a:rPr lang="en-US" dirty="0">
                      <a:latin typeface="Times New Roman" panose="02020603050405020304" pitchFamily="18" charset="0"/>
                      <a:cs typeface="Times New Roman" panose="02020603050405020304" pitchFamily="18" charset="0"/>
                    </a:rPr>
                    <a:t>l, 0.2 </a:t>
                  </a:r>
                  <a:r>
                    <a:rPr lang="el-GR" dirty="0">
                      <a:latin typeface="Times New Roman" panose="02020603050405020304" pitchFamily="18" charset="0"/>
                      <a:cs typeface="Times New Roman" panose="02020603050405020304" pitchFamily="18" charset="0"/>
                    </a:rPr>
                    <a:t>μ</a:t>
                  </a:r>
                  <a:r>
                    <a:rPr lang="en-US" dirty="0">
                      <a:latin typeface="Times New Roman" panose="02020603050405020304" pitchFamily="18" charset="0"/>
                      <a:cs typeface="Times New Roman" panose="02020603050405020304" pitchFamily="18" charset="0"/>
                    </a:rPr>
                    <a:t>l/infusion)</a:t>
                  </a:r>
                </a:p>
                <a:p>
                  <a:pPr algn="ctr"/>
                  <a:r>
                    <a:rPr lang="en-US" dirty="0">
                      <a:latin typeface="Times New Roman" panose="02020603050405020304" pitchFamily="18" charset="0"/>
                      <a:cs typeface="Times New Roman" panose="02020603050405020304" pitchFamily="18" charset="0"/>
                    </a:rPr>
                    <a:t>Surgical Coordinates</a:t>
                  </a:r>
                </a:p>
                <a:p>
                  <a:pPr algn="ctr"/>
                  <a:r>
                    <a:rPr lang="en-US" dirty="0">
                      <a:latin typeface="Times New Roman" panose="02020603050405020304" pitchFamily="18" charset="0"/>
                      <a:cs typeface="Times New Roman" panose="02020603050405020304" pitchFamily="18" charset="0"/>
                    </a:rPr>
                    <a:t>AP: Bregma +2.7; ML: </a:t>
                  </a:r>
                  <a14:m>
                    <m:oMath xmlns:m="http://schemas.openxmlformats.org/officeDocument/2006/math">
                      <m:r>
                        <a:rPr lang="en-US" i="1" dirty="0">
                          <a:latin typeface="Cambria Math" panose="02040503050406030204" pitchFamily="18" charset="0"/>
                          <a:ea typeface="Cambria Math" panose="02040503050406030204" pitchFamily="18" charset="0"/>
                          <a:cs typeface="Times New Roman" panose="02020603050405020304" pitchFamily="18" charset="0"/>
                        </a:rPr>
                        <m:t>±</m:t>
                      </m:r>
                    </m:oMath>
                  </a14:m>
                  <a:r>
                    <a:rPr lang="en-US" dirty="0">
                      <a:latin typeface="Times New Roman" panose="02020603050405020304" pitchFamily="18" charset="0"/>
                      <a:cs typeface="Times New Roman" panose="02020603050405020304" pitchFamily="18" charset="0"/>
                    </a:rPr>
                    <a:t>0.6; DV: Skull -2.4</a:t>
                  </a:r>
                </a:p>
                <a:p>
                  <a:pPr algn="ctr"/>
                  <a:r>
                    <a:rPr lang="en-US" dirty="0">
                      <a:latin typeface="Times New Roman" panose="02020603050405020304" pitchFamily="18" charset="0"/>
                      <a:cs typeface="Times New Roman" panose="02020603050405020304" pitchFamily="18" charset="0"/>
                    </a:rPr>
                    <a:t>AP: Bregma +2.2; ML: </a:t>
                  </a:r>
                  <a14:m>
                    <m:oMath xmlns:m="http://schemas.openxmlformats.org/officeDocument/2006/math">
                      <m:r>
                        <a:rPr lang="en-US" i="1" dirty="0">
                          <a:latin typeface="Cambria Math" panose="02040503050406030204" pitchFamily="18" charset="0"/>
                          <a:ea typeface="Cambria Math" panose="02040503050406030204" pitchFamily="18" charset="0"/>
                          <a:cs typeface="Times New Roman" panose="02020603050405020304" pitchFamily="18" charset="0"/>
                        </a:rPr>
                        <m:t>±</m:t>
                      </m:r>
                    </m:oMath>
                  </a14:m>
                  <a:r>
                    <a:rPr lang="en-US" dirty="0">
                      <a:latin typeface="Times New Roman" panose="02020603050405020304" pitchFamily="18" charset="0"/>
                      <a:cs typeface="Times New Roman" panose="02020603050405020304" pitchFamily="18" charset="0"/>
                    </a:rPr>
                    <a:t>0.6; DV: Skull -2.4</a:t>
                  </a:r>
                </a:p>
              </p:txBody>
            </p:sp>
          </mc:Choice>
          <mc:Fallback xmlns="">
            <p:sp>
              <p:nvSpPr>
                <p:cNvPr id="2" name="TextBox 1">
                  <a:extLst>
                    <a:ext uri="{FF2B5EF4-FFF2-40B4-BE49-F238E27FC236}">
                      <a16:creationId xmlns:a16="http://schemas.microsoft.com/office/drawing/2014/main" id="{77E27F50-662E-4560-A76E-38806FA934F7}"/>
                    </a:ext>
                  </a:extLst>
                </p:cNvPr>
                <p:cNvSpPr txBox="1">
                  <a:spLocks noRot="1" noChangeAspect="1" noMove="1" noResize="1" noEditPoints="1" noAdjustHandles="1" noChangeArrowheads="1" noChangeShapeType="1" noTextEdit="1"/>
                </p:cNvSpPr>
                <p:nvPr/>
              </p:nvSpPr>
              <p:spPr>
                <a:xfrm>
                  <a:off x="377532" y="20246354"/>
                  <a:ext cx="9472291" cy="1477328"/>
                </a:xfrm>
                <a:prstGeom prst="rect">
                  <a:avLst/>
                </a:prstGeom>
                <a:blipFill>
                  <a:blip r:embed="rId21"/>
                  <a:stretch>
                    <a:fillRect t="-2058" b="-5350"/>
                  </a:stretch>
                </a:blipFill>
              </p:spPr>
              <p:txBody>
                <a:bodyPr/>
                <a:lstStyle/>
                <a:p>
                  <a:r>
                    <a:rPr lang="en-US">
                      <a:noFill/>
                    </a:rPr>
                    <a:t> </a:t>
                  </a:r>
                </a:p>
              </p:txBody>
            </p:sp>
          </mc:Fallback>
        </mc:AlternateContent>
        <p:sp>
          <p:nvSpPr>
            <p:cNvPr id="74" name="TextBox 73">
              <a:extLst>
                <a:ext uri="{FF2B5EF4-FFF2-40B4-BE49-F238E27FC236}">
                  <a16:creationId xmlns:a16="http://schemas.microsoft.com/office/drawing/2014/main" id="{2BC4EF82-3197-46E9-B168-972DFB434B00}"/>
                </a:ext>
              </a:extLst>
            </p:cNvPr>
            <p:cNvSpPr txBox="1"/>
            <p:nvPr/>
          </p:nvSpPr>
          <p:spPr>
            <a:xfrm>
              <a:off x="761872" y="24994910"/>
              <a:ext cx="7888697" cy="2031325"/>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Figure 2. Coronal sections of the rat brain showing the area of injection (Paxinos &amp; Watson, 2014). The brain areas we took counts from are marked in, orange (ACC/Cg1), green (prelimbic cortex/ PL), and black (ACC/Cg2). These three brain areas are functionally distinct and have analogues primate brains including humans (Vogt &amp; </a:t>
              </a:r>
              <a:r>
                <a:rPr lang="en-US" dirty="0" err="1">
                  <a:latin typeface="Times New Roman" panose="02020603050405020304" pitchFamily="18" charset="0"/>
                  <a:cs typeface="Times New Roman" panose="02020603050405020304" pitchFamily="18" charset="0"/>
                </a:rPr>
                <a:t>Paxinos</a:t>
              </a:r>
              <a:r>
                <a:rPr lang="en-US" dirty="0">
                  <a:latin typeface="Times New Roman" panose="02020603050405020304" pitchFamily="18" charset="0"/>
                  <a:cs typeface="Times New Roman" panose="02020603050405020304" pitchFamily="18" charset="0"/>
                </a:rPr>
                <a:t>, 2012). We took samples from these areas to examine possible spread of toxin. The target area is marked with the blue circle and is centered on rostral ACC hypothesized to be critical to attentional function. </a:t>
              </a:r>
            </a:p>
          </p:txBody>
        </p:sp>
        <p:grpSp>
          <p:nvGrpSpPr>
            <p:cNvPr id="33" name="Group 32"/>
            <p:cNvGrpSpPr/>
            <p:nvPr/>
          </p:nvGrpSpPr>
          <p:grpSpPr>
            <a:xfrm>
              <a:off x="407149" y="21715660"/>
              <a:ext cx="4061736" cy="3200400"/>
              <a:chOff x="538483" y="23539161"/>
              <a:chExt cx="4061736" cy="2940990"/>
            </a:xfrm>
          </p:grpSpPr>
          <p:grpSp>
            <p:nvGrpSpPr>
              <p:cNvPr id="26" name="Group 25"/>
              <p:cNvGrpSpPr/>
              <p:nvPr/>
            </p:nvGrpSpPr>
            <p:grpSpPr>
              <a:xfrm>
                <a:off x="538483" y="23539161"/>
                <a:ext cx="4061736" cy="2940990"/>
                <a:chOff x="538483" y="21586536"/>
                <a:chExt cx="4061736" cy="2940990"/>
              </a:xfrm>
            </p:grpSpPr>
            <p:pic>
              <p:nvPicPr>
                <p:cNvPr id="21" name="Picture 20">
                  <a:extLst>
                    <a:ext uri="{FF2B5EF4-FFF2-40B4-BE49-F238E27FC236}">
                      <a16:creationId xmlns:a16="http://schemas.microsoft.com/office/drawing/2014/main" id="{35089B2E-19FD-4E40-9415-4CE2D30ABAE2}"/>
                    </a:ext>
                  </a:extLst>
                </p:cNvPr>
                <p:cNvPicPr>
                  <a:picLocks noChangeAspect="1"/>
                </p:cNvPicPr>
                <p:nvPr/>
              </p:nvPicPr>
              <p:blipFill>
                <a:blip r:embed="rId22" cstate="hqprint">
                  <a:extLst>
                    <a:ext uri="{28A0092B-C50C-407E-A947-70E740481C1C}">
                      <a14:useLocalDpi xmlns:a14="http://schemas.microsoft.com/office/drawing/2010/main" val="0"/>
                    </a:ext>
                  </a:extLst>
                </a:blip>
                <a:stretch>
                  <a:fillRect/>
                </a:stretch>
              </p:blipFill>
              <p:spPr>
                <a:xfrm>
                  <a:off x="538483" y="21586536"/>
                  <a:ext cx="4061736" cy="2940990"/>
                </a:xfrm>
                <a:prstGeom prst="rect">
                  <a:avLst/>
                </a:prstGeom>
              </p:spPr>
            </p:pic>
            <p:grpSp>
              <p:nvGrpSpPr>
                <p:cNvPr id="25" name="Group 24"/>
                <p:cNvGrpSpPr/>
                <p:nvPr/>
              </p:nvGrpSpPr>
              <p:grpSpPr>
                <a:xfrm>
                  <a:off x="2187473" y="22303320"/>
                  <a:ext cx="710846" cy="674331"/>
                  <a:chOff x="2187473" y="22303320"/>
                  <a:chExt cx="710846" cy="674331"/>
                </a:xfrm>
              </p:grpSpPr>
              <p:sp>
                <p:nvSpPr>
                  <p:cNvPr id="52" name="TextBox 51">
                    <a:extLst>
                      <a:ext uri="{FF2B5EF4-FFF2-40B4-BE49-F238E27FC236}">
                        <a16:creationId xmlns:a16="http://schemas.microsoft.com/office/drawing/2014/main" id="{5B08966E-DED6-424C-BBCC-4C9DEE612DEE}"/>
                      </a:ext>
                    </a:extLst>
                  </p:cNvPr>
                  <p:cNvSpPr txBox="1"/>
                  <p:nvPr/>
                </p:nvSpPr>
                <p:spPr>
                  <a:xfrm>
                    <a:off x="2390539" y="22534304"/>
                    <a:ext cx="118777" cy="46166"/>
                  </a:xfrm>
                  <a:prstGeom prst="rect">
                    <a:avLst/>
                  </a:prstGeom>
                  <a:solidFill>
                    <a:schemeClr val="bg1"/>
                  </a:solidFill>
                </p:spPr>
                <p:txBody>
                  <a:bodyPr wrap="square" lIns="0" tIns="0" rIns="0" bIns="0" rtlCol="0">
                    <a:spAutoFit/>
                  </a:bodyPr>
                  <a:lstStyle/>
                  <a:p>
                    <a:r>
                      <a:rPr lang="en-US" sz="300" dirty="0">
                        <a:latin typeface="Times New Roman" panose="02020603050405020304" pitchFamily="18" charset="0"/>
                        <a:cs typeface="Times New Roman" panose="02020603050405020304" pitchFamily="18" charset="0"/>
                      </a:rPr>
                      <a:t>Cg1</a:t>
                    </a:r>
                  </a:p>
                </p:txBody>
              </p:sp>
              <p:sp>
                <p:nvSpPr>
                  <p:cNvPr id="57" name="TextBox 56">
                    <a:extLst>
                      <a:ext uri="{FF2B5EF4-FFF2-40B4-BE49-F238E27FC236}">
                        <a16:creationId xmlns:a16="http://schemas.microsoft.com/office/drawing/2014/main" id="{C70B2398-3105-4A6E-8B07-CA7C42085F97}"/>
                      </a:ext>
                    </a:extLst>
                  </p:cNvPr>
                  <p:cNvSpPr txBox="1"/>
                  <p:nvPr/>
                </p:nvSpPr>
                <p:spPr>
                  <a:xfrm>
                    <a:off x="2374299" y="22800296"/>
                    <a:ext cx="154188" cy="46166"/>
                  </a:xfrm>
                  <a:prstGeom prst="rect">
                    <a:avLst/>
                  </a:prstGeom>
                  <a:solidFill>
                    <a:schemeClr val="bg1"/>
                  </a:solidFill>
                </p:spPr>
                <p:txBody>
                  <a:bodyPr wrap="square" lIns="0" tIns="0" rIns="0" bIns="0" rtlCol="0">
                    <a:spAutoFit/>
                  </a:bodyPr>
                  <a:lstStyle/>
                  <a:p>
                    <a:pPr algn="ctr"/>
                    <a:r>
                      <a:rPr lang="en-US" sz="300" dirty="0">
                        <a:latin typeface="Times New Roman" panose="02020603050405020304" pitchFamily="18" charset="0"/>
                        <a:cs typeface="Times New Roman" panose="02020603050405020304" pitchFamily="18" charset="0"/>
                      </a:rPr>
                      <a:t>PL</a:t>
                    </a:r>
                  </a:p>
                </p:txBody>
              </p:sp>
              <p:sp>
                <p:nvSpPr>
                  <p:cNvPr id="77" name="TextBox 76">
                    <a:extLst>
                      <a:ext uri="{FF2B5EF4-FFF2-40B4-BE49-F238E27FC236}">
                        <a16:creationId xmlns:a16="http://schemas.microsoft.com/office/drawing/2014/main" id="{D442D8AF-2A2D-472C-B556-6EC5A4D9F490}"/>
                      </a:ext>
                    </a:extLst>
                  </p:cNvPr>
                  <p:cNvSpPr txBox="1"/>
                  <p:nvPr/>
                </p:nvSpPr>
                <p:spPr>
                  <a:xfrm>
                    <a:off x="2652300" y="22613081"/>
                    <a:ext cx="118777" cy="46166"/>
                  </a:xfrm>
                  <a:prstGeom prst="rect">
                    <a:avLst/>
                  </a:prstGeom>
                  <a:solidFill>
                    <a:schemeClr val="bg1"/>
                  </a:solidFill>
                </p:spPr>
                <p:txBody>
                  <a:bodyPr wrap="square" lIns="0" tIns="0" rIns="0" bIns="0" rtlCol="0">
                    <a:spAutoFit/>
                  </a:bodyPr>
                  <a:lstStyle/>
                  <a:p>
                    <a:r>
                      <a:rPr lang="en-US" sz="300" dirty="0">
                        <a:latin typeface="Times New Roman" panose="02020603050405020304" pitchFamily="18" charset="0"/>
                        <a:cs typeface="Times New Roman" panose="02020603050405020304" pitchFamily="18" charset="0"/>
                      </a:rPr>
                      <a:t>Cg1</a:t>
                    </a:r>
                  </a:p>
                </p:txBody>
              </p:sp>
              <p:sp>
                <p:nvSpPr>
                  <p:cNvPr id="78" name="TextBox 77">
                    <a:extLst>
                      <a:ext uri="{FF2B5EF4-FFF2-40B4-BE49-F238E27FC236}">
                        <a16:creationId xmlns:a16="http://schemas.microsoft.com/office/drawing/2014/main" id="{AD19345D-3A3D-49AB-B369-278751A6F286}"/>
                      </a:ext>
                    </a:extLst>
                  </p:cNvPr>
                  <p:cNvSpPr txBox="1"/>
                  <p:nvPr/>
                </p:nvSpPr>
                <p:spPr>
                  <a:xfrm>
                    <a:off x="2616889" y="22800296"/>
                    <a:ext cx="154188" cy="46166"/>
                  </a:xfrm>
                  <a:prstGeom prst="rect">
                    <a:avLst/>
                  </a:prstGeom>
                  <a:solidFill>
                    <a:schemeClr val="bg1"/>
                  </a:solidFill>
                </p:spPr>
                <p:txBody>
                  <a:bodyPr wrap="square" lIns="0" tIns="0" rIns="0" bIns="0" rtlCol="0">
                    <a:spAutoFit/>
                  </a:bodyPr>
                  <a:lstStyle/>
                  <a:p>
                    <a:pPr algn="ctr"/>
                    <a:r>
                      <a:rPr lang="en-US" sz="300" dirty="0">
                        <a:latin typeface="Times New Roman" panose="02020603050405020304" pitchFamily="18" charset="0"/>
                        <a:cs typeface="Times New Roman" panose="02020603050405020304" pitchFamily="18" charset="0"/>
                      </a:rPr>
                      <a:t>PL</a:t>
                    </a:r>
                  </a:p>
                </p:txBody>
              </p:sp>
              <p:cxnSp>
                <p:nvCxnSpPr>
                  <p:cNvPr id="15" name="Straight Connector 14">
                    <a:extLst>
                      <a:ext uri="{FF2B5EF4-FFF2-40B4-BE49-F238E27FC236}">
                        <a16:creationId xmlns:a16="http://schemas.microsoft.com/office/drawing/2014/main" id="{AD24D04C-9B85-4759-ACD9-1FFAE2B1B6AC}"/>
                      </a:ext>
                    </a:extLst>
                  </p:cNvPr>
                  <p:cNvCxnSpPr>
                    <a:cxnSpLocks/>
                  </p:cNvCxnSpPr>
                  <p:nvPr/>
                </p:nvCxnSpPr>
                <p:spPr>
                  <a:xfrm flipV="1">
                    <a:off x="2187473" y="22312073"/>
                    <a:ext cx="350276" cy="254067"/>
                  </a:xfrm>
                  <a:prstGeom prst="line">
                    <a:avLst/>
                  </a:prstGeom>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6E2FA66C-CDE8-45C8-8C65-C5BA70C912F9}"/>
                      </a:ext>
                    </a:extLst>
                  </p:cNvPr>
                  <p:cNvCxnSpPr>
                    <a:cxnSpLocks/>
                  </p:cNvCxnSpPr>
                  <p:nvPr/>
                </p:nvCxnSpPr>
                <p:spPr>
                  <a:xfrm flipV="1">
                    <a:off x="2282613" y="22639693"/>
                    <a:ext cx="287443" cy="63614"/>
                  </a:xfrm>
                  <a:prstGeom prst="line">
                    <a:avLst/>
                  </a:prstGeom>
                </p:spPr>
                <p:style>
                  <a:lnRef idx="1">
                    <a:schemeClr val="accent2"/>
                  </a:lnRef>
                  <a:fillRef idx="0">
                    <a:schemeClr val="accent2"/>
                  </a:fillRef>
                  <a:effectRef idx="0">
                    <a:schemeClr val="accent2"/>
                  </a:effectRef>
                  <a:fontRef idx="minor">
                    <a:schemeClr val="tx1"/>
                  </a:fontRef>
                </p:style>
              </p:cxnSp>
              <p:cxnSp>
                <p:nvCxnSpPr>
                  <p:cNvPr id="72" name="Straight Connector 71">
                    <a:extLst>
                      <a:ext uri="{FF2B5EF4-FFF2-40B4-BE49-F238E27FC236}">
                        <a16:creationId xmlns:a16="http://schemas.microsoft.com/office/drawing/2014/main" id="{7AD7D092-41AA-480E-8B1E-C608265ED106}"/>
                      </a:ext>
                    </a:extLst>
                  </p:cNvPr>
                  <p:cNvCxnSpPr>
                    <a:cxnSpLocks/>
                  </p:cNvCxnSpPr>
                  <p:nvPr/>
                </p:nvCxnSpPr>
                <p:spPr>
                  <a:xfrm>
                    <a:off x="2564239" y="22303320"/>
                    <a:ext cx="334080" cy="250886"/>
                  </a:xfrm>
                  <a:prstGeom prst="line">
                    <a:avLst/>
                  </a:prstGeom>
                </p:spPr>
                <p:style>
                  <a:lnRef idx="1">
                    <a:schemeClr val="accent2"/>
                  </a:lnRef>
                  <a:fillRef idx="0">
                    <a:schemeClr val="accent2"/>
                  </a:fillRef>
                  <a:effectRef idx="0">
                    <a:schemeClr val="accent2"/>
                  </a:effectRef>
                  <a:fontRef idx="minor">
                    <a:schemeClr val="tx1"/>
                  </a:fontRef>
                </p:style>
              </p:cxnSp>
              <p:cxnSp>
                <p:nvCxnSpPr>
                  <p:cNvPr id="87" name="Straight Connector 86">
                    <a:extLst>
                      <a:ext uri="{FF2B5EF4-FFF2-40B4-BE49-F238E27FC236}">
                        <a16:creationId xmlns:a16="http://schemas.microsoft.com/office/drawing/2014/main" id="{F826EF9E-D47E-42D2-9E38-80A86D99B7A0}"/>
                      </a:ext>
                    </a:extLst>
                  </p:cNvPr>
                  <p:cNvCxnSpPr>
                    <a:cxnSpLocks/>
                  </p:cNvCxnSpPr>
                  <p:nvPr/>
                </p:nvCxnSpPr>
                <p:spPr>
                  <a:xfrm flipV="1">
                    <a:off x="2570055" y="22382097"/>
                    <a:ext cx="16083" cy="351083"/>
                  </a:xfrm>
                  <a:prstGeom prst="line">
                    <a:avLst/>
                  </a:prstGeom>
                </p:spPr>
                <p:style>
                  <a:lnRef idx="1">
                    <a:schemeClr val="accent2"/>
                  </a:lnRef>
                  <a:fillRef idx="0">
                    <a:schemeClr val="accent2"/>
                  </a:fillRef>
                  <a:effectRef idx="0">
                    <a:schemeClr val="accent2"/>
                  </a:effectRef>
                  <a:fontRef idx="minor">
                    <a:schemeClr val="tx1"/>
                  </a:fontRef>
                </p:style>
              </p:cxnSp>
              <p:sp>
                <p:nvSpPr>
                  <p:cNvPr id="58" name="Freeform: Shape 57">
                    <a:extLst>
                      <a:ext uri="{FF2B5EF4-FFF2-40B4-BE49-F238E27FC236}">
                        <a16:creationId xmlns:a16="http://schemas.microsoft.com/office/drawing/2014/main" id="{ADC7D5C2-B534-43BB-B02D-1AC0EB4EDE68}"/>
                      </a:ext>
                    </a:extLst>
                  </p:cNvPr>
                  <p:cNvSpPr/>
                  <p:nvPr/>
                </p:nvSpPr>
                <p:spPr>
                  <a:xfrm>
                    <a:off x="2262858" y="22645757"/>
                    <a:ext cx="284480" cy="331894"/>
                  </a:xfrm>
                  <a:custGeom>
                    <a:avLst/>
                    <a:gdLst>
                      <a:gd name="connsiteX0" fmla="*/ 0 w 284480"/>
                      <a:gd name="connsiteY0" fmla="*/ 63218 h 331894"/>
                      <a:gd name="connsiteX1" fmla="*/ 72249 w 284480"/>
                      <a:gd name="connsiteY1" fmla="*/ 223520 h 331894"/>
                      <a:gd name="connsiteX2" fmla="*/ 76765 w 284480"/>
                      <a:gd name="connsiteY2" fmla="*/ 304800 h 331894"/>
                      <a:gd name="connsiteX3" fmla="*/ 189653 w 284480"/>
                      <a:gd name="connsiteY3" fmla="*/ 329636 h 331894"/>
                      <a:gd name="connsiteX4" fmla="*/ 284480 w 284480"/>
                      <a:gd name="connsiteY4" fmla="*/ 331894 h 331894"/>
                      <a:gd name="connsiteX5" fmla="*/ 282222 w 284480"/>
                      <a:gd name="connsiteY5" fmla="*/ 0 h 331894"/>
                      <a:gd name="connsiteX6" fmla="*/ 0 w 284480"/>
                      <a:gd name="connsiteY6" fmla="*/ 63218 h 331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4480" h="331894">
                        <a:moveTo>
                          <a:pt x="0" y="63218"/>
                        </a:moveTo>
                        <a:lnTo>
                          <a:pt x="72249" y="223520"/>
                        </a:lnTo>
                        <a:lnTo>
                          <a:pt x="76765" y="304800"/>
                        </a:lnTo>
                        <a:lnTo>
                          <a:pt x="189653" y="329636"/>
                        </a:lnTo>
                        <a:lnTo>
                          <a:pt x="284480" y="331894"/>
                        </a:lnTo>
                        <a:cubicBezTo>
                          <a:pt x="283727" y="221263"/>
                          <a:pt x="282975" y="110631"/>
                          <a:pt x="282222" y="0"/>
                        </a:cubicBezTo>
                        <a:lnTo>
                          <a:pt x="0" y="63218"/>
                        </a:lnTo>
                        <a:close/>
                      </a:path>
                    </a:pathLst>
                  </a:cu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Freeform: Shape 87">
                    <a:extLst>
                      <a:ext uri="{FF2B5EF4-FFF2-40B4-BE49-F238E27FC236}">
                        <a16:creationId xmlns:a16="http://schemas.microsoft.com/office/drawing/2014/main" id="{019ACC8B-4751-4A5A-B568-0B2F30508CD2}"/>
                      </a:ext>
                    </a:extLst>
                  </p:cNvPr>
                  <p:cNvSpPr/>
                  <p:nvPr/>
                </p:nvSpPr>
                <p:spPr>
                  <a:xfrm flipH="1">
                    <a:off x="2558135" y="22635130"/>
                    <a:ext cx="265767" cy="331894"/>
                  </a:xfrm>
                  <a:custGeom>
                    <a:avLst/>
                    <a:gdLst>
                      <a:gd name="connsiteX0" fmla="*/ 0 w 284480"/>
                      <a:gd name="connsiteY0" fmla="*/ 63218 h 331894"/>
                      <a:gd name="connsiteX1" fmla="*/ 72249 w 284480"/>
                      <a:gd name="connsiteY1" fmla="*/ 223520 h 331894"/>
                      <a:gd name="connsiteX2" fmla="*/ 76765 w 284480"/>
                      <a:gd name="connsiteY2" fmla="*/ 304800 h 331894"/>
                      <a:gd name="connsiteX3" fmla="*/ 189653 w 284480"/>
                      <a:gd name="connsiteY3" fmla="*/ 329636 h 331894"/>
                      <a:gd name="connsiteX4" fmla="*/ 284480 w 284480"/>
                      <a:gd name="connsiteY4" fmla="*/ 331894 h 331894"/>
                      <a:gd name="connsiteX5" fmla="*/ 282222 w 284480"/>
                      <a:gd name="connsiteY5" fmla="*/ 0 h 331894"/>
                      <a:gd name="connsiteX6" fmla="*/ 0 w 284480"/>
                      <a:gd name="connsiteY6" fmla="*/ 63218 h 331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4480" h="331894">
                        <a:moveTo>
                          <a:pt x="0" y="63218"/>
                        </a:moveTo>
                        <a:lnTo>
                          <a:pt x="72249" y="223520"/>
                        </a:lnTo>
                        <a:lnTo>
                          <a:pt x="76765" y="304800"/>
                        </a:lnTo>
                        <a:lnTo>
                          <a:pt x="189653" y="329636"/>
                        </a:lnTo>
                        <a:lnTo>
                          <a:pt x="284480" y="331894"/>
                        </a:lnTo>
                        <a:cubicBezTo>
                          <a:pt x="283727" y="221263"/>
                          <a:pt x="282975" y="110631"/>
                          <a:pt x="282222" y="0"/>
                        </a:cubicBezTo>
                        <a:lnTo>
                          <a:pt x="0" y="63218"/>
                        </a:lnTo>
                        <a:close/>
                      </a:path>
                    </a:pathLst>
                  </a:cu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32" name="Group 31"/>
              <p:cNvGrpSpPr/>
              <p:nvPr/>
            </p:nvGrpSpPr>
            <p:grpSpPr>
              <a:xfrm>
                <a:off x="2209486" y="24291721"/>
                <a:ext cx="703280" cy="374502"/>
                <a:chOff x="2209486" y="22320046"/>
                <a:chExt cx="703280" cy="374502"/>
              </a:xfrm>
            </p:grpSpPr>
            <p:sp>
              <p:nvSpPr>
                <p:cNvPr id="50" name="Circle: Hollow 49">
                  <a:extLst>
                    <a:ext uri="{FF2B5EF4-FFF2-40B4-BE49-F238E27FC236}">
                      <a16:creationId xmlns:a16="http://schemas.microsoft.com/office/drawing/2014/main" id="{E4CDBE5C-F7ED-4721-91DD-426F4F29E8DA}"/>
                    </a:ext>
                  </a:extLst>
                </p:cNvPr>
                <p:cNvSpPr/>
                <p:nvPr/>
              </p:nvSpPr>
              <p:spPr>
                <a:xfrm>
                  <a:off x="2451393" y="22445956"/>
                  <a:ext cx="118777" cy="105137"/>
                </a:xfrm>
                <a:prstGeom prst="donut">
                  <a:avLst/>
                </a:prstGeom>
                <a:ln w="3175"/>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1"/>
                    </a:solidFill>
                  </a:endParaRPr>
                </a:p>
              </p:txBody>
            </p:sp>
            <p:cxnSp>
              <p:nvCxnSpPr>
                <p:cNvPr id="31" name="Straight Connector 30">
                  <a:extLst>
                    <a:ext uri="{FF2B5EF4-FFF2-40B4-BE49-F238E27FC236}">
                      <a16:creationId xmlns:a16="http://schemas.microsoft.com/office/drawing/2014/main" id="{C768A4D2-3608-4A94-A402-960505C9BD0E}"/>
                    </a:ext>
                  </a:extLst>
                </p:cNvPr>
                <p:cNvCxnSpPr>
                  <a:cxnSpLocks/>
                </p:cNvCxnSpPr>
                <p:nvPr/>
              </p:nvCxnSpPr>
              <p:spPr>
                <a:xfrm>
                  <a:off x="2209486" y="22588723"/>
                  <a:ext cx="73127" cy="62059"/>
                </a:xfrm>
                <a:prstGeom prst="line">
                  <a:avLst/>
                </a:prstGeom>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E6FB9242-7900-4F37-889A-B8C637DA54E9}"/>
                    </a:ext>
                  </a:extLst>
                </p:cNvPr>
                <p:cNvCxnSpPr>
                  <a:cxnSpLocks/>
                </p:cNvCxnSpPr>
                <p:nvPr/>
              </p:nvCxnSpPr>
              <p:spPr>
                <a:xfrm>
                  <a:off x="2537749" y="22320046"/>
                  <a:ext cx="10294" cy="343110"/>
                </a:xfrm>
                <a:prstGeom prst="line">
                  <a:avLst/>
                </a:prstGeom>
              </p:spPr>
              <p:style>
                <a:lnRef idx="1">
                  <a:schemeClr val="accent2"/>
                </a:lnRef>
                <a:fillRef idx="0">
                  <a:schemeClr val="accent2"/>
                </a:fillRef>
                <a:effectRef idx="0">
                  <a:schemeClr val="accent2"/>
                </a:effectRef>
                <a:fontRef idx="minor">
                  <a:schemeClr val="tx1"/>
                </a:fontRef>
              </p:style>
            </p:cxnSp>
            <p:cxnSp>
              <p:nvCxnSpPr>
                <p:cNvPr id="79" name="Straight Connector 78">
                  <a:extLst>
                    <a:ext uri="{FF2B5EF4-FFF2-40B4-BE49-F238E27FC236}">
                      <a16:creationId xmlns:a16="http://schemas.microsoft.com/office/drawing/2014/main" id="{FDD60A0A-49C2-48D6-92AA-538A7DA4450D}"/>
                    </a:ext>
                  </a:extLst>
                </p:cNvPr>
                <p:cNvCxnSpPr>
                  <a:cxnSpLocks/>
                </p:cNvCxnSpPr>
                <p:nvPr/>
              </p:nvCxnSpPr>
              <p:spPr>
                <a:xfrm>
                  <a:off x="2548043" y="22615746"/>
                  <a:ext cx="292935" cy="61295"/>
                </a:xfrm>
                <a:prstGeom prst="line">
                  <a:avLst/>
                </a:prstGeom>
              </p:spPr>
              <p:style>
                <a:lnRef idx="1">
                  <a:schemeClr val="accent2"/>
                </a:lnRef>
                <a:fillRef idx="0">
                  <a:schemeClr val="accent2"/>
                </a:fillRef>
                <a:effectRef idx="0">
                  <a:schemeClr val="accent2"/>
                </a:effectRef>
                <a:fontRef idx="minor">
                  <a:schemeClr val="tx1"/>
                </a:fontRef>
              </p:style>
            </p:cxnSp>
            <p:cxnSp>
              <p:nvCxnSpPr>
                <p:cNvPr id="86" name="Straight Connector 85">
                  <a:extLst>
                    <a:ext uri="{FF2B5EF4-FFF2-40B4-BE49-F238E27FC236}">
                      <a16:creationId xmlns:a16="http://schemas.microsoft.com/office/drawing/2014/main" id="{2D8047A9-5704-424D-A93E-B00B2201855F}"/>
                    </a:ext>
                  </a:extLst>
                </p:cNvPr>
                <p:cNvCxnSpPr>
                  <a:cxnSpLocks/>
                </p:cNvCxnSpPr>
                <p:nvPr/>
              </p:nvCxnSpPr>
              <p:spPr>
                <a:xfrm flipV="1">
                  <a:off x="2847975" y="22559252"/>
                  <a:ext cx="64791" cy="135296"/>
                </a:xfrm>
                <a:prstGeom prst="line">
                  <a:avLst/>
                </a:prstGeom>
              </p:spPr>
              <p:style>
                <a:lnRef idx="1">
                  <a:schemeClr val="accent2"/>
                </a:lnRef>
                <a:fillRef idx="0">
                  <a:schemeClr val="accent2"/>
                </a:fillRef>
                <a:effectRef idx="0">
                  <a:schemeClr val="accent2"/>
                </a:effectRef>
                <a:fontRef idx="minor">
                  <a:schemeClr val="tx1"/>
                </a:fontRef>
              </p:style>
            </p:cxnSp>
          </p:grpSp>
        </p:grpSp>
        <p:grpSp>
          <p:nvGrpSpPr>
            <p:cNvPr id="37" name="Group 36"/>
            <p:cNvGrpSpPr/>
            <p:nvPr/>
          </p:nvGrpSpPr>
          <p:grpSpPr>
            <a:xfrm>
              <a:off x="4743776" y="21715660"/>
              <a:ext cx="3807669" cy="3200400"/>
              <a:chOff x="4564346" y="22293103"/>
              <a:chExt cx="3778123" cy="3009691"/>
            </a:xfrm>
          </p:grpSpPr>
          <p:grpSp>
            <p:nvGrpSpPr>
              <p:cNvPr id="35" name="Group 34"/>
              <p:cNvGrpSpPr/>
              <p:nvPr/>
            </p:nvGrpSpPr>
            <p:grpSpPr>
              <a:xfrm>
                <a:off x="4564346" y="22293103"/>
                <a:ext cx="3778123" cy="3009691"/>
                <a:chOff x="4649057" y="21691208"/>
                <a:chExt cx="3778123" cy="3009691"/>
              </a:xfrm>
            </p:grpSpPr>
            <p:pic>
              <p:nvPicPr>
                <p:cNvPr id="73" name="Picture 72">
                  <a:extLst>
                    <a:ext uri="{FF2B5EF4-FFF2-40B4-BE49-F238E27FC236}">
                      <a16:creationId xmlns:a16="http://schemas.microsoft.com/office/drawing/2014/main" id="{F62FEB4C-8B28-46B4-BA6D-B7305935C9F7}"/>
                    </a:ext>
                  </a:extLst>
                </p:cNvPr>
                <p:cNvPicPr>
                  <a:picLocks noChangeAspect="1"/>
                </p:cNvPicPr>
                <p:nvPr/>
              </p:nvPicPr>
              <p:blipFill>
                <a:blip r:embed="rId23" cstate="hqprint">
                  <a:extLst>
                    <a:ext uri="{28A0092B-C50C-407E-A947-70E740481C1C}">
                      <a14:useLocalDpi xmlns:a14="http://schemas.microsoft.com/office/drawing/2010/main" val="0"/>
                    </a:ext>
                  </a:extLst>
                </a:blip>
                <a:stretch>
                  <a:fillRect/>
                </a:stretch>
              </p:blipFill>
              <p:spPr>
                <a:xfrm>
                  <a:off x="4649057" y="21691208"/>
                  <a:ext cx="3778123" cy="3009691"/>
                </a:xfrm>
                <a:prstGeom prst="rect">
                  <a:avLst/>
                </a:prstGeom>
              </p:spPr>
            </p:pic>
            <p:sp>
              <p:nvSpPr>
                <p:cNvPr id="83" name="TextBox 82">
                  <a:extLst>
                    <a:ext uri="{FF2B5EF4-FFF2-40B4-BE49-F238E27FC236}">
                      <a16:creationId xmlns:a16="http://schemas.microsoft.com/office/drawing/2014/main" id="{66DFC134-483B-426C-A869-C9287AD67B98}"/>
                    </a:ext>
                  </a:extLst>
                </p:cNvPr>
                <p:cNvSpPr txBox="1"/>
                <p:nvPr/>
              </p:nvSpPr>
              <p:spPr>
                <a:xfrm>
                  <a:off x="6614914" y="22557159"/>
                  <a:ext cx="118777" cy="46166"/>
                </a:xfrm>
                <a:prstGeom prst="rect">
                  <a:avLst/>
                </a:prstGeom>
                <a:solidFill>
                  <a:schemeClr val="bg1"/>
                </a:solidFill>
              </p:spPr>
              <p:txBody>
                <a:bodyPr wrap="square" lIns="0" tIns="0" rIns="0" bIns="0" rtlCol="0">
                  <a:spAutoFit/>
                </a:bodyPr>
                <a:lstStyle/>
                <a:p>
                  <a:r>
                    <a:rPr lang="en-US" sz="300" dirty="0">
                      <a:latin typeface="Times New Roman" panose="02020603050405020304" pitchFamily="18" charset="0"/>
                      <a:cs typeface="Times New Roman" panose="02020603050405020304" pitchFamily="18" charset="0"/>
                    </a:rPr>
                    <a:t>Cg1</a:t>
                  </a:r>
                </a:p>
              </p:txBody>
            </p:sp>
            <p:sp>
              <p:nvSpPr>
                <p:cNvPr id="62" name="Freeform: Shape 61">
                  <a:extLst>
                    <a:ext uri="{FF2B5EF4-FFF2-40B4-BE49-F238E27FC236}">
                      <a16:creationId xmlns:a16="http://schemas.microsoft.com/office/drawing/2014/main" id="{A31E6FC4-9110-4C3F-AA3D-C97469347C3E}"/>
                    </a:ext>
                  </a:extLst>
                </p:cNvPr>
                <p:cNvSpPr/>
                <p:nvPr/>
              </p:nvSpPr>
              <p:spPr>
                <a:xfrm>
                  <a:off x="6211147" y="22352000"/>
                  <a:ext cx="327377" cy="368018"/>
                </a:xfrm>
                <a:custGeom>
                  <a:avLst/>
                  <a:gdLst>
                    <a:gd name="connsiteX0" fmla="*/ 0 w 327377"/>
                    <a:gd name="connsiteY0" fmla="*/ 316089 h 368018"/>
                    <a:gd name="connsiteX1" fmla="*/ 282222 w 327377"/>
                    <a:gd name="connsiteY1" fmla="*/ 0 h 368018"/>
                    <a:gd name="connsiteX2" fmla="*/ 318346 w 327377"/>
                    <a:gd name="connsiteY2" fmla="*/ 67733 h 368018"/>
                    <a:gd name="connsiteX3" fmla="*/ 327377 w 327377"/>
                    <a:gd name="connsiteY3" fmla="*/ 108373 h 368018"/>
                    <a:gd name="connsiteX4" fmla="*/ 325120 w 327377"/>
                    <a:gd name="connsiteY4" fmla="*/ 288996 h 368018"/>
                    <a:gd name="connsiteX5" fmla="*/ 31609 w 327377"/>
                    <a:gd name="connsiteY5" fmla="*/ 368018 h 368018"/>
                    <a:gd name="connsiteX6" fmla="*/ 0 w 327377"/>
                    <a:gd name="connsiteY6" fmla="*/ 316089 h 368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77" h="368018">
                      <a:moveTo>
                        <a:pt x="0" y="316089"/>
                      </a:moveTo>
                      <a:lnTo>
                        <a:pt x="282222" y="0"/>
                      </a:lnTo>
                      <a:lnTo>
                        <a:pt x="318346" y="67733"/>
                      </a:lnTo>
                      <a:lnTo>
                        <a:pt x="327377" y="108373"/>
                      </a:lnTo>
                      <a:cubicBezTo>
                        <a:pt x="326625" y="168581"/>
                        <a:pt x="325872" y="228788"/>
                        <a:pt x="325120" y="288996"/>
                      </a:cubicBezTo>
                      <a:lnTo>
                        <a:pt x="31609" y="368018"/>
                      </a:lnTo>
                      <a:lnTo>
                        <a:pt x="0" y="31608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Freeform: Shape 88">
                  <a:extLst>
                    <a:ext uri="{FF2B5EF4-FFF2-40B4-BE49-F238E27FC236}">
                      <a16:creationId xmlns:a16="http://schemas.microsoft.com/office/drawing/2014/main" id="{7A052539-6BFB-4740-8B62-AE94840D87E2}"/>
                    </a:ext>
                  </a:extLst>
                </p:cNvPr>
                <p:cNvSpPr/>
                <p:nvPr/>
              </p:nvSpPr>
              <p:spPr>
                <a:xfrm flipH="1">
                  <a:off x="6537948" y="22343520"/>
                  <a:ext cx="322813" cy="377262"/>
                </a:xfrm>
                <a:custGeom>
                  <a:avLst/>
                  <a:gdLst>
                    <a:gd name="connsiteX0" fmla="*/ 0 w 327377"/>
                    <a:gd name="connsiteY0" fmla="*/ 316089 h 368018"/>
                    <a:gd name="connsiteX1" fmla="*/ 282222 w 327377"/>
                    <a:gd name="connsiteY1" fmla="*/ 0 h 368018"/>
                    <a:gd name="connsiteX2" fmla="*/ 318346 w 327377"/>
                    <a:gd name="connsiteY2" fmla="*/ 67733 h 368018"/>
                    <a:gd name="connsiteX3" fmla="*/ 327377 w 327377"/>
                    <a:gd name="connsiteY3" fmla="*/ 108373 h 368018"/>
                    <a:gd name="connsiteX4" fmla="*/ 325120 w 327377"/>
                    <a:gd name="connsiteY4" fmla="*/ 288996 h 368018"/>
                    <a:gd name="connsiteX5" fmla="*/ 31609 w 327377"/>
                    <a:gd name="connsiteY5" fmla="*/ 368018 h 368018"/>
                    <a:gd name="connsiteX6" fmla="*/ 0 w 327377"/>
                    <a:gd name="connsiteY6" fmla="*/ 316089 h 368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77" h="368018">
                      <a:moveTo>
                        <a:pt x="0" y="316089"/>
                      </a:moveTo>
                      <a:lnTo>
                        <a:pt x="282222" y="0"/>
                      </a:lnTo>
                      <a:lnTo>
                        <a:pt x="318346" y="67733"/>
                      </a:lnTo>
                      <a:lnTo>
                        <a:pt x="327377" y="108373"/>
                      </a:lnTo>
                      <a:cubicBezTo>
                        <a:pt x="326625" y="168581"/>
                        <a:pt x="325872" y="228788"/>
                        <a:pt x="325120" y="288996"/>
                      </a:cubicBezTo>
                      <a:lnTo>
                        <a:pt x="31609" y="368018"/>
                      </a:lnTo>
                      <a:lnTo>
                        <a:pt x="0" y="31608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Freeform: Shape 63">
                  <a:extLst>
                    <a:ext uri="{FF2B5EF4-FFF2-40B4-BE49-F238E27FC236}">
                      <a16:creationId xmlns:a16="http://schemas.microsoft.com/office/drawing/2014/main" id="{74B747B0-C877-46C2-84B2-EDAADDEC0B21}"/>
                    </a:ext>
                  </a:extLst>
                </p:cNvPr>
                <p:cNvSpPr/>
                <p:nvPr/>
              </p:nvSpPr>
              <p:spPr>
                <a:xfrm>
                  <a:off x="6244839" y="22648492"/>
                  <a:ext cx="293108" cy="277602"/>
                </a:xfrm>
                <a:custGeom>
                  <a:avLst/>
                  <a:gdLst>
                    <a:gd name="connsiteX0" fmla="*/ 277739 w 286284"/>
                    <a:gd name="connsiteY0" fmla="*/ 271329 h 271329"/>
                    <a:gd name="connsiteX1" fmla="*/ 89731 w 286284"/>
                    <a:gd name="connsiteY1" fmla="*/ 245691 h 271329"/>
                    <a:gd name="connsiteX2" fmla="*/ 57684 w 286284"/>
                    <a:gd name="connsiteY2" fmla="*/ 198689 h 271329"/>
                    <a:gd name="connsiteX3" fmla="*/ 21365 w 286284"/>
                    <a:gd name="connsiteY3" fmla="*/ 132459 h 271329"/>
                    <a:gd name="connsiteX4" fmla="*/ 0 w 286284"/>
                    <a:gd name="connsiteY4" fmla="*/ 74775 h 271329"/>
                    <a:gd name="connsiteX5" fmla="*/ 286284 w 286284"/>
                    <a:gd name="connsiteY5" fmla="*/ 0 h 271329"/>
                    <a:gd name="connsiteX6" fmla="*/ 277739 w 286284"/>
                    <a:gd name="connsiteY6" fmla="*/ 271329 h 271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6284" h="271329">
                      <a:moveTo>
                        <a:pt x="277739" y="271329"/>
                      </a:moveTo>
                      <a:lnTo>
                        <a:pt x="89731" y="245691"/>
                      </a:lnTo>
                      <a:lnTo>
                        <a:pt x="57684" y="198689"/>
                      </a:lnTo>
                      <a:lnTo>
                        <a:pt x="21365" y="132459"/>
                      </a:lnTo>
                      <a:lnTo>
                        <a:pt x="0" y="74775"/>
                      </a:lnTo>
                      <a:lnTo>
                        <a:pt x="286284" y="0"/>
                      </a:lnTo>
                      <a:lnTo>
                        <a:pt x="277739" y="271329"/>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Freeform: Shape 91">
                  <a:extLst>
                    <a:ext uri="{FF2B5EF4-FFF2-40B4-BE49-F238E27FC236}">
                      <a16:creationId xmlns:a16="http://schemas.microsoft.com/office/drawing/2014/main" id="{56E1E675-862A-4A05-B934-FAE8234E7419}"/>
                    </a:ext>
                  </a:extLst>
                </p:cNvPr>
                <p:cNvSpPr/>
                <p:nvPr/>
              </p:nvSpPr>
              <p:spPr>
                <a:xfrm flipH="1">
                  <a:off x="6545054" y="22643315"/>
                  <a:ext cx="271433" cy="277602"/>
                </a:xfrm>
                <a:custGeom>
                  <a:avLst/>
                  <a:gdLst>
                    <a:gd name="connsiteX0" fmla="*/ 277739 w 286284"/>
                    <a:gd name="connsiteY0" fmla="*/ 271329 h 271329"/>
                    <a:gd name="connsiteX1" fmla="*/ 89731 w 286284"/>
                    <a:gd name="connsiteY1" fmla="*/ 245691 h 271329"/>
                    <a:gd name="connsiteX2" fmla="*/ 57684 w 286284"/>
                    <a:gd name="connsiteY2" fmla="*/ 198689 h 271329"/>
                    <a:gd name="connsiteX3" fmla="*/ 21365 w 286284"/>
                    <a:gd name="connsiteY3" fmla="*/ 132459 h 271329"/>
                    <a:gd name="connsiteX4" fmla="*/ 0 w 286284"/>
                    <a:gd name="connsiteY4" fmla="*/ 74775 h 271329"/>
                    <a:gd name="connsiteX5" fmla="*/ 286284 w 286284"/>
                    <a:gd name="connsiteY5" fmla="*/ 0 h 271329"/>
                    <a:gd name="connsiteX6" fmla="*/ 277739 w 286284"/>
                    <a:gd name="connsiteY6" fmla="*/ 271329 h 271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6284" h="271329">
                      <a:moveTo>
                        <a:pt x="277739" y="271329"/>
                      </a:moveTo>
                      <a:lnTo>
                        <a:pt x="89731" y="245691"/>
                      </a:lnTo>
                      <a:lnTo>
                        <a:pt x="57684" y="198689"/>
                      </a:lnTo>
                      <a:lnTo>
                        <a:pt x="21365" y="132459"/>
                      </a:lnTo>
                      <a:lnTo>
                        <a:pt x="0" y="74775"/>
                      </a:lnTo>
                      <a:lnTo>
                        <a:pt x="286284" y="0"/>
                      </a:lnTo>
                      <a:lnTo>
                        <a:pt x="277739" y="271329"/>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6" name="Group 35"/>
              <p:cNvGrpSpPr/>
              <p:nvPr/>
            </p:nvGrpSpPr>
            <p:grpSpPr>
              <a:xfrm>
                <a:off x="6296610" y="23002105"/>
                <a:ext cx="352370" cy="438179"/>
                <a:chOff x="6381321" y="22390070"/>
                <a:chExt cx="352370" cy="438179"/>
              </a:xfrm>
            </p:grpSpPr>
            <p:sp>
              <p:nvSpPr>
                <p:cNvPr id="81" name="Circle: Hollow 80">
                  <a:extLst>
                    <a:ext uri="{FF2B5EF4-FFF2-40B4-BE49-F238E27FC236}">
                      <a16:creationId xmlns:a16="http://schemas.microsoft.com/office/drawing/2014/main" id="{07D2C7D9-9FB2-4BCC-880F-C21D39719EE5}"/>
                    </a:ext>
                  </a:extLst>
                </p:cNvPr>
                <p:cNvSpPr/>
                <p:nvPr/>
              </p:nvSpPr>
              <p:spPr>
                <a:xfrm>
                  <a:off x="6419341" y="22390070"/>
                  <a:ext cx="124368" cy="131718"/>
                </a:xfrm>
                <a:prstGeom prst="donut">
                  <a:avLst/>
                </a:prstGeom>
                <a:ln w="3175"/>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1"/>
                    </a:solidFill>
                  </a:endParaRPr>
                </a:p>
              </p:txBody>
            </p:sp>
            <p:sp>
              <p:nvSpPr>
                <p:cNvPr id="82" name="TextBox 81">
                  <a:extLst>
                    <a:ext uri="{FF2B5EF4-FFF2-40B4-BE49-F238E27FC236}">
                      <a16:creationId xmlns:a16="http://schemas.microsoft.com/office/drawing/2014/main" id="{6A9D6ED6-76B2-4D29-93B8-5D7FF09640A2}"/>
                    </a:ext>
                  </a:extLst>
                </p:cNvPr>
                <p:cNvSpPr txBox="1"/>
                <p:nvPr/>
              </p:nvSpPr>
              <p:spPr>
                <a:xfrm>
                  <a:off x="6381321" y="22558076"/>
                  <a:ext cx="118777" cy="46166"/>
                </a:xfrm>
                <a:prstGeom prst="rect">
                  <a:avLst/>
                </a:prstGeom>
                <a:solidFill>
                  <a:schemeClr val="bg1"/>
                </a:solidFill>
              </p:spPr>
              <p:txBody>
                <a:bodyPr wrap="square" lIns="0" tIns="0" rIns="0" bIns="0" rtlCol="0">
                  <a:spAutoFit/>
                </a:bodyPr>
                <a:lstStyle/>
                <a:p>
                  <a:r>
                    <a:rPr lang="en-US" sz="300" dirty="0">
                      <a:latin typeface="Times New Roman" panose="02020603050405020304" pitchFamily="18" charset="0"/>
                      <a:cs typeface="Times New Roman" panose="02020603050405020304" pitchFamily="18" charset="0"/>
                    </a:rPr>
                    <a:t>Cg1</a:t>
                  </a:r>
                </a:p>
              </p:txBody>
            </p:sp>
            <p:sp>
              <p:nvSpPr>
                <p:cNvPr id="84" name="TextBox 83">
                  <a:extLst>
                    <a:ext uri="{FF2B5EF4-FFF2-40B4-BE49-F238E27FC236}">
                      <a16:creationId xmlns:a16="http://schemas.microsoft.com/office/drawing/2014/main" id="{9DE8BFC7-E8B8-4AF0-8824-41A4A3B047F1}"/>
                    </a:ext>
                  </a:extLst>
                </p:cNvPr>
                <p:cNvSpPr txBox="1"/>
                <p:nvPr/>
              </p:nvSpPr>
              <p:spPr>
                <a:xfrm>
                  <a:off x="6381321" y="22782083"/>
                  <a:ext cx="118777" cy="46166"/>
                </a:xfrm>
                <a:prstGeom prst="rect">
                  <a:avLst/>
                </a:prstGeom>
                <a:solidFill>
                  <a:schemeClr val="bg1"/>
                </a:solidFill>
              </p:spPr>
              <p:txBody>
                <a:bodyPr wrap="square" lIns="0" tIns="0" rIns="0" bIns="0" rtlCol="0">
                  <a:spAutoFit/>
                </a:bodyPr>
                <a:lstStyle/>
                <a:p>
                  <a:r>
                    <a:rPr lang="en-US" sz="300" dirty="0">
                      <a:latin typeface="Times New Roman" panose="02020603050405020304" pitchFamily="18" charset="0"/>
                      <a:cs typeface="Times New Roman" panose="02020603050405020304" pitchFamily="18" charset="0"/>
                    </a:rPr>
                    <a:t>Cg2</a:t>
                  </a:r>
                </a:p>
              </p:txBody>
            </p:sp>
            <p:sp>
              <p:nvSpPr>
                <p:cNvPr id="85" name="TextBox 84">
                  <a:extLst>
                    <a:ext uri="{FF2B5EF4-FFF2-40B4-BE49-F238E27FC236}">
                      <a16:creationId xmlns:a16="http://schemas.microsoft.com/office/drawing/2014/main" id="{DB7DD4BE-1F29-4AA5-956E-488F2F08FFE8}"/>
                    </a:ext>
                  </a:extLst>
                </p:cNvPr>
                <p:cNvSpPr txBox="1"/>
                <p:nvPr/>
              </p:nvSpPr>
              <p:spPr>
                <a:xfrm>
                  <a:off x="6614914" y="22782083"/>
                  <a:ext cx="118777" cy="46166"/>
                </a:xfrm>
                <a:prstGeom prst="rect">
                  <a:avLst/>
                </a:prstGeom>
                <a:solidFill>
                  <a:schemeClr val="bg1"/>
                </a:solidFill>
              </p:spPr>
              <p:txBody>
                <a:bodyPr wrap="square" lIns="0" tIns="0" rIns="0" bIns="0" rtlCol="0">
                  <a:spAutoFit/>
                </a:bodyPr>
                <a:lstStyle/>
                <a:p>
                  <a:r>
                    <a:rPr lang="en-US" sz="300" dirty="0">
                      <a:latin typeface="Times New Roman" panose="02020603050405020304" pitchFamily="18" charset="0"/>
                      <a:cs typeface="Times New Roman" panose="02020603050405020304" pitchFamily="18" charset="0"/>
                    </a:rPr>
                    <a:t>Cg2</a:t>
                  </a:r>
                </a:p>
              </p:txBody>
            </p:sp>
          </p:grpSp>
        </p:grpSp>
      </p:grpSp>
      <p:graphicFrame>
        <p:nvGraphicFramePr>
          <p:cNvPr id="16" name="Object 15">
            <a:extLst>
              <a:ext uri="{FF2B5EF4-FFF2-40B4-BE49-F238E27FC236}">
                <a16:creationId xmlns:a16="http://schemas.microsoft.com/office/drawing/2014/main" id="{E907E5D9-AC24-47F9-885B-87BC7D7B50AE}"/>
              </a:ext>
            </a:extLst>
          </p:cNvPr>
          <p:cNvGraphicFramePr>
            <a:graphicFrameLocks noChangeAspect="1"/>
          </p:cNvGraphicFramePr>
          <p:nvPr>
            <p:extLst>
              <p:ext uri="{D42A27DB-BD31-4B8C-83A1-F6EECF244321}">
                <p14:modId xmlns:p14="http://schemas.microsoft.com/office/powerpoint/2010/main" val="2428194278"/>
              </p:ext>
            </p:extLst>
          </p:nvPr>
        </p:nvGraphicFramePr>
        <p:xfrm>
          <a:off x="10621717" y="10488788"/>
          <a:ext cx="8035752" cy="5424144"/>
        </p:xfrm>
        <a:graphic>
          <a:graphicData uri="http://schemas.openxmlformats.org/presentationml/2006/ole">
            <mc:AlternateContent xmlns:mc="http://schemas.openxmlformats.org/markup-compatibility/2006">
              <mc:Choice xmlns:v="urn:schemas-microsoft-com:vml" Requires="v">
                <p:oleObj spid="_x0000_s1493" name="Prism 8" r:id="rId24" imgW="7155891" imgH="2983722" progId="Prism8.Document">
                  <p:embed/>
                </p:oleObj>
              </mc:Choice>
              <mc:Fallback>
                <p:oleObj name="Prism 8" r:id="rId24" imgW="7155891" imgH="2983722" progId="Prism8.Document">
                  <p:embed/>
                  <p:pic>
                    <p:nvPicPr>
                      <p:cNvPr id="0" name=""/>
                      <p:cNvPicPr/>
                      <p:nvPr/>
                    </p:nvPicPr>
                    <p:blipFill>
                      <a:blip r:embed="rId25"/>
                      <a:stretch>
                        <a:fillRect/>
                      </a:stretch>
                    </p:blipFill>
                    <p:spPr>
                      <a:xfrm>
                        <a:off x="10621717" y="10488788"/>
                        <a:ext cx="8035752" cy="5424144"/>
                      </a:xfrm>
                      <a:prstGeom prst="rect">
                        <a:avLst/>
                      </a:prstGeom>
                    </p:spPr>
                  </p:pic>
                </p:oleObj>
              </mc:Fallback>
            </mc:AlternateContent>
          </a:graphicData>
        </a:graphic>
      </p:graphicFrame>
      <p:graphicFrame>
        <p:nvGraphicFramePr>
          <p:cNvPr id="17" name="Object 16">
            <a:extLst>
              <a:ext uri="{FF2B5EF4-FFF2-40B4-BE49-F238E27FC236}">
                <a16:creationId xmlns:a16="http://schemas.microsoft.com/office/drawing/2014/main" id="{7DFBC19B-4E88-483A-A243-3FA684BB6EF6}"/>
              </a:ext>
            </a:extLst>
          </p:cNvPr>
          <p:cNvGraphicFramePr>
            <a:graphicFrameLocks noChangeAspect="1"/>
          </p:cNvGraphicFramePr>
          <p:nvPr>
            <p:extLst>
              <p:ext uri="{D42A27DB-BD31-4B8C-83A1-F6EECF244321}">
                <p14:modId xmlns:p14="http://schemas.microsoft.com/office/powerpoint/2010/main" val="2481405698"/>
              </p:ext>
            </p:extLst>
          </p:nvPr>
        </p:nvGraphicFramePr>
        <p:xfrm>
          <a:off x="20019033" y="4575050"/>
          <a:ext cx="8185212" cy="4670066"/>
        </p:xfrm>
        <a:graphic>
          <a:graphicData uri="http://schemas.openxmlformats.org/presentationml/2006/ole">
            <mc:AlternateContent xmlns:mc="http://schemas.openxmlformats.org/markup-compatibility/2006">
              <mc:Choice xmlns:v="urn:schemas-microsoft-com:vml" Requires="v">
                <p:oleObj spid="_x0000_s1494" name="Prism 8" r:id="rId26" imgW="5315085" imgH="2991281" progId="Prism8.Document">
                  <p:embed/>
                </p:oleObj>
              </mc:Choice>
              <mc:Fallback>
                <p:oleObj name="Prism 8" r:id="rId26" imgW="5315085" imgH="2991281" progId="Prism8.Document">
                  <p:embed/>
                  <p:pic>
                    <p:nvPicPr>
                      <p:cNvPr id="0" name=""/>
                      <p:cNvPicPr/>
                      <p:nvPr/>
                    </p:nvPicPr>
                    <p:blipFill>
                      <a:blip r:embed="rId27"/>
                      <a:stretch>
                        <a:fillRect/>
                      </a:stretch>
                    </p:blipFill>
                    <p:spPr>
                      <a:xfrm>
                        <a:off x="20019033" y="4575050"/>
                        <a:ext cx="8185212" cy="4670066"/>
                      </a:xfrm>
                      <a:prstGeom prst="rect">
                        <a:avLst/>
                      </a:prstGeom>
                    </p:spPr>
                  </p:pic>
                </p:oleObj>
              </mc:Fallback>
            </mc:AlternateContent>
          </a:graphicData>
        </a:graphic>
      </p:graphicFrame>
    </p:spTree>
    <p:extLst>
      <p:ext uri="{BB962C8B-B14F-4D97-AF65-F5344CB8AC3E}">
        <p14:creationId xmlns:p14="http://schemas.microsoft.com/office/powerpoint/2010/main" val="143623956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10074</TotalTime>
  <Words>1664</Words>
  <Application>Microsoft Office PowerPoint</Application>
  <PresentationFormat>Custom</PresentationFormat>
  <Paragraphs>53</Paragraphs>
  <Slides>1</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9" baseType="lpstr">
      <vt:lpstr>Arial</vt:lpstr>
      <vt:lpstr>Calibri</vt:lpstr>
      <vt:lpstr>Calibri Light</vt:lpstr>
      <vt:lpstr>Cambria Math</vt:lpstr>
      <vt:lpstr>Times New Roman</vt:lpstr>
      <vt:lpstr>Office Theme</vt:lpstr>
      <vt:lpstr>Prism 8</vt:lpstr>
      <vt:lpstr>GraphPad Prism 8 Project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Alexander Pimentel</dc:creator>
  <cp:lastModifiedBy>Alexander Pimentel</cp:lastModifiedBy>
  <cp:revision>147</cp:revision>
  <dcterms:created xsi:type="dcterms:W3CDTF">2019-02-18T15:32:19Z</dcterms:created>
  <dcterms:modified xsi:type="dcterms:W3CDTF">2019-04-22T21:24:57Z</dcterms:modified>
</cp:coreProperties>
</file>