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36576000" cy="29260800"/>
  <p:notesSz cx="6858000" cy="9144000"/>
  <p:defaultTextStyle>
    <a:defPPr>
      <a:defRPr lang="en-US"/>
    </a:defPPr>
    <a:lvl1pPr marL="0" algn="l" defTabSz="1881012" rtl="0" eaLnBrk="1" latinLnBrk="0" hangingPunct="1">
      <a:defRPr sz="7400" kern="1200">
        <a:solidFill>
          <a:schemeClr val="tx1"/>
        </a:solidFill>
        <a:latin typeface="+mn-lt"/>
        <a:ea typeface="+mn-ea"/>
        <a:cs typeface="+mn-cs"/>
      </a:defRPr>
    </a:lvl1pPr>
    <a:lvl2pPr marL="1881012" algn="l" defTabSz="1881012" rtl="0" eaLnBrk="1" latinLnBrk="0" hangingPunct="1">
      <a:defRPr sz="7400" kern="1200">
        <a:solidFill>
          <a:schemeClr val="tx1"/>
        </a:solidFill>
        <a:latin typeface="+mn-lt"/>
        <a:ea typeface="+mn-ea"/>
        <a:cs typeface="+mn-cs"/>
      </a:defRPr>
    </a:lvl2pPr>
    <a:lvl3pPr marL="3762024" algn="l" defTabSz="1881012" rtl="0" eaLnBrk="1" latinLnBrk="0" hangingPunct="1">
      <a:defRPr sz="7400" kern="1200">
        <a:solidFill>
          <a:schemeClr val="tx1"/>
        </a:solidFill>
        <a:latin typeface="+mn-lt"/>
        <a:ea typeface="+mn-ea"/>
        <a:cs typeface="+mn-cs"/>
      </a:defRPr>
    </a:lvl3pPr>
    <a:lvl4pPr marL="5643037" algn="l" defTabSz="1881012" rtl="0" eaLnBrk="1" latinLnBrk="0" hangingPunct="1">
      <a:defRPr sz="7400" kern="1200">
        <a:solidFill>
          <a:schemeClr val="tx1"/>
        </a:solidFill>
        <a:latin typeface="+mn-lt"/>
        <a:ea typeface="+mn-ea"/>
        <a:cs typeface="+mn-cs"/>
      </a:defRPr>
    </a:lvl4pPr>
    <a:lvl5pPr marL="7524049" algn="l" defTabSz="1881012" rtl="0" eaLnBrk="1" latinLnBrk="0" hangingPunct="1">
      <a:defRPr sz="7400" kern="1200">
        <a:solidFill>
          <a:schemeClr val="tx1"/>
        </a:solidFill>
        <a:latin typeface="+mn-lt"/>
        <a:ea typeface="+mn-ea"/>
        <a:cs typeface="+mn-cs"/>
      </a:defRPr>
    </a:lvl5pPr>
    <a:lvl6pPr marL="9405061" algn="l" defTabSz="1881012" rtl="0" eaLnBrk="1" latinLnBrk="0" hangingPunct="1">
      <a:defRPr sz="7400" kern="1200">
        <a:solidFill>
          <a:schemeClr val="tx1"/>
        </a:solidFill>
        <a:latin typeface="+mn-lt"/>
        <a:ea typeface="+mn-ea"/>
        <a:cs typeface="+mn-cs"/>
      </a:defRPr>
    </a:lvl6pPr>
    <a:lvl7pPr marL="11286073" algn="l" defTabSz="1881012" rtl="0" eaLnBrk="1" latinLnBrk="0" hangingPunct="1">
      <a:defRPr sz="7400" kern="1200">
        <a:solidFill>
          <a:schemeClr val="tx1"/>
        </a:solidFill>
        <a:latin typeface="+mn-lt"/>
        <a:ea typeface="+mn-ea"/>
        <a:cs typeface="+mn-cs"/>
      </a:defRPr>
    </a:lvl7pPr>
    <a:lvl8pPr marL="13167086" algn="l" defTabSz="1881012" rtl="0" eaLnBrk="1" latinLnBrk="0" hangingPunct="1">
      <a:defRPr sz="7400" kern="1200">
        <a:solidFill>
          <a:schemeClr val="tx1"/>
        </a:solidFill>
        <a:latin typeface="+mn-lt"/>
        <a:ea typeface="+mn-ea"/>
        <a:cs typeface="+mn-cs"/>
      </a:defRPr>
    </a:lvl8pPr>
    <a:lvl9pPr marL="15048098" algn="l" defTabSz="1881012" rtl="0" eaLnBrk="1" latinLnBrk="0" hangingPunct="1">
      <a:defRPr sz="7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33" d="100"/>
          <a:sy n="33" d="100"/>
        </p:scale>
        <p:origin x="2184" y="-80"/>
      </p:cViewPr>
      <p:guideLst>
        <p:guide orient="horz" pos="874"/>
        <p:guide orient="horz" pos="17557"/>
        <p:guide pos="11520"/>
        <p:guide pos="22186"/>
        <p:guide pos="852"/>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89817"/>
            <a:ext cx="31089600" cy="6272106"/>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120"/>
            <a:ext cx="25603200" cy="7477760"/>
          </a:xfrm>
        </p:spPr>
        <p:txBody>
          <a:bodyPr/>
          <a:lstStyle>
            <a:lvl1pPr marL="0" indent="0" algn="ctr">
              <a:buNone/>
              <a:defRPr>
                <a:solidFill>
                  <a:schemeClr val="tx1">
                    <a:tint val="75000"/>
                  </a:schemeClr>
                </a:solidFill>
              </a:defRPr>
            </a:lvl1pPr>
            <a:lvl2pPr marL="1881012" indent="0" algn="ctr">
              <a:buNone/>
              <a:defRPr>
                <a:solidFill>
                  <a:schemeClr val="tx1">
                    <a:tint val="75000"/>
                  </a:schemeClr>
                </a:solidFill>
              </a:defRPr>
            </a:lvl2pPr>
            <a:lvl3pPr marL="3762024" indent="0" algn="ctr">
              <a:buNone/>
              <a:defRPr>
                <a:solidFill>
                  <a:schemeClr val="tx1">
                    <a:tint val="75000"/>
                  </a:schemeClr>
                </a:solidFill>
              </a:defRPr>
            </a:lvl3pPr>
            <a:lvl4pPr marL="5643037" indent="0" algn="ctr">
              <a:buNone/>
              <a:defRPr>
                <a:solidFill>
                  <a:schemeClr val="tx1">
                    <a:tint val="75000"/>
                  </a:schemeClr>
                </a:solidFill>
              </a:defRPr>
            </a:lvl4pPr>
            <a:lvl5pPr marL="7524049" indent="0" algn="ctr">
              <a:buNone/>
              <a:defRPr>
                <a:solidFill>
                  <a:schemeClr val="tx1">
                    <a:tint val="75000"/>
                  </a:schemeClr>
                </a:solidFill>
              </a:defRPr>
            </a:lvl5pPr>
            <a:lvl6pPr marL="9405061" indent="0" algn="ctr">
              <a:buNone/>
              <a:defRPr>
                <a:solidFill>
                  <a:schemeClr val="tx1">
                    <a:tint val="75000"/>
                  </a:schemeClr>
                </a:solidFill>
              </a:defRPr>
            </a:lvl6pPr>
            <a:lvl7pPr marL="11286073" indent="0" algn="ctr">
              <a:buNone/>
              <a:defRPr>
                <a:solidFill>
                  <a:schemeClr val="tx1">
                    <a:tint val="75000"/>
                  </a:schemeClr>
                </a:solidFill>
              </a:defRPr>
            </a:lvl7pPr>
            <a:lvl8pPr marL="13167086" indent="0" algn="ctr">
              <a:buNone/>
              <a:defRPr>
                <a:solidFill>
                  <a:schemeClr val="tx1">
                    <a:tint val="75000"/>
                  </a:schemeClr>
                </a:solidFill>
              </a:defRPr>
            </a:lvl8pPr>
            <a:lvl9pPr marL="1504809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81B4DD7-3848-894D-8608-3962D4C5C6A3}" type="datetimeFigureOut">
              <a:rPr lang="en-US" smtClean="0"/>
              <a:t>4/24/19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9115C2-9020-884D-9968-F1CAC4C2CE86}" type="slidenum">
              <a:rPr lang="en-US" smtClean="0"/>
              <a:t>‹#›</a:t>
            </a:fld>
            <a:endParaRPr lang="en-US"/>
          </a:p>
        </p:txBody>
      </p:sp>
    </p:spTree>
    <p:extLst>
      <p:ext uri="{BB962C8B-B14F-4D97-AF65-F5344CB8AC3E}">
        <p14:creationId xmlns:p14="http://schemas.microsoft.com/office/powerpoint/2010/main" val="2048807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B4DD7-3848-894D-8608-3962D4C5C6A3}" type="datetimeFigureOut">
              <a:rPr lang="en-US" smtClean="0"/>
              <a:t>4/24/19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9115C2-9020-884D-9968-F1CAC4C2CE86}" type="slidenum">
              <a:rPr lang="en-US" smtClean="0"/>
              <a:t>‹#›</a:t>
            </a:fld>
            <a:endParaRPr lang="en-US"/>
          </a:p>
        </p:txBody>
      </p:sp>
    </p:spTree>
    <p:extLst>
      <p:ext uri="{BB962C8B-B14F-4D97-AF65-F5344CB8AC3E}">
        <p14:creationId xmlns:p14="http://schemas.microsoft.com/office/powerpoint/2010/main" val="34855720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3" y="18802775"/>
            <a:ext cx="31089600" cy="5811520"/>
          </a:xfrm>
        </p:spPr>
        <p:txBody>
          <a:bodyPr anchor="t"/>
          <a:lstStyle>
            <a:lvl1pPr algn="l">
              <a:defRPr sz="165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3" y="12401978"/>
            <a:ext cx="31089600" cy="6400798"/>
          </a:xfrm>
        </p:spPr>
        <p:txBody>
          <a:bodyPr anchor="b"/>
          <a:lstStyle>
            <a:lvl1pPr marL="0" indent="0">
              <a:buNone/>
              <a:defRPr sz="8200">
                <a:solidFill>
                  <a:schemeClr val="tx1">
                    <a:tint val="75000"/>
                  </a:schemeClr>
                </a:solidFill>
              </a:defRPr>
            </a:lvl1pPr>
            <a:lvl2pPr marL="1881012" indent="0">
              <a:buNone/>
              <a:defRPr sz="7400">
                <a:solidFill>
                  <a:schemeClr val="tx1">
                    <a:tint val="75000"/>
                  </a:schemeClr>
                </a:solidFill>
              </a:defRPr>
            </a:lvl2pPr>
            <a:lvl3pPr marL="3762024" indent="0">
              <a:buNone/>
              <a:defRPr sz="6600">
                <a:solidFill>
                  <a:schemeClr val="tx1">
                    <a:tint val="75000"/>
                  </a:schemeClr>
                </a:solidFill>
              </a:defRPr>
            </a:lvl3pPr>
            <a:lvl4pPr marL="5643037" indent="0">
              <a:buNone/>
              <a:defRPr sz="5800">
                <a:solidFill>
                  <a:schemeClr val="tx1">
                    <a:tint val="75000"/>
                  </a:schemeClr>
                </a:solidFill>
              </a:defRPr>
            </a:lvl4pPr>
            <a:lvl5pPr marL="7524049" indent="0">
              <a:buNone/>
              <a:defRPr sz="5800">
                <a:solidFill>
                  <a:schemeClr val="tx1">
                    <a:tint val="75000"/>
                  </a:schemeClr>
                </a:solidFill>
              </a:defRPr>
            </a:lvl5pPr>
            <a:lvl6pPr marL="9405061" indent="0">
              <a:buNone/>
              <a:defRPr sz="5800">
                <a:solidFill>
                  <a:schemeClr val="tx1">
                    <a:tint val="75000"/>
                  </a:schemeClr>
                </a:solidFill>
              </a:defRPr>
            </a:lvl6pPr>
            <a:lvl7pPr marL="11286073" indent="0">
              <a:buNone/>
              <a:defRPr sz="5800">
                <a:solidFill>
                  <a:schemeClr val="tx1">
                    <a:tint val="75000"/>
                  </a:schemeClr>
                </a:solidFill>
              </a:defRPr>
            </a:lvl7pPr>
            <a:lvl8pPr marL="13167086" indent="0">
              <a:buNone/>
              <a:defRPr sz="5800">
                <a:solidFill>
                  <a:schemeClr val="tx1">
                    <a:tint val="75000"/>
                  </a:schemeClr>
                </a:solidFill>
              </a:defRPr>
            </a:lvl8pPr>
            <a:lvl9pPr marL="15048098" indent="0">
              <a:buNone/>
              <a:defRPr sz="5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81B4DD7-3848-894D-8608-3962D4C5C6A3}" type="datetimeFigureOut">
              <a:rPr lang="en-US" smtClean="0"/>
              <a:t>4/24/19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9115C2-9020-884D-9968-F1CAC4C2CE86}" type="slidenum">
              <a:rPr lang="en-US" smtClean="0"/>
              <a:t>‹#›</a:t>
            </a:fld>
            <a:endParaRPr lang="en-US"/>
          </a:p>
        </p:txBody>
      </p:sp>
    </p:spTree>
    <p:extLst>
      <p:ext uri="{BB962C8B-B14F-4D97-AF65-F5344CB8AC3E}">
        <p14:creationId xmlns:p14="http://schemas.microsoft.com/office/powerpoint/2010/main" val="1773410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828800" y="6827523"/>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592800" y="6827523"/>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81B4DD7-3848-894D-8608-3962D4C5C6A3}" type="datetimeFigureOut">
              <a:rPr lang="en-US" smtClean="0"/>
              <a:t>4/24/19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89115C2-9020-884D-9968-F1CAC4C2CE86}" type="slidenum">
              <a:rPr lang="en-US" smtClean="0"/>
              <a:t>‹#›</a:t>
            </a:fld>
            <a:endParaRPr lang="en-US"/>
          </a:p>
        </p:txBody>
      </p:sp>
    </p:spTree>
    <p:extLst>
      <p:ext uri="{BB962C8B-B14F-4D97-AF65-F5344CB8AC3E}">
        <p14:creationId xmlns:p14="http://schemas.microsoft.com/office/powerpoint/2010/main" val="4142622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49815"/>
            <a:ext cx="16160753" cy="2729651"/>
          </a:xfrm>
        </p:spPr>
        <p:txBody>
          <a:bodyPr anchor="b"/>
          <a:lstStyle>
            <a:lvl1pPr marL="0" indent="0">
              <a:buNone/>
              <a:defRPr sz="9900" b="1"/>
            </a:lvl1pPr>
            <a:lvl2pPr marL="1881012" indent="0">
              <a:buNone/>
              <a:defRPr sz="8200" b="1"/>
            </a:lvl2pPr>
            <a:lvl3pPr marL="3762024" indent="0">
              <a:buNone/>
              <a:defRPr sz="7400" b="1"/>
            </a:lvl3pPr>
            <a:lvl4pPr marL="5643037" indent="0">
              <a:buNone/>
              <a:defRPr sz="6600" b="1"/>
            </a:lvl4pPr>
            <a:lvl5pPr marL="7524049" indent="0">
              <a:buNone/>
              <a:defRPr sz="6600" b="1"/>
            </a:lvl5pPr>
            <a:lvl6pPr marL="9405061" indent="0">
              <a:buNone/>
              <a:defRPr sz="6600" b="1"/>
            </a:lvl6pPr>
            <a:lvl7pPr marL="11286073" indent="0">
              <a:buNone/>
              <a:defRPr sz="6600" b="1"/>
            </a:lvl7pPr>
            <a:lvl8pPr marL="13167086" indent="0">
              <a:buNone/>
              <a:defRPr sz="6600" b="1"/>
            </a:lvl8pPr>
            <a:lvl9pPr marL="15048098" indent="0">
              <a:buNone/>
              <a:defRPr sz="6600" b="1"/>
            </a:lvl9pPr>
          </a:lstStyle>
          <a:p>
            <a:pPr lvl="0"/>
            <a:r>
              <a:rPr lang="en-US" smtClean="0"/>
              <a:t>Click to edit Master text styles</a:t>
            </a:r>
          </a:p>
        </p:txBody>
      </p:sp>
      <p:sp>
        <p:nvSpPr>
          <p:cNvPr id="4" name="Content Placeholder 3"/>
          <p:cNvSpPr>
            <a:spLocks noGrp="1"/>
          </p:cNvSpPr>
          <p:nvPr>
            <p:ph sz="half" idx="2"/>
          </p:nvPr>
        </p:nvSpPr>
        <p:spPr>
          <a:xfrm>
            <a:off x="1828800" y="9279466"/>
            <a:ext cx="16160753"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3" y="6549815"/>
            <a:ext cx="16167100" cy="2729651"/>
          </a:xfrm>
        </p:spPr>
        <p:txBody>
          <a:bodyPr anchor="b"/>
          <a:lstStyle>
            <a:lvl1pPr marL="0" indent="0">
              <a:buNone/>
              <a:defRPr sz="9900" b="1"/>
            </a:lvl1pPr>
            <a:lvl2pPr marL="1881012" indent="0">
              <a:buNone/>
              <a:defRPr sz="8200" b="1"/>
            </a:lvl2pPr>
            <a:lvl3pPr marL="3762024" indent="0">
              <a:buNone/>
              <a:defRPr sz="7400" b="1"/>
            </a:lvl3pPr>
            <a:lvl4pPr marL="5643037" indent="0">
              <a:buNone/>
              <a:defRPr sz="6600" b="1"/>
            </a:lvl4pPr>
            <a:lvl5pPr marL="7524049" indent="0">
              <a:buNone/>
              <a:defRPr sz="6600" b="1"/>
            </a:lvl5pPr>
            <a:lvl6pPr marL="9405061" indent="0">
              <a:buNone/>
              <a:defRPr sz="6600" b="1"/>
            </a:lvl6pPr>
            <a:lvl7pPr marL="11286073" indent="0">
              <a:buNone/>
              <a:defRPr sz="6600" b="1"/>
            </a:lvl7pPr>
            <a:lvl8pPr marL="13167086" indent="0">
              <a:buNone/>
              <a:defRPr sz="6600" b="1"/>
            </a:lvl8pPr>
            <a:lvl9pPr marL="15048098" indent="0">
              <a:buNone/>
              <a:defRPr sz="6600" b="1"/>
            </a:lvl9pPr>
          </a:lstStyle>
          <a:p>
            <a:pPr lvl="0"/>
            <a:r>
              <a:rPr lang="en-US" smtClean="0"/>
              <a:t>Click to edit Master text styles</a:t>
            </a:r>
          </a:p>
        </p:txBody>
      </p:sp>
      <p:sp>
        <p:nvSpPr>
          <p:cNvPr id="6" name="Content Placeholder 5"/>
          <p:cNvSpPr>
            <a:spLocks noGrp="1"/>
          </p:cNvSpPr>
          <p:nvPr>
            <p:ph sz="quarter" idx="4"/>
          </p:nvPr>
        </p:nvSpPr>
        <p:spPr>
          <a:xfrm>
            <a:off x="18580103" y="9279466"/>
            <a:ext cx="16167100"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81B4DD7-3848-894D-8608-3962D4C5C6A3}" type="datetimeFigureOut">
              <a:rPr lang="en-US" smtClean="0"/>
              <a:t>4/24/19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89115C2-9020-884D-9968-F1CAC4C2CE86}" type="slidenum">
              <a:rPr lang="en-US" smtClean="0"/>
              <a:t>‹#›</a:t>
            </a:fld>
            <a:endParaRPr lang="en-US"/>
          </a:p>
        </p:txBody>
      </p:sp>
    </p:spTree>
    <p:extLst>
      <p:ext uri="{BB962C8B-B14F-4D97-AF65-F5344CB8AC3E}">
        <p14:creationId xmlns:p14="http://schemas.microsoft.com/office/powerpoint/2010/main" val="38318465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81B4DD7-3848-894D-8608-3962D4C5C6A3}" type="datetimeFigureOut">
              <a:rPr lang="en-US" smtClean="0"/>
              <a:t>4/24/19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89115C2-9020-884D-9968-F1CAC4C2CE86}" type="slidenum">
              <a:rPr lang="en-US" smtClean="0"/>
              <a:t>‹#›</a:t>
            </a:fld>
            <a:endParaRPr lang="en-US"/>
          </a:p>
        </p:txBody>
      </p:sp>
    </p:spTree>
    <p:extLst>
      <p:ext uri="{BB962C8B-B14F-4D97-AF65-F5344CB8AC3E}">
        <p14:creationId xmlns:p14="http://schemas.microsoft.com/office/powerpoint/2010/main" val="29525226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B4DD7-3848-894D-8608-3962D4C5C6A3}" type="datetimeFigureOut">
              <a:rPr lang="en-US" smtClean="0"/>
              <a:t>4/24/19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89115C2-9020-884D-9968-F1CAC4C2CE86}" type="slidenum">
              <a:rPr lang="en-US" smtClean="0"/>
              <a:t>‹#›</a:t>
            </a:fld>
            <a:endParaRPr lang="en-US"/>
          </a:p>
        </p:txBody>
      </p:sp>
    </p:spTree>
    <p:extLst>
      <p:ext uri="{BB962C8B-B14F-4D97-AF65-F5344CB8AC3E}">
        <p14:creationId xmlns:p14="http://schemas.microsoft.com/office/powerpoint/2010/main" val="4169266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1" y="1165014"/>
            <a:ext cx="12033253" cy="4958080"/>
          </a:xfrm>
        </p:spPr>
        <p:txBody>
          <a:bodyPr anchor="b"/>
          <a:lstStyle>
            <a:lvl1pPr algn="l">
              <a:defRPr sz="8200" b="1"/>
            </a:lvl1pPr>
          </a:lstStyle>
          <a:p>
            <a:r>
              <a:rPr lang="en-US" smtClean="0"/>
              <a:t>Click to edit Master title style</a:t>
            </a:r>
            <a:endParaRPr lang="en-US"/>
          </a:p>
        </p:txBody>
      </p:sp>
      <p:sp>
        <p:nvSpPr>
          <p:cNvPr id="3" name="Content Placeholder 2"/>
          <p:cNvSpPr>
            <a:spLocks noGrp="1"/>
          </p:cNvSpPr>
          <p:nvPr>
            <p:ph idx="1"/>
          </p:nvPr>
        </p:nvSpPr>
        <p:spPr>
          <a:xfrm>
            <a:off x="14300200" y="1165016"/>
            <a:ext cx="20447000" cy="24973282"/>
          </a:xfrm>
        </p:spPr>
        <p:txBody>
          <a:bodyPr/>
          <a:lstStyle>
            <a:lvl1pPr>
              <a:defRPr sz="13200"/>
            </a:lvl1pPr>
            <a:lvl2pPr>
              <a:defRPr sz="11500"/>
            </a:lvl2pPr>
            <a:lvl3pPr>
              <a:defRPr sz="99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1" y="6123096"/>
            <a:ext cx="12033253" cy="20015202"/>
          </a:xfrm>
        </p:spPr>
        <p:txBody>
          <a:bodyPr/>
          <a:lstStyle>
            <a:lvl1pPr marL="0" indent="0">
              <a:buNone/>
              <a:defRPr sz="5800"/>
            </a:lvl1pPr>
            <a:lvl2pPr marL="1881012" indent="0">
              <a:buNone/>
              <a:defRPr sz="4900"/>
            </a:lvl2pPr>
            <a:lvl3pPr marL="3762024" indent="0">
              <a:buNone/>
              <a:defRPr sz="4100"/>
            </a:lvl3pPr>
            <a:lvl4pPr marL="5643037" indent="0">
              <a:buNone/>
              <a:defRPr sz="3700"/>
            </a:lvl4pPr>
            <a:lvl5pPr marL="7524049" indent="0">
              <a:buNone/>
              <a:defRPr sz="3700"/>
            </a:lvl5pPr>
            <a:lvl6pPr marL="9405061" indent="0">
              <a:buNone/>
              <a:defRPr sz="3700"/>
            </a:lvl6pPr>
            <a:lvl7pPr marL="11286073" indent="0">
              <a:buNone/>
              <a:defRPr sz="3700"/>
            </a:lvl7pPr>
            <a:lvl8pPr marL="13167086" indent="0">
              <a:buNone/>
              <a:defRPr sz="3700"/>
            </a:lvl8pPr>
            <a:lvl9pPr marL="15048098"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81B4DD7-3848-894D-8608-3962D4C5C6A3}" type="datetimeFigureOut">
              <a:rPr lang="en-US" smtClean="0"/>
              <a:t>4/24/19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89115C2-9020-884D-9968-F1CAC4C2CE86}" type="slidenum">
              <a:rPr lang="en-US" smtClean="0"/>
              <a:t>‹#›</a:t>
            </a:fld>
            <a:endParaRPr lang="en-US"/>
          </a:p>
        </p:txBody>
      </p:sp>
    </p:spTree>
    <p:extLst>
      <p:ext uri="{BB962C8B-B14F-4D97-AF65-F5344CB8AC3E}">
        <p14:creationId xmlns:p14="http://schemas.microsoft.com/office/powerpoint/2010/main" val="1450506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3" y="20482561"/>
            <a:ext cx="21945600" cy="2418082"/>
          </a:xfrm>
        </p:spPr>
        <p:txBody>
          <a:bodyPr anchor="b"/>
          <a:lstStyle>
            <a:lvl1pPr algn="l">
              <a:defRPr sz="8200" b="1"/>
            </a:lvl1pPr>
          </a:lstStyle>
          <a:p>
            <a:r>
              <a:rPr lang="en-US" smtClean="0"/>
              <a:t>Click to edit Master title style</a:t>
            </a:r>
            <a:endParaRPr lang="en-US"/>
          </a:p>
        </p:txBody>
      </p:sp>
      <p:sp>
        <p:nvSpPr>
          <p:cNvPr id="3" name="Picture Placeholder 2"/>
          <p:cNvSpPr>
            <a:spLocks noGrp="1"/>
          </p:cNvSpPr>
          <p:nvPr>
            <p:ph type="pic" idx="1"/>
          </p:nvPr>
        </p:nvSpPr>
        <p:spPr>
          <a:xfrm>
            <a:off x="7169153" y="2614506"/>
            <a:ext cx="21945600" cy="17556480"/>
          </a:xfrm>
        </p:spPr>
        <p:txBody>
          <a:bodyPr/>
          <a:lstStyle>
            <a:lvl1pPr marL="0" indent="0">
              <a:buNone/>
              <a:defRPr sz="13200"/>
            </a:lvl1pPr>
            <a:lvl2pPr marL="1881012" indent="0">
              <a:buNone/>
              <a:defRPr sz="11500"/>
            </a:lvl2pPr>
            <a:lvl3pPr marL="3762024" indent="0">
              <a:buNone/>
              <a:defRPr sz="9900"/>
            </a:lvl3pPr>
            <a:lvl4pPr marL="5643037" indent="0">
              <a:buNone/>
              <a:defRPr sz="8200"/>
            </a:lvl4pPr>
            <a:lvl5pPr marL="7524049" indent="0">
              <a:buNone/>
              <a:defRPr sz="8200"/>
            </a:lvl5pPr>
            <a:lvl6pPr marL="9405061" indent="0">
              <a:buNone/>
              <a:defRPr sz="8200"/>
            </a:lvl6pPr>
            <a:lvl7pPr marL="11286073" indent="0">
              <a:buNone/>
              <a:defRPr sz="8200"/>
            </a:lvl7pPr>
            <a:lvl8pPr marL="13167086" indent="0">
              <a:buNone/>
              <a:defRPr sz="8200"/>
            </a:lvl8pPr>
            <a:lvl9pPr marL="15048098" indent="0">
              <a:buNone/>
              <a:defRPr sz="8200"/>
            </a:lvl9pPr>
          </a:lstStyle>
          <a:p>
            <a:endParaRPr lang="en-US"/>
          </a:p>
        </p:txBody>
      </p:sp>
      <p:sp>
        <p:nvSpPr>
          <p:cNvPr id="4" name="Text Placeholder 3"/>
          <p:cNvSpPr>
            <a:spLocks noGrp="1"/>
          </p:cNvSpPr>
          <p:nvPr>
            <p:ph type="body" sz="half" idx="2"/>
          </p:nvPr>
        </p:nvSpPr>
        <p:spPr>
          <a:xfrm>
            <a:off x="7169153" y="22900643"/>
            <a:ext cx="21945600" cy="3434078"/>
          </a:xfrm>
        </p:spPr>
        <p:txBody>
          <a:bodyPr/>
          <a:lstStyle>
            <a:lvl1pPr marL="0" indent="0">
              <a:buNone/>
              <a:defRPr sz="5800"/>
            </a:lvl1pPr>
            <a:lvl2pPr marL="1881012" indent="0">
              <a:buNone/>
              <a:defRPr sz="4900"/>
            </a:lvl2pPr>
            <a:lvl3pPr marL="3762024" indent="0">
              <a:buNone/>
              <a:defRPr sz="4100"/>
            </a:lvl3pPr>
            <a:lvl4pPr marL="5643037" indent="0">
              <a:buNone/>
              <a:defRPr sz="3700"/>
            </a:lvl4pPr>
            <a:lvl5pPr marL="7524049" indent="0">
              <a:buNone/>
              <a:defRPr sz="3700"/>
            </a:lvl5pPr>
            <a:lvl6pPr marL="9405061" indent="0">
              <a:buNone/>
              <a:defRPr sz="3700"/>
            </a:lvl6pPr>
            <a:lvl7pPr marL="11286073" indent="0">
              <a:buNone/>
              <a:defRPr sz="3700"/>
            </a:lvl7pPr>
            <a:lvl8pPr marL="13167086" indent="0">
              <a:buNone/>
              <a:defRPr sz="3700"/>
            </a:lvl8pPr>
            <a:lvl9pPr marL="15048098"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81B4DD7-3848-894D-8608-3962D4C5C6A3}" type="datetimeFigureOut">
              <a:rPr lang="en-US" smtClean="0"/>
              <a:t>4/24/19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89115C2-9020-884D-9968-F1CAC4C2CE86}" type="slidenum">
              <a:rPr lang="en-US" smtClean="0"/>
              <a:t>‹#›</a:t>
            </a:fld>
            <a:endParaRPr lang="en-US"/>
          </a:p>
        </p:txBody>
      </p:sp>
    </p:spTree>
    <p:extLst>
      <p:ext uri="{BB962C8B-B14F-4D97-AF65-F5344CB8AC3E}">
        <p14:creationId xmlns:p14="http://schemas.microsoft.com/office/powerpoint/2010/main" val="1142165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B4DD7-3848-894D-8608-3962D4C5C6A3}" type="datetimeFigureOut">
              <a:rPr lang="en-US" smtClean="0"/>
              <a:t>4/24/19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9115C2-9020-884D-9968-F1CAC4C2CE86}" type="slidenum">
              <a:rPr lang="en-US" smtClean="0"/>
              <a:t>‹#›</a:t>
            </a:fld>
            <a:endParaRPr lang="en-US"/>
          </a:p>
        </p:txBody>
      </p:sp>
    </p:spTree>
    <p:extLst>
      <p:ext uri="{BB962C8B-B14F-4D97-AF65-F5344CB8AC3E}">
        <p14:creationId xmlns:p14="http://schemas.microsoft.com/office/powerpoint/2010/main" val="15809515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600" y="1171792"/>
            <a:ext cx="8229600" cy="24966506"/>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28800" y="1171792"/>
            <a:ext cx="24079200" cy="2496650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B4DD7-3848-894D-8608-3962D4C5C6A3}" type="datetimeFigureOut">
              <a:rPr lang="en-US" smtClean="0"/>
              <a:t>4/24/19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9115C2-9020-884D-9968-F1CAC4C2CE86}" type="slidenum">
              <a:rPr lang="en-US" smtClean="0"/>
              <a:t>‹#›</a:t>
            </a:fld>
            <a:endParaRPr lang="en-US"/>
          </a:p>
        </p:txBody>
      </p:sp>
    </p:spTree>
    <p:extLst>
      <p:ext uri="{BB962C8B-B14F-4D97-AF65-F5344CB8AC3E}">
        <p14:creationId xmlns:p14="http://schemas.microsoft.com/office/powerpoint/2010/main" val="427840255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171789"/>
            <a:ext cx="32918400" cy="4876800"/>
          </a:xfrm>
          <a:prstGeom prst="rect">
            <a:avLst/>
          </a:prstGeom>
        </p:spPr>
        <p:txBody>
          <a:bodyPr vert="horz" lIns="376202" tIns="188101" rIns="376202" bIns="188101"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828800" y="6827523"/>
            <a:ext cx="32918400" cy="19310775"/>
          </a:xfrm>
          <a:prstGeom prst="rect">
            <a:avLst/>
          </a:prstGeom>
        </p:spPr>
        <p:txBody>
          <a:bodyPr vert="horz" lIns="376202" tIns="188101" rIns="376202" bIns="18810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828800" y="27120429"/>
            <a:ext cx="8534400" cy="1557866"/>
          </a:xfrm>
          <a:prstGeom prst="rect">
            <a:avLst/>
          </a:prstGeom>
        </p:spPr>
        <p:txBody>
          <a:bodyPr vert="horz" lIns="376202" tIns="188101" rIns="376202" bIns="188101" rtlCol="0" anchor="ctr"/>
          <a:lstStyle>
            <a:lvl1pPr algn="l">
              <a:defRPr sz="4900">
                <a:solidFill>
                  <a:schemeClr val="tx1">
                    <a:tint val="75000"/>
                  </a:schemeClr>
                </a:solidFill>
              </a:defRPr>
            </a:lvl1pPr>
          </a:lstStyle>
          <a:p>
            <a:fld id="{881B4DD7-3848-894D-8608-3962D4C5C6A3}" type="datetimeFigureOut">
              <a:rPr lang="en-US" smtClean="0"/>
              <a:t>4/24/19</a:t>
            </a:fld>
            <a:endParaRPr lang="en-US"/>
          </a:p>
        </p:txBody>
      </p:sp>
      <p:sp>
        <p:nvSpPr>
          <p:cNvPr id="5" name="Footer Placeholder 4"/>
          <p:cNvSpPr>
            <a:spLocks noGrp="1"/>
          </p:cNvSpPr>
          <p:nvPr>
            <p:ph type="ftr" sz="quarter" idx="3"/>
          </p:nvPr>
        </p:nvSpPr>
        <p:spPr>
          <a:xfrm>
            <a:off x="12496800" y="27120429"/>
            <a:ext cx="11582400" cy="1557866"/>
          </a:xfrm>
          <a:prstGeom prst="rect">
            <a:avLst/>
          </a:prstGeom>
        </p:spPr>
        <p:txBody>
          <a:bodyPr vert="horz" lIns="376202" tIns="188101" rIns="376202" bIns="188101" rtlCol="0" anchor="ctr"/>
          <a:lstStyle>
            <a:lvl1pPr algn="ctr">
              <a:defRPr sz="4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6212800" y="27120429"/>
            <a:ext cx="8534400" cy="1557866"/>
          </a:xfrm>
          <a:prstGeom prst="rect">
            <a:avLst/>
          </a:prstGeom>
        </p:spPr>
        <p:txBody>
          <a:bodyPr vert="horz" lIns="376202" tIns="188101" rIns="376202" bIns="188101" rtlCol="0" anchor="ctr"/>
          <a:lstStyle>
            <a:lvl1pPr algn="r">
              <a:defRPr sz="4900">
                <a:solidFill>
                  <a:schemeClr val="tx1">
                    <a:tint val="75000"/>
                  </a:schemeClr>
                </a:solidFill>
              </a:defRPr>
            </a:lvl1pPr>
          </a:lstStyle>
          <a:p>
            <a:fld id="{789115C2-9020-884D-9968-F1CAC4C2CE86}" type="slidenum">
              <a:rPr lang="en-US" smtClean="0"/>
              <a:t>‹#›</a:t>
            </a:fld>
            <a:endParaRPr lang="en-US"/>
          </a:p>
        </p:txBody>
      </p:sp>
    </p:spTree>
    <p:extLst>
      <p:ext uri="{BB962C8B-B14F-4D97-AF65-F5344CB8AC3E}">
        <p14:creationId xmlns:p14="http://schemas.microsoft.com/office/powerpoint/2010/main" val="16075726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881012" rtl="0" eaLnBrk="1" latinLnBrk="0" hangingPunct="1">
        <a:spcBef>
          <a:spcPct val="0"/>
        </a:spcBef>
        <a:buNone/>
        <a:defRPr sz="18100" kern="1200">
          <a:solidFill>
            <a:schemeClr val="tx1"/>
          </a:solidFill>
          <a:latin typeface="+mj-lt"/>
          <a:ea typeface="+mj-ea"/>
          <a:cs typeface="+mj-cs"/>
        </a:defRPr>
      </a:lvl1pPr>
    </p:titleStyle>
    <p:bodyStyle>
      <a:lvl1pPr marL="1410759" indent="-1410759" algn="l" defTabSz="1881012" rtl="0" eaLnBrk="1" latinLnBrk="0" hangingPunct="1">
        <a:spcBef>
          <a:spcPct val="20000"/>
        </a:spcBef>
        <a:buFont typeface="Arial"/>
        <a:buChar char="•"/>
        <a:defRPr sz="13200" kern="1200">
          <a:solidFill>
            <a:schemeClr val="tx1"/>
          </a:solidFill>
          <a:latin typeface="+mn-lt"/>
          <a:ea typeface="+mn-ea"/>
          <a:cs typeface="+mn-cs"/>
        </a:defRPr>
      </a:lvl1pPr>
      <a:lvl2pPr marL="3056645" indent="-1175633" algn="l" defTabSz="1881012" rtl="0" eaLnBrk="1" latinLnBrk="0" hangingPunct="1">
        <a:spcBef>
          <a:spcPct val="20000"/>
        </a:spcBef>
        <a:buFont typeface="Arial"/>
        <a:buChar char="–"/>
        <a:defRPr sz="11500" kern="1200">
          <a:solidFill>
            <a:schemeClr val="tx1"/>
          </a:solidFill>
          <a:latin typeface="+mn-lt"/>
          <a:ea typeface="+mn-ea"/>
          <a:cs typeface="+mn-cs"/>
        </a:defRPr>
      </a:lvl2pPr>
      <a:lvl3pPr marL="4702531" indent="-940506" algn="l" defTabSz="1881012" rtl="0" eaLnBrk="1" latinLnBrk="0" hangingPunct="1">
        <a:spcBef>
          <a:spcPct val="20000"/>
        </a:spcBef>
        <a:buFont typeface="Arial"/>
        <a:buChar char="•"/>
        <a:defRPr sz="9900" kern="1200">
          <a:solidFill>
            <a:schemeClr val="tx1"/>
          </a:solidFill>
          <a:latin typeface="+mn-lt"/>
          <a:ea typeface="+mn-ea"/>
          <a:cs typeface="+mn-cs"/>
        </a:defRPr>
      </a:lvl3pPr>
      <a:lvl4pPr marL="6583543" indent="-940506" algn="l" defTabSz="1881012" rtl="0" eaLnBrk="1" latinLnBrk="0" hangingPunct="1">
        <a:spcBef>
          <a:spcPct val="20000"/>
        </a:spcBef>
        <a:buFont typeface="Arial"/>
        <a:buChar char="–"/>
        <a:defRPr sz="8200" kern="1200">
          <a:solidFill>
            <a:schemeClr val="tx1"/>
          </a:solidFill>
          <a:latin typeface="+mn-lt"/>
          <a:ea typeface="+mn-ea"/>
          <a:cs typeface="+mn-cs"/>
        </a:defRPr>
      </a:lvl4pPr>
      <a:lvl5pPr marL="8464555" indent="-940506" algn="l" defTabSz="1881012" rtl="0" eaLnBrk="1" latinLnBrk="0" hangingPunct="1">
        <a:spcBef>
          <a:spcPct val="20000"/>
        </a:spcBef>
        <a:buFont typeface="Arial"/>
        <a:buChar char="»"/>
        <a:defRPr sz="8200" kern="1200">
          <a:solidFill>
            <a:schemeClr val="tx1"/>
          </a:solidFill>
          <a:latin typeface="+mn-lt"/>
          <a:ea typeface="+mn-ea"/>
          <a:cs typeface="+mn-cs"/>
        </a:defRPr>
      </a:lvl5pPr>
      <a:lvl6pPr marL="10345567" indent="-940506" algn="l" defTabSz="1881012" rtl="0" eaLnBrk="1" latinLnBrk="0" hangingPunct="1">
        <a:spcBef>
          <a:spcPct val="20000"/>
        </a:spcBef>
        <a:buFont typeface="Arial"/>
        <a:buChar char="•"/>
        <a:defRPr sz="8200" kern="1200">
          <a:solidFill>
            <a:schemeClr val="tx1"/>
          </a:solidFill>
          <a:latin typeface="+mn-lt"/>
          <a:ea typeface="+mn-ea"/>
          <a:cs typeface="+mn-cs"/>
        </a:defRPr>
      </a:lvl6pPr>
      <a:lvl7pPr marL="12226580" indent="-940506" algn="l" defTabSz="1881012" rtl="0" eaLnBrk="1" latinLnBrk="0" hangingPunct="1">
        <a:spcBef>
          <a:spcPct val="20000"/>
        </a:spcBef>
        <a:buFont typeface="Arial"/>
        <a:buChar char="•"/>
        <a:defRPr sz="8200" kern="1200">
          <a:solidFill>
            <a:schemeClr val="tx1"/>
          </a:solidFill>
          <a:latin typeface="+mn-lt"/>
          <a:ea typeface="+mn-ea"/>
          <a:cs typeface="+mn-cs"/>
        </a:defRPr>
      </a:lvl7pPr>
      <a:lvl8pPr marL="14107592" indent="-940506" algn="l" defTabSz="1881012" rtl="0" eaLnBrk="1" latinLnBrk="0" hangingPunct="1">
        <a:spcBef>
          <a:spcPct val="20000"/>
        </a:spcBef>
        <a:buFont typeface="Arial"/>
        <a:buChar char="•"/>
        <a:defRPr sz="8200" kern="1200">
          <a:solidFill>
            <a:schemeClr val="tx1"/>
          </a:solidFill>
          <a:latin typeface="+mn-lt"/>
          <a:ea typeface="+mn-ea"/>
          <a:cs typeface="+mn-cs"/>
        </a:defRPr>
      </a:lvl8pPr>
      <a:lvl9pPr marL="15988604" indent="-940506" algn="l" defTabSz="1881012" rtl="0" eaLnBrk="1" latinLnBrk="0" hangingPunct="1">
        <a:spcBef>
          <a:spcPct val="20000"/>
        </a:spcBef>
        <a:buFont typeface="Arial"/>
        <a:buChar char="•"/>
        <a:defRPr sz="8200" kern="1200">
          <a:solidFill>
            <a:schemeClr val="tx1"/>
          </a:solidFill>
          <a:latin typeface="+mn-lt"/>
          <a:ea typeface="+mn-ea"/>
          <a:cs typeface="+mn-cs"/>
        </a:defRPr>
      </a:lvl9pPr>
    </p:bodyStyle>
    <p:otherStyle>
      <a:defPPr>
        <a:defRPr lang="en-US"/>
      </a:defPPr>
      <a:lvl1pPr marL="0" algn="l" defTabSz="1881012" rtl="0" eaLnBrk="1" latinLnBrk="0" hangingPunct="1">
        <a:defRPr sz="7400" kern="1200">
          <a:solidFill>
            <a:schemeClr val="tx1"/>
          </a:solidFill>
          <a:latin typeface="+mn-lt"/>
          <a:ea typeface="+mn-ea"/>
          <a:cs typeface="+mn-cs"/>
        </a:defRPr>
      </a:lvl1pPr>
      <a:lvl2pPr marL="1881012" algn="l" defTabSz="1881012" rtl="0" eaLnBrk="1" latinLnBrk="0" hangingPunct="1">
        <a:defRPr sz="7400" kern="1200">
          <a:solidFill>
            <a:schemeClr val="tx1"/>
          </a:solidFill>
          <a:latin typeface="+mn-lt"/>
          <a:ea typeface="+mn-ea"/>
          <a:cs typeface="+mn-cs"/>
        </a:defRPr>
      </a:lvl2pPr>
      <a:lvl3pPr marL="3762024" algn="l" defTabSz="1881012" rtl="0" eaLnBrk="1" latinLnBrk="0" hangingPunct="1">
        <a:defRPr sz="7400" kern="1200">
          <a:solidFill>
            <a:schemeClr val="tx1"/>
          </a:solidFill>
          <a:latin typeface="+mn-lt"/>
          <a:ea typeface="+mn-ea"/>
          <a:cs typeface="+mn-cs"/>
        </a:defRPr>
      </a:lvl3pPr>
      <a:lvl4pPr marL="5643037" algn="l" defTabSz="1881012" rtl="0" eaLnBrk="1" latinLnBrk="0" hangingPunct="1">
        <a:defRPr sz="7400" kern="1200">
          <a:solidFill>
            <a:schemeClr val="tx1"/>
          </a:solidFill>
          <a:latin typeface="+mn-lt"/>
          <a:ea typeface="+mn-ea"/>
          <a:cs typeface="+mn-cs"/>
        </a:defRPr>
      </a:lvl4pPr>
      <a:lvl5pPr marL="7524049" algn="l" defTabSz="1881012" rtl="0" eaLnBrk="1" latinLnBrk="0" hangingPunct="1">
        <a:defRPr sz="7400" kern="1200">
          <a:solidFill>
            <a:schemeClr val="tx1"/>
          </a:solidFill>
          <a:latin typeface="+mn-lt"/>
          <a:ea typeface="+mn-ea"/>
          <a:cs typeface="+mn-cs"/>
        </a:defRPr>
      </a:lvl5pPr>
      <a:lvl6pPr marL="9405061" algn="l" defTabSz="1881012" rtl="0" eaLnBrk="1" latinLnBrk="0" hangingPunct="1">
        <a:defRPr sz="7400" kern="1200">
          <a:solidFill>
            <a:schemeClr val="tx1"/>
          </a:solidFill>
          <a:latin typeface="+mn-lt"/>
          <a:ea typeface="+mn-ea"/>
          <a:cs typeface="+mn-cs"/>
        </a:defRPr>
      </a:lvl6pPr>
      <a:lvl7pPr marL="11286073" algn="l" defTabSz="1881012" rtl="0" eaLnBrk="1" latinLnBrk="0" hangingPunct="1">
        <a:defRPr sz="7400" kern="1200">
          <a:solidFill>
            <a:schemeClr val="tx1"/>
          </a:solidFill>
          <a:latin typeface="+mn-lt"/>
          <a:ea typeface="+mn-ea"/>
          <a:cs typeface="+mn-cs"/>
        </a:defRPr>
      </a:lvl7pPr>
      <a:lvl8pPr marL="13167086" algn="l" defTabSz="1881012" rtl="0" eaLnBrk="1" latinLnBrk="0" hangingPunct="1">
        <a:defRPr sz="7400" kern="1200">
          <a:solidFill>
            <a:schemeClr val="tx1"/>
          </a:solidFill>
          <a:latin typeface="+mn-lt"/>
          <a:ea typeface="+mn-ea"/>
          <a:cs typeface="+mn-cs"/>
        </a:defRPr>
      </a:lvl8pPr>
      <a:lvl9pPr marL="15048098" algn="l" defTabSz="1881012" rtl="0" eaLnBrk="1" latinLnBrk="0" hangingPunct="1">
        <a:defRPr sz="7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png"/><Relationship Id="rId5" Type="http://schemas.openxmlformats.org/officeDocument/2006/relationships/image" Target="../media/image4.png"/><Relationship Id="rId1" Type="http://schemas.openxmlformats.org/officeDocument/2006/relationships/slideLayout" Target="../slideLayouts/slideLayout7.xml"/><Relationship Id="rId2"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extBox 1"/>
          <p:cNvSpPr txBox="1"/>
          <p:nvPr/>
        </p:nvSpPr>
        <p:spPr>
          <a:xfrm>
            <a:off x="1346194" y="1458446"/>
            <a:ext cx="33883615" cy="3785652"/>
          </a:xfrm>
          <a:prstGeom prst="rect">
            <a:avLst/>
          </a:prstGeom>
          <a:solidFill>
            <a:schemeClr val="bg2"/>
          </a:solidFill>
          <a:ln>
            <a:solidFill>
              <a:srgbClr val="008000"/>
            </a:solidFill>
          </a:ln>
        </p:spPr>
        <p:txBody>
          <a:bodyPr wrap="square" rtlCol="0">
            <a:spAutoFit/>
          </a:bodyPr>
          <a:lstStyle/>
          <a:p>
            <a:pPr algn="ctr"/>
            <a:endParaRPr lang="en-US" sz="6000" dirty="0" smtClean="0">
              <a:solidFill>
                <a:srgbClr val="008000"/>
              </a:solidFill>
              <a:latin typeface="Times New Roman"/>
              <a:cs typeface="Times New Roman"/>
            </a:endParaRPr>
          </a:p>
          <a:p>
            <a:pPr algn="ctr"/>
            <a:endParaRPr lang="en-US" sz="6000" dirty="0">
              <a:solidFill>
                <a:srgbClr val="008000"/>
              </a:solidFill>
              <a:latin typeface="Times New Roman"/>
              <a:cs typeface="Times New Roman"/>
            </a:endParaRPr>
          </a:p>
          <a:p>
            <a:pPr algn="ctr"/>
            <a:endParaRPr lang="en-US" sz="6000" dirty="0" smtClean="0">
              <a:solidFill>
                <a:srgbClr val="008000"/>
              </a:solidFill>
              <a:latin typeface="Times New Roman"/>
              <a:cs typeface="Times New Roman"/>
            </a:endParaRPr>
          </a:p>
          <a:p>
            <a:pPr algn="ctr"/>
            <a:endParaRPr lang="en-US" sz="6000" dirty="0">
              <a:solidFill>
                <a:srgbClr val="008000"/>
              </a:solidFill>
              <a:latin typeface="Times New Roman"/>
              <a:cs typeface="Times New Roman"/>
            </a:endParaRPr>
          </a:p>
        </p:txBody>
      </p:sp>
      <p:sp>
        <p:nvSpPr>
          <p:cNvPr id="4" name="TextBox 3"/>
          <p:cNvSpPr txBox="1"/>
          <p:nvPr/>
        </p:nvSpPr>
        <p:spPr>
          <a:xfrm>
            <a:off x="1352551" y="5244098"/>
            <a:ext cx="16935450" cy="5447646"/>
          </a:xfrm>
          <a:prstGeom prst="rect">
            <a:avLst/>
          </a:prstGeom>
          <a:solidFill>
            <a:srgbClr val="EEECE1"/>
          </a:solidFill>
          <a:ln>
            <a:solidFill>
              <a:srgbClr val="008000"/>
            </a:solidFill>
          </a:ln>
        </p:spPr>
        <p:txBody>
          <a:bodyPr wrap="square" rtlCol="0">
            <a:spAutoFit/>
          </a:bodyPr>
          <a:lstStyle/>
          <a:p>
            <a:pPr algn="ctr"/>
            <a:r>
              <a:rPr lang="en-US" sz="4000" b="1" dirty="0" smtClean="0">
                <a:solidFill>
                  <a:srgbClr val="008000"/>
                </a:solidFill>
                <a:latin typeface="Times New Roman"/>
                <a:cs typeface="Times New Roman"/>
              </a:rPr>
              <a:t>Introduction</a:t>
            </a:r>
          </a:p>
          <a:p>
            <a:pPr marL="457200" lvl="0" indent="-457200">
              <a:buFont typeface="Wingdings" charset="2"/>
              <a:buChar char="§"/>
            </a:pPr>
            <a:r>
              <a:rPr lang="en-US" sz="2800" dirty="0">
                <a:latin typeface="Times New Roman"/>
                <a:cs typeface="Times New Roman"/>
              </a:rPr>
              <a:t>Green bonds are issued to finance environmental projects that include</a:t>
            </a:r>
            <a:r>
              <a:rPr lang="en-US" sz="2800" dirty="0" smtClean="0">
                <a:latin typeface="Times New Roman"/>
                <a:cs typeface="Times New Roman"/>
              </a:rPr>
              <a:t>, but </a:t>
            </a:r>
            <a:r>
              <a:rPr lang="en-US" sz="2800" dirty="0">
                <a:latin typeface="Times New Roman"/>
                <a:cs typeface="Times New Roman"/>
              </a:rPr>
              <a:t>are not limited to: </a:t>
            </a:r>
          </a:p>
          <a:p>
            <a:pPr marL="2338212" lvl="1" indent="-457200">
              <a:buFont typeface="Wingdings" charset="2"/>
              <a:buChar char="q"/>
            </a:pPr>
            <a:r>
              <a:rPr lang="en-US" sz="2800" dirty="0">
                <a:latin typeface="Times New Roman"/>
                <a:cs typeface="Times New Roman"/>
              </a:rPr>
              <a:t>Energy efficiency</a:t>
            </a:r>
          </a:p>
          <a:p>
            <a:pPr marL="2338212" lvl="1" indent="-457200">
              <a:buFont typeface="Wingdings" charset="2"/>
              <a:buChar char="q"/>
            </a:pPr>
            <a:r>
              <a:rPr lang="en-US" sz="2800" dirty="0">
                <a:latin typeface="Times New Roman"/>
                <a:cs typeface="Times New Roman"/>
              </a:rPr>
              <a:t>Pollution prevention </a:t>
            </a:r>
          </a:p>
          <a:p>
            <a:pPr marL="2338212" lvl="1" indent="-457200">
              <a:buFont typeface="Wingdings" charset="2"/>
              <a:buChar char="q"/>
            </a:pPr>
            <a:r>
              <a:rPr lang="en-US" sz="2800" dirty="0">
                <a:latin typeface="Times New Roman"/>
                <a:cs typeface="Times New Roman"/>
              </a:rPr>
              <a:t>Sustainable agriculture, fishing, forestry </a:t>
            </a:r>
          </a:p>
          <a:p>
            <a:pPr marL="2338212" lvl="1" indent="-457200">
              <a:buFont typeface="Wingdings" charset="2"/>
              <a:buChar char="q"/>
            </a:pPr>
            <a:r>
              <a:rPr lang="en-US" sz="2800" dirty="0">
                <a:latin typeface="Times New Roman"/>
                <a:cs typeface="Times New Roman"/>
              </a:rPr>
              <a:t>Ecosystem protection </a:t>
            </a:r>
          </a:p>
          <a:p>
            <a:pPr marL="2338212" lvl="1" indent="-457200">
              <a:buFont typeface="Wingdings" charset="2"/>
              <a:buChar char="q"/>
            </a:pPr>
            <a:r>
              <a:rPr lang="en-US" sz="2800" dirty="0">
                <a:latin typeface="Times New Roman"/>
                <a:cs typeface="Times New Roman"/>
              </a:rPr>
              <a:t>Clean transportation </a:t>
            </a:r>
          </a:p>
          <a:p>
            <a:pPr marL="2338212" lvl="1" indent="-457200">
              <a:buFont typeface="Wingdings" charset="2"/>
              <a:buChar char="q"/>
            </a:pPr>
            <a:r>
              <a:rPr lang="en-US" sz="2800" dirty="0">
                <a:latin typeface="Times New Roman"/>
                <a:cs typeface="Times New Roman"/>
              </a:rPr>
              <a:t>Water management </a:t>
            </a:r>
          </a:p>
          <a:p>
            <a:pPr marL="2338212" lvl="1" indent="-457200">
              <a:buFont typeface="Wingdings" charset="2"/>
              <a:buChar char="q"/>
            </a:pPr>
            <a:r>
              <a:rPr lang="en-US" sz="2800" dirty="0">
                <a:latin typeface="Times New Roman"/>
                <a:cs typeface="Times New Roman"/>
              </a:rPr>
              <a:t>Eco-friendly technological advancement </a:t>
            </a:r>
          </a:p>
          <a:p>
            <a:pPr marL="457200" lvl="0" indent="-457200">
              <a:buFont typeface="Wingdings" charset="2"/>
              <a:buChar char="§"/>
            </a:pPr>
            <a:r>
              <a:rPr lang="en-US" sz="2800" dirty="0">
                <a:latin typeface="Times New Roman"/>
                <a:cs typeface="Times New Roman"/>
              </a:rPr>
              <a:t>Green bonds are </a:t>
            </a:r>
            <a:r>
              <a:rPr lang="en-US" sz="2800" dirty="0" smtClean="0">
                <a:latin typeface="Times New Roman"/>
                <a:cs typeface="Times New Roman"/>
              </a:rPr>
              <a:t>nontaxable. </a:t>
            </a:r>
            <a:endParaRPr lang="en-US" sz="2800" dirty="0">
              <a:latin typeface="Times New Roman"/>
              <a:cs typeface="Times New Roman"/>
            </a:endParaRPr>
          </a:p>
          <a:p>
            <a:pPr marL="457200" lvl="0" indent="-457200">
              <a:buFont typeface="Wingdings" charset="2"/>
              <a:buChar char="§"/>
            </a:pPr>
            <a:r>
              <a:rPr lang="en-US" sz="2800" dirty="0">
                <a:latin typeface="Times New Roman"/>
                <a:cs typeface="Times New Roman"/>
              </a:rPr>
              <a:t>The expected issuance of green bonds in </a:t>
            </a:r>
            <a:r>
              <a:rPr lang="en-US" sz="2800">
                <a:latin typeface="Times New Roman"/>
                <a:cs typeface="Times New Roman"/>
              </a:rPr>
              <a:t>2019 </a:t>
            </a:r>
            <a:r>
              <a:rPr lang="en-US" sz="2800" smtClean="0">
                <a:latin typeface="Times New Roman"/>
                <a:cs typeface="Times New Roman"/>
              </a:rPr>
              <a:t>is </a:t>
            </a:r>
            <a:r>
              <a:rPr lang="en-US" sz="2800" dirty="0" smtClean="0">
                <a:latin typeface="Times New Roman"/>
                <a:cs typeface="Times New Roman"/>
              </a:rPr>
              <a:t>over </a:t>
            </a:r>
            <a:r>
              <a:rPr lang="en-US" sz="2800" dirty="0">
                <a:latin typeface="Times New Roman"/>
                <a:cs typeface="Times New Roman"/>
              </a:rPr>
              <a:t>$200 </a:t>
            </a:r>
            <a:r>
              <a:rPr lang="en-US" sz="2800" dirty="0" smtClean="0">
                <a:latin typeface="Times New Roman"/>
                <a:cs typeface="Times New Roman"/>
              </a:rPr>
              <a:t>billion. </a:t>
            </a:r>
            <a:endParaRPr lang="en-US" sz="2800" dirty="0">
              <a:latin typeface="Times New Roman"/>
              <a:cs typeface="Times New Roman"/>
            </a:endParaRPr>
          </a:p>
          <a:p>
            <a:pPr marL="457200" indent="-457200">
              <a:buFont typeface="Wingdings" charset="2"/>
              <a:buChar char="§"/>
            </a:pPr>
            <a:r>
              <a:rPr lang="en-US" sz="2800" dirty="0" smtClean="0">
                <a:latin typeface="Times New Roman"/>
                <a:cs typeface="Times New Roman"/>
              </a:rPr>
              <a:t>The </a:t>
            </a:r>
            <a:r>
              <a:rPr lang="en-US" sz="2800" dirty="0">
                <a:latin typeface="Times New Roman"/>
                <a:cs typeface="Times New Roman"/>
              </a:rPr>
              <a:t>total </a:t>
            </a:r>
            <a:r>
              <a:rPr lang="en-US" sz="2800" dirty="0" smtClean="0">
                <a:latin typeface="Times New Roman"/>
                <a:cs typeface="Times New Roman"/>
              </a:rPr>
              <a:t>issuance of green bonds is currently </a:t>
            </a:r>
            <a:r>
              <a:rPr lang="en-US" sz="2800" dirty="0">
                <a:latin typeface="Times New Roman"/>
                <a:cs typeface="Times New Roman"/>
              </a:rPr>
              <a:t>$442 billion </a:t>
            </a:r>
            <a:r>
              <a:rPr lang="en-US" sz="2800" dirty="0" smtClean="0">
                <a:latin typeface="Times New Roman"/>
                <a:cs typeface="Times New Roman"/>
              </a:rPr>
              <a:t>worldwide. </a:t>
            </a:r>
            <a:endParaRPr lang="en-US" sz="2800" dirty="0">
              <a:latin typeface="Times New Roman"/>
              <a:cs typeface="Times New Roman"/>
            </a:endParaRPr>
          </a:p>
        </p:txBody>
      </p:sp>
      <p:sp>
        <p:nvSpPr>
          <p:cNvPr id="5" name="TextBox 4"/>
          <p:cNvSpPr txBox="1"/>
          <p:nvPr/>
        </p:nvSpPr>
        <p:spPr>
          <a:xfrm>
            <a:off x="18294357" y="6505982"/>
            <a:ext cx="16935452" cy="8217634"/>
          </a:xfrm>
          <a:prstGeom prst="rect">
            <a:avLst/>
          </a:prstGeom>
          <a:solidFill>
            <a:srgbClr val="EEECE1"/>
          </a:solidFill>
          <a:ln>
            <a:solidFill>
              <a:srgbClr val="008000"/>
            </a:solidFill>
          </a:ln>
        </p:spPr>
        <p:txBody>
          <a:bodyPr wrap="square" rtlCol="0">
            <a:spAutoFit/>
          </a:bodyPr>
          <a:lstStyle/>
          <a:p>
            <a:pPr algn="ctr"/>
            <a:endParaRPr lang="en-US" sz="1200" b="1" dirty="0" smtClean="0">
              <a:solidFill>
                <a:srgbClr val="008000"/>
              </a:solidFill>
              <a:latin typeface="Times New Roman"/>
              <a:cs typeface="Times New Roman"/>
            </a:endParaRPr>
          </a:p>
          <a:p>
            <a:pPr algn="ctr"/>
            <a:r>
              <a:rPr lang="en-US" sz="4000" b="1" dirty="0" smtClean="0">
                <a:solidFill>
                  <a:srgbClr val="008000"/>
                </a:solidFill>
                <a:latin typeface="Times New Roman"/>
                <a:cs typeface="Times New Roman"/>
              </a:rPr>
              <a:t>Apple Inc</a:t>
            </a:r>
            <a:r>
              <a:rPr lang="en-US" sz="4000" b="1" dirty="0">
                <a:solidFill>
                  <a:srgbClr val="008000"/>
                </a:solidFill>
                <a:latin typeface="Times New Roman"/>
                <a:cs typeface="Times New Roman"/>
              </a:rPr>
              <a:t>.</a:t>
            </a:r>
            <a:endParaRPr lang="en-US" sz="1200" b="1" dirty="0">
              <a:solidFill>
                <a:srgbClr val="008000"/>
              </a:solidFill>
              <a:latin typeface="Times New Roman"/>
              <a:cs typeface="Times New Roman"/>
            </a:endParaRPr>
          </a:p>
          <a:p>
            <a:pPr marL="457200" lvl="0" indent="-457200">
              <a:buFont typeface="Wingdings" charset="2"/>
              <a:buChar char="§"/>
            </a:pPr>
            <a:r>
              <a:rPr lang="en-US" sz="2800" dirty="0">
                <a:latin typeface="Times New Roman"/>
                <a:cs typeface="Times New Roman"/>
              </a:rPr>
              <a:t>Green Bond funds must be allocated to projects that are transforming renewable energy that include, but are not limited to:</a:t>
            </a:r>
          </a:p>
          <a:p>
            <a:pPr marL="2338212" lvl="1" indent="-457200">
              <a:buFont typeface="Wingdings" charset="2"/>
              <a:buChar char="q"/>
            </a:pPr>
            <a:r>
              <a:rPr lang="en-US" sz="2800" dirty="0">
                <a:latin typeface="Times New Roman"/>
                <a:cs typeface="Times New Roman"/>
              </a:rPr>
              <a:t>Building development – must be </a:t>
            </a:r>
            <a:endParaRPr lang="en-US" sz="2800" dirty="0" smtClean="0">
              <a:latin typeface="Times New Roman"/>
              <a:cs typeface="Times New Roman"/>
            </a:endParaRPr>
          </a:p>
          <a:p>
            <a:pPr lvl="1"/>
            <a:r>
              <a:rPr lang="en-US" sz="2800" dirty="0" smtClean="0">
                <a:latin typeface="Times New Roman"/>
                <a:cs typeface="Times New Roman"/>
              </a:rPr>
              <a:t>LEED</a:t>
            </a:r>
            <a:r>
              <a:rPr lang="en-US" sz="2800" dirty="0">
                <a:latin typeface="Times New Roman"/>
                <a:cs typeface="Times New Roman"/>
              </a:rPr>
              <a:t>-certified or BREEAM-certified </a:t>
            </a:r>
          </a:p>
          <a:p>
            <a:pPr marL="2338212" lvl="1" indent="-457200">
              <a:buFont typeface="Wingdings" charset="2"/>
              <a:buChar char="q"/>
            </a:pPr>
            <a:r>
              <a:rPr lang="en-US" sz="2800" dirty="0">
                <a:latin typeface="Times New Roman"/>
                <a:cs typeface="Times New Roman"/>
              </a:rPr>
              <a:t>System upgrades of facilities </a:t>
            </a:r>
          </a:p>
          <a:p>
            <a:pPr marL="2338212" lvl="1" indent="-457200">
              <a:buFont typeface="Wingdings" charset="2"/>
              <a:buChar char="q"/>
            </a:pPr>
            <a:r>
              <a:rPr lang="en-US" sz="2800" dirty="0">
                <a:latin typeface="Times New Roman"/>
                <a:cs typeface="Times New Roman"/>
              </a:rPr>
              <a:t>Water reduction </a:t>
            </a:r>
          </a:p>
          <a:p>
            <a:pPr marL="2338212" lvl="1" indent="-457200">
              <a:buFont typeface="Wingdings" charset="2"/>
              <a:buChar char="q"/>
            </a:pPr>
            <a:r>
              <a:rPr lang="en-US" sz="2800" dirty="0">
                <a:latin typeface="Times New Roman"/>
                <a:cs typeface="Times New Roman"/>
              </a:rPr>
              <a:t>Material efficiency </a:t>
            </a:r>
          </a:p>
          <a:p>
            <a:pPr marL="2338212" lvl="1" indent="-457200">
              <a:buFont typeface="Wingdings" charset="2"/>
              <a:buChar char="q"/>
            </a:pPr>
            <a:r>
              <a:rPr lang="en-US" sz="2800" dirty="0">
                <a:latin typeface="Times New Roman"/>
                <a:cs typeface="Times New Roman"/>
              </a:rPr>
              <a:t>Toxic substance and </a:t>
            </a:r>
            <a:r>
              <a:rPr lang="en-US" sz="2800" dirty="0" smtClean="0">
                <a:latin typeface="Times New Roman"/>
                <a:cs typeface="Times New Roman"/>
              </a:rPr>
              <a:t>air</a:t>
            </a:r>
          </a:p>
          <a:p>
            <a:pPr lvl="1"/>
            <a:r>
              <a:rPr lang="en-US" sz="2800" dirty="0" smtClean="0">
                <a:latin typeface="Times New Roman"/>
                <a:cs typeface="Times New Roman"/>
              </a:rPr>
              <a:t> </a:t>
            </a:r>
            <a:r>
              <a:rPr lang="en-US" sz="2800" dirty="0">
                <a:latin typeface="Times New Roman"/>
                <a:cs typeface="Times New Roman"/>
              </a:rPr>
              <a:t>pollution reduction </a:t>
            </a:r>
          </a:p>
          <a:p>
            <a:pPr marL="457200" lvl="0" indent="-457200">
              <a:buFont typeface="Wingdings" charset="2"/>
              <a:buChar char="§"/>
            </a:pPr>
            <a:r>
              <a:rPr lang="en-US" sz="2800" dirty="0">
                <a:latin typeface="Times New Roman"/>
                <a:cs typeface="Times New Roman"/>
              </a:rPr>
              <a:t>In 2016, Apple issued the largest </a:t>
            </a:r>
            <a:r>
              <a:rPr lang="en-US" sz="2800" dirty="0" smtClean="0">
                <a:latin typeface="Times New Roman"/>
                <a:cs typeface="Times New Roman"/>
              </a:rPr>
              <a:t>corporate green </a:t>
            </a:r>
            <a:r>
              <a:rPr lang="en-US" sz="2800" dirty="0">
                <a:latin typeface="Times New Roman"/>
                <a:cs typeface="Times New Roman"/>
              </a:rPr>
              <a:t>bond </a:t>
            </a:r>
            <a:r>
              <a:rPr lang="en-US" sz="2800" dirty="0" smtClean="0">
                <a:latin typeface="Times New Roman"/>
                <a:cs typeface="Times New Roman"/>
              </a:rPr>
              <a:t>in</a:t>
            </a:r>
          </a:p>
          <a:p>
            <a:pPr lvl="0"/>
            <a:r>
              <a:rPr lang="en-US" sz="2800" dirty="0" smtClean="0">
                <a:latin typeface="Times New Roman"/>
                <a:cs typeface="Times New Roman"/>
              </a:rPr>
              <a:t>history </a:t>
            </a:r>
            <a:r>
              <a:rPr lang="en-US" sz="2800" dirty="0">
                <a:latin typeface="Times New Roman"/>
                <a:cs typeface="Times New Roman"/>
              </a:rPr>
              <a:t>of $1.5 billion. </a:t>
            </a:r>
          </a:p>
          <a:p>
            <a:pPr marL="457200" lvl="0" indent="-457200">
              <a:buFont typeface="Wingdings" charset="2"/>
              <a:buChar char="§"/>
            </a:pPr>
            <a:r>
              <a:rPr lang="en-US" sz="2800" dirty="0">
                <a:latin typeface="Times New Roman"/>
                <a:cs typeface="Times New Roman"/>
              </a:rPr>
              <a:t>In 2017, Apple issued another $1 billion </a:t>
            </a:r>
            <a:endParaRPr lang="en-US" sz="2800" dirty="0" smtClean="0">
              <a:latin typeface="Times New Roman"/>
              <a:cs typeface="Times New Roman"/>
            </a:endParaRPr>
          </a:p>
          <a:p>
            <a:pPr lvl="0"/>
            <a:r>
              <a:rPr lang="en-US" sz="2800" dirty="0" smtClean="0">
                <a:latin typeface="Times New Roman"/>
                <a:cs typeface="Times New Roman"/>
              </a:rPr>
              <a:t>green </a:t>
            </a:r>
            <a:r>
              <a:rPr lang="en-US" sz="2800" dirty="0">
                <a:latin typeface="Times New Roman"/>
                <a:cs typeface="Times New Roman"/>
              </a:rPr>
              <a:t>bond </a:t>
            </a:r>
            <a:r>
              <a:rPr lang="en-US" sz="2800" dirty="0" smtClean="0">
                <a:latin typeface="Times New Roman"/>
                <a:cs typeface="Times New Roman"/>
              </a:rPr>
              <a:t>after President </a:t>
            </a:r>
            <a:r>
              <a:rPr lang="en-US" sz="2800" dirty="0">
                <a:latin typeface="Times New Roman"/>
                <a:cs typeface="Times New Roman"/>
              </a:rPr>
              <a:t>Trump removed </a:t>
            </a:r>
            <a:r>
              <a:rPr lang="en-US" sz="2800" dirty="0" smtClean="0">
                <a:latin typeface="Times New Roman"/>
                <a:cs typeface="Times New Roman"/>
              </a:rPr>
              <a:t>the </a:t>
            </a:r>
            <a:r>
              <a:rPr lang="en-US" sz="2800" dirty="0">
                <a:latin typeface="Times New Roman"/>
                <a:cs typeface="Times New Roman"/>
              </a:rPr>
              <a:t>U.S. from the </a:t>
            </a:r>
            <a:endParaRPr lang="en-US" sz="2800" dirty="0" smtClean="0">
              <a:latin typeface="Times New Roman"/>
              <a:cs typeface="Times New Roman"/>
            </a:endParaRPr>
          </a:p>
          <a:p>
            <a:pPr lvl="0"/>
            <a:r>
              <a:rPr lang="en-US" sz="2800" dirty="0" smtClean="0">
                <a:latin typeface="Times New Roman"/>
                <a:cs typeface="Times New Roman"/>
              </a:rPr>
              <a:t>Paris </a:t>
            </a:r>
            <a:r>
              <a:rPr lang="en-US" sz="2800" dirty="0">
                <a:latin typeface="Times New Roman"/>
                <a:cs typeface="Times New Roman"/>
              </a:rPr>
              <a:t>agreement. </a:t>
            </a:r>
            <a:endParaRPr lang="en-US" sz="2800" dirty="0" smtClean="0">
              <a:latin typeface="Times New Roman"/>
              <a:cs typeface="Times New Roman"/>
            </a:endParaRPr>
          </a:p>
          <a:p>
            <a:pPr marL="457200" lvl="0" indent="-457200">
              <a:buFont typeface="Wingdings" charset="0"/>
              <a:buChar char="à"/>
            </a:pPr>
            <a:r>
              <a:rPr lang="en-US" sz="2800" dirty="0" smtClean="0">
                <a:latin typeface="Times New Roman"/>
                <a:cs typeface="Times New Roman"/>
                <a:sym typeface="Wingdings"/>
              </a:rPr>
              <a:t>Utilization of green bond issuance for internal </a:t>
            </a:r>
          </a:p>
          <a:p>
            <a:pPr lvl="0"/>
            <a:r>
              <a:rPr lang="en-US" sz="2800" dirty="0" smtClean="0">
                <a:latin typeface="Times New Roman"/>
                <a:cs typeface="Times New Roman"/>
                <a:sym typeface="Wingdings"/>
              </a:rPr>
              <a:t>environmental projects with mindful investors </a:t>
            </a:r>
          </a:p>
          <a:p>
            <a:pPr lvl="0"/>
            <a:endParaRPr lang="en-US" sz="2800" dirty="0" smtClean="0">
              <a:latin typeface="Times New Roman"/>
              <a:cs typeface="Times New Roman"/>
              <a:sym typeface="Wingdings"/>
            </a:endParaRPr>
          </a:p>
        </p:txBody>
      </p:sp>
      <p:pic>
        <p:nvPicPr>
          <p:cNvPr id="6" name="Picture 5" descr="Earth_Day_recycling-04192018_big.jpg.large.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86470" y="7947200"/>
            <a:ext cx="7930627" cy="6630178"/>
          </a:xfrm>
          <a:prstGeom prst="rect">
            <a:avLst/>
          </a:prstGeom>
          <a:ln>
            <a:solidFill>
              <a:srgbClr val="008000"/>
            </a:solidFill>
          </a:ln>
        </p:spPr>
      </p:pic>
      <p:sp>
        <p:nvSpPr>
          <p:cNvPr id="11" name="TextBox 10"/>
          <p:cNvSpPr txBox="1"/>
          <p:nvPr/>
        </p:nvSpPr>
        <p:spPr>
          <a:xfrm>
            <a:off x="18288001" y="14577378"/>
            <a:ext cx="16929096" cy="7602081"/>
          </a:xfrm>
          <a:prstGeom prst="rect">
            <a:avLst/>
          </a:prstGeom>
          <a:solidFill>
            <a:srgbClr val="EEECE1"/>
          </a:solidFill>
          <a:ln>
            <a:solidFill>
              <a:srgbClr val="008000"/>
            </a:solidFill>
          </a:ln>
        </p:spPr>
        <p:txBody>
          <a:bodyPr wrap="square" rtlCol="0">
            <a:spAutoFit/>
          </a:bodyPr>
          <a:lstStyle/>
          <a:p>
            <a:pPr algn="ctr"/>
            <a:r>
              <a:rPr lang="en-US" sz="4000" b="1" dirty="0" smtClean="0">
                <a:solidFill>
                  <a:srgbClr val="008000"/>
                </a:solidFill>
                <a:latin typeface="Times New Roman"/>
                <a:cs typeface="Times New Roman"/>
              </a:rPr>
              <a:t>Bank of America</a:t>
            </a:r>
          </a:p>
          <a:p>
            <a:pPr marL="457200" indent="-457200">
              <a:buFont typeface="Wingdings" charset="2"/>
              <a:buChar char="§"/>
            </a:pPr>
            <a:r>
              <a:rPr lang="en-US" sz="2800" dirty="0" err="1" smtClean="0">
                <a:latin typeface="Times New Roman"/>
                <a:cs typeface="Times New Roman"/>
              </a:rPr>
              <a:t>BofA’s</a:t>
            </a:r>
            <a:r>
              <a:rPr lang="en-US" sz="2800" dirty="0" smtClean="0">
                <a:latin typeface="Times New Roman"/>
                <a:cs typeface="Times New Roman"/>
              </a:rPr>
              <a:t> </a:t>
            </a:r>
            <a:r>
              <a:rPr lang="en-US" sz="2800" dirty="0">
                <a:latin typeface="Times New Roman"/>
                <a:cs typeface="Times New Roman"/>
              </a:rPr>
              <a:t>2018 green bond was the institution’s fourth and largest green bond of $2.25 </a:t>
            </a:r>
            <a:r>
              <a:rPr lang="en-US" sz="2800" dirty="0" smtClean="0">
                <a:latin typeface="Times New Roman"/>
                <a:cs typeface="Times New Roman"/>
              </a:rPr>
              <a:t>billion.</a:t>
            </a:r>
            <a:endParaRPr lang="en-US" sz="2800" dirty="0">
              <a:latin typeface="Times New Roman"/>
              <a:cs typeface="Times New Roman"/>
            </a:endParaRPr>
          </a:p>
          <a:p>
            <a:pPr marL="2338212" lvl="1" indent="-457200">
              <a:buFont typeface="Wingdings" charset="2"/>
              <a:buChar char="q"/>
            </a:pPr>
            <a:r>
              <a:rPr lang="en-US" sz="2800" dirty="0" err="1" smtClean="0">
                <a:latin typeface="Times New Roman"/>
                <a:cs typeface="Times New Roman"/>
              </a:rPr>
              <a:t>BofA</a:t>
            </a:r>
            <a:r>
              <a:rPr lang="en-US" sz="2800" dirty="0" smtClean="0">
                <a:latin typeface="Times New Roman"/>
                <a:cs typeface="Times New Roman"/>
              </a:rPr>
              <a:t> </a:t>
            </a:r>
            <a:r>
              <a:rPr lang="en-US" sz="2800" dirty="0">
                <a:latin typeface="Times New Roman"/>
                <a:cs typeface="Times New Roman"/>
              </a:rPr>
              <a:t>has the most amount of corporate green bonds of all U.S. </a:t>
            </a:r>
            <a:r>
              <a:rPr lang="en-US" sz="2800" dirty="0" smtClean="0">
                <a:latin typeface="Times New Roman"/>
                <a:cs typeface="Times New Roman"/>
              </a:rPr>
              <a:t>financial </a:t>
            </a:r>
            <a:r>
              <a:rPr lang="en-US" sz="2800" dirty="0">
                <a:latin typeface="Times New Roman"/>
                <a:cs typeface="Times New Roman"/>
              </a:rPr>
              <a:t>institutions of $4.35 billion since </a:t>
            </a:r>
            <a:r>
              <a:rPr lang="en-US" sz="2800" dirty="0" smtClean="0">
                <a:latin typeface="Times New Roman"/>
                <a:cs typeface="Times New Roman"/>
              </a:rPr>
              <a:t>2013. </a:t>
            </a:r>
            <a:endParaRPr lang="en-US" sz="2800" dirty="0">
              <a:latin typeface="Times New Roman"/>
              <a:cs typeface="Times New Roman"/>
            </a:endParaRPr>
          </a:p>
          <a:p>
            <a:pPr marL="457200" lvl="0" indent="-457200">
              <a:buFont typeface="Wingdings" charset="2"/>
              <a:buChar char="§"/>
            </a:pPr>
            <a:r>
              <a:rPr lang="en-US" sz="2800" dirty="0" err="1">
                <a:latin typeface="Times New Roman"/>
                <a:cs typeface="Times New Roman"/>
              </a:rPr>
              <a:t>BofA</a:t>
            </a:r>
            <a:r>
              <a:rPr lang="en-US" sz="2800" dirty="0">
                <a:latin typeface="Times New Roman"/>
                <a:cs typeface="Times New Roman"/>
              </a:rPr>
              <a:t> has underwritten green bonds for more than 100 clients at $27 billion total.</a:t>
            </a:r>
          </a:p>
          <a:p>
            <a:pPr marL="457200" lvl="0" indent="-457200">
              <a:buFont typeface="Wingdings" charset="2"/>
              <a:buChar char="§"/>
            </a:pPr>
            <a:r>
              <a:rPr lang="en-US" sz="2800" dirty="0" err="1">
                <a:latin typeface="Times New Roman"/>
                <a:cs typeface="Times New Roman"/>
              </a:rPr>
              <a:t>BofA’s</a:t>
            </a:r>
            <a:r>
              <a:rPr lang="en-US" sz="2800" dirty="0">
                <a:latin typeface="Times New Roman"/>
                <a:cs typeface="Times New Roman"/>
              </a:rPr>
              <a:t> first green bond financed nine projects including, but not limited to:</a:t>
            </a:r>
          </a:p>
          <a:p>
            <a:pPr marL="2338212" lvl="1" indent="-457200">
              <a:buFont typeface="Wingdings" charset="2"/>
              <a:buChar char="q"/>
            </a:pPr>
            <a:r>
              <a:rPr lang="en-US" sz="2800" dirty="0">
                <a:latin typeface="Times New Roman"/>
                <a:cs typeface="Times New Roman"/>
              </a:rPr>
              <a:t>L.A. and Oakland Streetlight Projects </a:t>
            </a:r>
          </a:p>
          <a:p>
            <a:pPr marL="2338212" lvl="1" indent="-457200">
              <a:buFont typeface="Wingdings" charset="2"/>
              <a:buChar char="q"/>
            </a:pPr>
            <a:r>
              <a:rPr lang="en-US" sz="2800" dirty="0" err="1">
                <a:latin typeface="Times New Roman"/>
                <a:cs typeface="Times New Roman"/>
              </a:rPr>
              <a:t>Anitoch</a:t>
            </a:r>
            <a:r>
              <a:rPr lang="en-US" sz="2800" dirty="0">
                <a:latin typeface="Times New Roman"/>
                <a:cs typeface="Times New Roman"/>
              </a:rPr>
              <a:t> Unified School District project</a:t>
            </a:r>
          </a:p>
          <a:p>
            <a:pPr marL="2338212" lvl="1" indent="-457200">
              <a:buFont typeface="Wingdings" charset="2"/>
              <a:buChar char="q"/>
            </a:pPr>
            <a:r>
              <a:rPr lang="en-US" sz="2800" dirty="0" err="1">
                <a:latin typeface="Times New Roman"/>
                <a:cs typeface="Times New Roman"/>
              </a:rPr>
              <a:t>SolarCity</a:t>
            </a:r>
            <a:r>
              <a:rPr lang="en-US" sz="2800" dirty="0">
                <a:latin typeface="Times New Roman"/>
                <a:cs typeface="Times New Roman"/>
              </a:rPr>
              <a:t>, Solar PV Power Partnership </a:t>
            </a:r>
          </a:p>
          <a:p>
            <a:pPr marL="2338212" lvl="1" indent="-457200">
              <a:buFont typeface="Wingdings" charset="2"/>
              <a:buChar char="q"/>
            </a:pPr>
            <a:r>
              <a:rPr lang="en-US" sz="2800" dirty="0">
                <a:latin typeface="Times New Roman"/>
                <a:cs typeface="Times New Roman"/>
              </a:rPr>
              <a:t>Silicon Ranch, Simon Solar </a:t>
            </a:r>
          </a:p>
          <a:p>
            <a:pPr marL="457200" lvl="0" indent="-457200">
              <a:buFont typeface="Wingdings" charset="2"/>
              <a:buChar char="§"/>
            </a:pPr>
            <a:r>
              <a:rPr lang="en-US" sz="2800" dirty="0" err="1">
                <a:latin typeface="Times New Roman"/>
                <a:cs typeface="Times New Roman"/>
              </a:rPr>
              <a:t>BofA’s</a:t>
            </a:r>
            <a:r>
              <a:rPr lang="en-US" sz="2800" dirty="0">
                <a:latin typeface="Times New Roman"/>
                <a:cs typeface="Times New Roman"/>
              </a:rPr>
              <a:t> second green bond financed two energy efficiency projects and five renewable energy projects including, but not limited to:</a:t>
            </a:r>
          </a:p>
          <a:p>
            <a:pPr marL="2338212" lvl="1" indent="-457200">
              <a:buFont typeface="Wingdings" charset="2"/>
              <a:buChar char="q"/>
            </a:pPr>
            <a:r>
              <a:rPr lang="en-US" sz="2800" dirty="0">
                <a:latin typeface="Times New Roman"/>
                <a:cs typeface="Times New Roman"/>
              </a:rPr>
              <a:t>White Oak Independent School District of Texas </a:t>
            </a:r>
          </a:p>
          <a:p>
            <a:pPr marL="457200" lvl="0" indent="-457200">
              <a:buFont typeface="Wingdings" charset="2"/>
              <a:buChar char="§"/>
            </a:pPr>
            <a:r>
              <a:rPr lang="en-US" sz="2800" dirty="0" err="1">
                <a:latin typeface="Times New Roman"/>
                <a:cs typeface="Times New Roman"/>
              </a:rPr>
              <a:t>BofA’s</a:t>
            </a:r>
            <a:r>
              <a:rPr lang="en-US" sz="2800" dirty="0">
                <a:latin typeface="Times New Roman"/>
                <a:cs typeface="Times New Roman"/>
              </a:rPr>
              <a:t> third green bond financed eight more projects, three of which were refinanced from the first green </a:t>
            </a:r>
            <a:r>
              <a:rPr lang="en-US" sz="2800" dirty="0" smtClean="0">
                <a:latin typeface="Times New Roman"/>
                <a:cs typeface="Times New Roman"/>
              </a:rPr>
              <a:t>bond. </a:t>
            </a:r>
            <a:endParaRPr lang="en-US" sz="2800" dirty="0">
              <a:latin typeface="Times New Roman"/>
              <a:cs typeface="Times New Roman"/>
            </a:endParaRPr>
          </a:p>
          <a:p>
            <a:pPr marL="2338212" lvl="1" indent="-457200">
              <a:buFont typeface="Wingdings" charset="2"/>
              <a:buChar char="q"/>
            </a:pPr>
            <a:r>
              <a:rPr lang="en-US" sz="2800" dirty="0" err="1">
                <a:latin typeface="Times New Roman"/>
                <a:cs typeface="Times New Roman"/>
              </a:rPr>
              <a:t>SunPower</a:t>
            </a:r>
            <a:r>
              <a:rPr lang="en-US" sz="2800" dirty="0">
                <a:latin typeface="Times New Roman"/>
                <a:cs typeface="Times New Roman"/>
              </a:rPr>
              <a:t>, Sunrise 2 </a:t>
            </a:r>
            <a:r>
              <a:rPr lang="en-US" sz="2800" dirty="0" smtClean="0">
                <a:latin typeface="Times New Roman"/>
                <a:cs typeface="Times New Roman"/>
              </a:rPr>
              <a:t>project</a:t>
            </a:r>
          </a:p>
          <a:p>
            <a:pPr marL="457200" indent="-457200">
              <a:buFont typeface="Wingdings" charset="0"/>
              <a:buChar char="à"/>
            </a:pPr>
            <a:r>
              <a:rPr lang="en-US" sz="2800" dirty="0" smtClean="0">
                <a:latin typeface="Times New Roman"/>
                <a:cs typeface="Times New Roman"/>
                <a:sym typeface="Wingdings"/>
              </a:rPr>
              <a:t>Utilization of green bond issuance as intermediary between investors and projects </a:t>
            </a:r>
          </a:p>
          <a:p>
            <a:pPr marL="2338212" lvl="1" indent="-457200">
              <a:buFont typeface="Wingdings" charset="0"/>
              <a:buChar char="à"/>
            </a:pPr>
            <a:r>
              <a:rPr lang="en-US" sz="2800" dirty="0" smtClean="0">
                <a:latin typeface="Times New Roman"/>
                <a:cs typeface="Times New Roman"/>
                <a:sym typeface="Wingdings"/>
              </a:rPr>
              <a:t>Profiting off of the maintenance of this transaction while also practicing environmental sustainability</a:t>
            </a:r>
            <a:endParaRPr lang="en-US" sz="2800" dirty="0" smtClean="0">
              <a:latin typeface="Times New Roman"/>
              <a:cs typeface="Times New Roman"/>
            </a:endParaRPr>
          </a:p>
        </p:txBody>
      </p:sp>
      <p:sp>
        <p:nvSpPr>
          <p:cNvPr id="14" name="Rectangle 13"/>
          <p:cNvSpPr/>
          <p:nvPr/>
        </p:nvSpPr>
        <p:spPr>
          <a:xfrm>
            <a:off x="1339836" y="17360630"/>
            <a:ext cx="16935452" cy="4585871"/>
          </a:xfrm>
          <a:prstGeom prst="rect">
            <a:avLst/>
          </a:prstGeom>
          <a:solidFill>
            <a:srgbClr val="EEECE1"/>
          </a:solidFill>
          <a:ln>
            <a:solidFill>
              <a:srgbClr val="008000"/>
            </a:solidFill>
          </a:ln>
        </p:spPr>
        <p:txBody>
          <a:bodyPr wrap="square">
            <a:spAutoFit/>
          </a:bodyPr>
          <a:lstStyle/>
          <a:p>
            <a:pPr algn="ctr"/>
            <a:r>
              <a:rPr lang="en-US" sz="4000" b="1" dirty="0">
                <a:solidFill>
                  <a:srgbClr val="008000"/>
                </a:solidFill>
                <a:latin typeface="Times New Roman"/>
                <a:cs typeface="Times New Roman"/>
              </a:rPr>
              <a:t>Limitations and </a:t>
            </a:r>
            <a:r>
              <a:rPr lang="en-US" sz="4000" b="1" dirty="0" smtClean="0">
                <a:solidFill>
                  <a:srgbClr val="008000"/>
                </a:solidFill>
                <a:latin typeface="Times New Roman"/>
                <a:cs typeface="Times New Roman"/>
              </a:rPr>
              <a:t>Solutions</a:t>
            </a:r>
            <a:endParaRPr lang="en-US" sz="4000" b="1" dirty="0">
              <a:solidFill>
                <a:srgbClr val="008000"/>
              </a:solidFill>
              <a:latin typeface="Times New Roman"/>
              <a:cs typeface="Times New Roman"/>
            </a:endParaRPr>
          </a:p>
          <a:p>
            <a:pPr marL="457200" lvl="0" indent="-457200">
              <a:buFont typeface="Wingdings" charset="2"/>
              <a:buChar char="§"/>
            </a:pPr>
            <a:r>
              <a:rPr lang="en-US" sz="2800" dirty="0">
                <a:latin typeface="Times New Roman"/>
                <a:cs typeface="Times New Roman"/>
              </a:rPr>
              <a:t>Standardization</a:t>
            </a:r>
          </a:p>
          <a:p>
            <a:pPr marL="2338212" lvl="1" indent="-457200">
              <a:buFont typeface="Wingdings" charset="2"/>
              <a:buChar char="q"/>
            </a:pPr>
            <a:r>
              <a:rPr lang="en-US" sz="2800" i="1" dirty="0">
                <a:latin typeface="Times New Roman"/>
                <a:cs typeface="Times New Roman"/>
              </a:rPr>
              <a:t>Third-party verification – Climate Bonds Initiative’s Climate Bonds Standard and Certification Scheme or Norway’s Center for International Climate Research’s Shades of Green scale </a:t>
            </a:r>
            <a:endParaRPr lang="en-US" sz="2800" dirty="0">
              <a:latin typeface="Times New Roman"/>
              <a:cs typeface="Times New Roman"/>
            </a:endParaRPr>
          </a:p>
          <a:p>
            <a:pPr marL="2338212" lvl="1" indent="-457200">
              <a:buFont typeface="Wingdings" charset="2"/>
              <a:buChar char="q"/>
            </a:pPr>
            <a:r>
              <a:rPr lang="en-US" sz="2800" i="1" dirty="0">
                <a:latin typeface="Times New Roman"/>
                <a:cs typeface="Times New Roman"/>
              </a:rPr>
              <a:t>Green Bond Bank </a:t>
            </a:r>
            <a:endParaRPr lang="en-US" sz="2800" dirty="0">
              <a:latin typeface="Times New Roman"/>
              <a:cs typeface="Times New Roman"/>
            </a:endParaRPr>
          </a:p>
          <a:p>
            <a:pPr marL="457200" lvl="0" indent="-457200">
              <a:buFont typeface="Wingdings" charset="2"/>
              <a:buChar char="§"/>
            </a:pPr>
            <a:r>
              <a:rPr lang="en-US" sz="2800" dirty="0">
                <a:latin typeface="Times New Roman"/>
                <a:cs typeface="Times New Roman"/>
              </a:rPr>
              <a:t>Pricing</a:t>
            </a:r>
          </a:p>
          <a:p>
            <a:pPr marL="2338212" lvl="1" indent="-457200">
              <a:buFont typeface="Wingdings" charset="2"/>
              <a:buChar char="q"/>
            </a:pPr>
            <a:r>
              <a:rPr lang="en-US" sz="2800" i="1" dirty="0">
                <a:latin typeface="Times New Roman"/>
                <a:cs typeface="Times New Roman"/>
              </a:rPr>
              <a:t>“California Green Bond Credit Enhancement”</a:t>
            </a:r>
            <a:endParaRPr lang="en-US" sz="2800" dirty="0">
              <a:latin typeface="Times New Roman"/>
              <a:cs typeface="Times New Roman"/>
            </a:endParaRPr>
          </a:p>
          <a:p>
            <a:pPr marL="457200" lvl="0" indent="-457200">
              <a:buFont typeface="Wingdings" charset="2"/>
              <a:buChar char="§"/>
            </a:pPr>
            <a:r>
              <a:rPr lang="en-US" sz="2800" dirty="0">
                <a:latin typeface="Times New Roman"/>
                <a:cs typeface="Times New Roman"/>
              </a:rPr>
              <a:t>Market Function </a:t>
            </a:r>
          </a:p>
          <a:p>
            <a:pPr marL="2338212" lvl="1" indent="-457200">
              <a:buFont typeface="Wingdings" charset="2"/>
              <a:buChar char="q"/>
            </a:pPr>
            <a:r>
              <a:rPr lang="en-US" sz="2800" i="1" dirty="0">
                <a:latin typeface="Times New Roman"/>
                <a:cs typeface="Times New Roman"/>
              </a:rPr>
              <a:t>Increasing issuance amount to build eligibility for the market index </a:t>
            </a:r>
            <a:endParaRPr lang="en-US" sz="2800" dirty="0">
              <a:latin typeface="Times New Roman"/>
              <a:cs typeface="Times New Roman"/>
            </a:endParaRPr>
          </a:p>
          <a:p>
            <a:pPr marL="2338212" lvl="1" indent="-457200">
              <a:buFont typeface="Wingdings" charset="2"/>
              <a:buChar char="q"/>
            </a:pPr>
            <a:r>
              <a:rPr lang="en-US" sz="2800" i="1" dirty="0">
                <a:latin typeface="Times New Roman"/>
                <a:cs typeface="Times New Roman"/>
              </a:rPr>
              <a:t>“Regional Municipal Issuer Fund”</a:t>
            </a:r>
            <a:endParaRPr lang="en-US" sz="2800" dirty="0">
              <a:latin typeface="Times New Roman"/>
              <a:cs typeface="Times New Roman"/>
            </a:endParaRPr>
          </a:p>
        </p:txBody>
      </p:sp>
      <p:pic>
        <p:nvPicPr>
          <p:cNvPr id="15" name="Picture 14" descr="leed-certification-levels_0.jpg"/>
          <p:cNvPicPr>
            <a:picLocks noChangeAspect="1"/>
          </p:cNvPicPr>
          <p:nvPr/>
        </p:nvPicPr>
        <p:blipFill rotWithShape="1">
          <a:blip r:embed="rId3">
            <a:extLst>
              <a:ext uri="{28A0092B-C50C-407E-A947-70E740481C1C}">
                <a14:useLocalDpi xmlns:a14="http://schemas.microsoft.com/office/drawing/2010/main" val="0"/>
              </a:ext>
            </a:extLst>
          </a:blip>
          <a:srcRect b="21604"/>
          <a:stretch/>
        </p:blipFill>
        <p:spPr>
          <a:xfrm>
            <a:off x="1352552" y="21946501"/>
            <a:ext cx="16922736" cy="2288668"/>
          </a:xfrm>
          <a:prstGeom prst="rect">
            <a:avLst/>
          </a:prstGeom>
          <a:ln>
            <a:solidFill>
              <a:srgbClr val="008000"/>
            </a:solidFill>
          </a:ln>
        </p:spPr>
      </p:pic>
      <p:sp>
        <p:nvSpPr>
          <p:cNvPr id="13" name="TextBox 12"/>
          <p:cNvSpPr txBox="1"/>
          <p:nvPr/>
        </p:nvSpPr>
        <p:spPr>
          <a:xfrm>
            <a:off x="18281645" y="5244098"/>
            <a:ext cx="16935452" cy="1384995"/>
          </a:xfrm>
          <a:prstGeom prst="rect">
            <a:avLst/>
          </a:prstGeom>
          <a:solidFill>
            <a:srgbClr val="EEECE1"/>
          </a:solidFill>
          <a:ln>
            <a:solidFill>
              <a:srgbClr val="008000"/>
            </a:solidFill>
          </a:ln>
        </p:spPr>
        <p:txBody>
          <a:bodyPr wrap="square" rtlCol="0">
            <a:spAutoFit/>
          </a:bodyPr>
          <a:lstStyle/>
          <a:p>
            <a:pPr algn="ctr"/>
            <a:r>
              <a:rPr lang="en-US" sz="4000" b="1" dirty="0" smtClean="0">
                <a:solidFill>
                  <a:srgbClr val="008000"/>
                </a:solidFill>
                <a:latin typeface="Times New Roman"/>
                <a:cs typeface="Times New Roman"/>
              </a:rPr>
              <a:t>Exemplifying Company Green Bond Issuance:</a:t>
            </a:r>
          </a:p>
          <a:p>
            <a:pPr algn="ctr"/>
            <a:r>
              <a:rPr lang="en-US" sz="3200" b="1" dirty="0" smtClean="0">
                <a:solidFill>
                  <a:srgbClr val="008000"/>
                </a:solidFill>
                <a:latin typeface="Times New Roman"/>
                <a:cs typeface="Times New Roman"/>
              </a:rPr>
              <a:t>Apple Inc. &amp; Bank of America</a:t>
            </a:r>
          </a:p>
          <a:p>
            <a:pPr algn="ctr"/>
            <a:endParaRPr lang="en-US" sz="1200" b="1" dirty="0">
              <a:solidFill>
                <a:srgbClr val="008000"/>
              </a:solidFill>
              <a:latin typeface="Times New Roman"/>
              <a:cs typeface="Times New Roman"/>
            </a:endParaRPr>
          </a:p>
        </p:txBody>
      </p:sp>
      <p:sp>
        <p:nvSpPr>
          <p:cNvPr id="16" name="TextBox 15"/>
          <p:cNvSpPr txBox="1"/>
          <p:nvPr/>
        </p:nvSpPr>
        <p:spPr>
          <a:xfrm>
            <a:off x="1352552" y="24241561"/>
            <a:ext cx="16941805" cy="3631764"/>
          </a:xfrm>
          <a:prstGeom prst="rect">
            <a:avLst/>
          </a:prstGeom>
          <a:noFill/>
          <a:ln>
            <a:solidFill>
              <a:srgbClr val="008000"/>
            </a:solidFill>
          </a:ln>
        </p:spPr>
        <p:txBody>
          <a:bodyPr wrap="square" rtlCol="0">
            <a:spAutoFit/>
          </a:bodyPr>
          <a:lstStyle/>
          <a:p>
            <a:r>
              <a:rPr lang="en-US" sz="1800" b="1" dirty="0">
                <a:latin typeface="Times New Roman"/>
                <a:cs typeface="Times New Roman"/>
              </a:rPr>
              <a:t>LEED-Certification Levels: Certified, Silver, Gold, </a:t>
            </a:r>
            <a:r>
              <a:rPr lang="en-US" sz="1800" b="1" dirty="0" smtClean="0">
                <a:latin typeface="Times New Roman"/>
                <a:cs typeface="Times New Roman"/>
              </a:rPr>
              <a:t>Platinum</a:t>
            </a:r>
          </a:p>
          <a:p>
            <a:r>
              <a:rPr lang="en-US" sz="1100" dirty="0" smtClean="0">
                <a:latin typeface="Times New Roman"/>
                <a:cs typeface="Times New Roman"/>
              </a:rPr>
              <a:t>https</a:t>
            </a:r>
            <a:r>
              <a:rPr lang="en-US" sz="1100" dirty="0">
                <a:latin typeface="Times New Roman"/>
                <a:cs typeface="Times New Roman"/>
              </a:rPr>
              <a:t>://www.everbluetraining.com/what-is-</a:t>
            </a:r>
            <a:r>
              <a:rPr lang="en-US" sz="1100" dirty="0" smtClean="0">
                <a:latin typeface="Times New Roman"/>
                <a:cs typeface="Times New Roman"/>
              </a:rPr>
              <a:t>leed</a:t>
            </a:r>
          </a:p>
          <a:p>
            <a:endParaRPr lang="en-US" sz="1100" b="1" dirty="0" smtClean="0">
              <a:solidFill>
                <a:srgbClr val="008000"/>
              </a:solidFill>
              <a:latin typeface="Times New Roman"/>
              <a:cs typeface="Times New Roman"/>
            </a:endParaRPr>
          </a:p>
          <a:p>
            <a:r>
              <a:rPr lang="en-US" sz="3200" b="1" dirty="0" smtClean="0">
                <a:solidFill>
                  <a:srgbClr val="008000"/>
                </a:solidFill>
                <a:latin typeface="Times New Roman"/>
                <a:cs typeface="Times New Roman"/>
              </a:rPr>
              <a:t>References</a:t>
            </a:r>
          </a:p>
          <a:p>
            <a:r>
              <a:rPr lang="en-US" sz="1800" dirty="0" smtClean="0">
                <a:solidFill>
                  <a:srgbClr val="000000"/>
                </a:solidFill>
                <a:latin typeface="Times New Roman"/>
                <a:cs typeface="Times New Roman"/>
              </a:rPr>
              <a:t>Bank </a:t>
            </a:r>
            <a:r>
              <a:rPr lang="en-US" sz="1800" dirty="0">
                <a:solidFill>
                  <a:srgbClr val="000000"/>
                </a:solidFill>
                <a:latin typeface="Times New Roman"/>
                <a:cs typeface="Times New Roman"/>
              </a:rPr>
              <a:t>of America has issued four corporate green bonds, raising a total of $4.35 billion </a:t>
            </a:r>
            <a:r>
              <a:rPr lang="en-US" sz="1800" dirty="0" smtClean="0">
                <a:solidFill>
                  <a:srgbClr val="000000"/>
                </a:solidFill>
                <a:latin typeface="Times New Roman"/>
                <a:cs typeface="Times New Roman"/>
              </a:rPr>
              <a:t>for </a:t>
            </a:r>
            <a:r>
              <a:rPr lang="en-US" sz="1800" dirty="0">
                <a:solidFill>
                  <a:srgbClr val="000000"/>
                </a:solidFill>
                <a:latin typeface="Times New Roman"/>
                <a:cs typeface="Times New Roman"/>
              </a:rPr>
              <a:t>renewable energy projects. (2017, April 6). </a:t>
            </a:r>
            <a:r>
              <a:rPr lang="en-US" sz="1800" i="1" dirty="0">
                <a:solidFill>
                  <a:srgbClr val="000000"/>
                </a:solidFill>
                <a:latin typeface="Times New Roman"/>
                <a:cs typeface="Times New Roman"/>
              </a:rPr>
              <a:t>Bank of America.</a:t>
            </a:r>
            <a:r>
              <a:rPr lang="en-US" sz="1800" dirty="0">
                <a:solidFill>
                  <a:srgbClr val="000000"/>
                </a:solidFill>
                <a:latin typeface="Times New Roman"/>
                <a:cs typeface="Times New Roman"/>
              </a:rPr>
              <a:t> </a:t>
            </a:r>
            <a:r>
              <a:rPr lang="en-US" sz="1800" dirty="0" smtClean="0">
                <a:solidFill>
                  <a:srgbClr val="000000"/>
                </a:solidFill>
                <a:latin typeface="Times New Roman"/>
                <a:cs typeface="Times New Roman"/>
              </a:rPr>
              <a:t>Retrieved </a:t>
            </a:r>
            <a:r>
              <a:rPr lang="en-US" sz="1800" dirty="0">
                <a:solidFill>
                  <a:srgbClr val="000000"/>
                </a:solidFill>
                <a:latin typeface="Times New Roman"/>
                <a:cs typeface="Times New Roman"/>
              </a:rPr>
              <a:t>from </a:t>
            </a:r>
            <a:r>
              <a:rPr lang="en-US" sz="1800" dirty="0" smtClean="0">
                <a:solidFill>
                  <a:srgbClr val="000000"/>
                </a:solidFill>
                <a:latin typeface="Times New Roman"/>
                <a:cs typeface="Times New Roman"/>
              </a:rPr>
              <a:t>https</a:t>
            </a:r>
            <a:r>
              <a:rPr lang="en-US" sz="1800" dirty="0">
                <a:solidFill>
                  <a:srgbClr val="000000"/>
                </a:solidFill>
                <a:latin typeface="Times New Roman"/>
                <a:cs typeface="Times New Roman"/>
              </a:rPr>
              <a:t>:/</a:t>
            </a:r>
            <a:r>
              <a:rPr lang="en-US" sz="1800" dirty="0" smtClean="0">
                <a:solidFill>
                  <a:srgbClr val="000000"/>
                </a:solidFill>
                <a:latin typeface="Times New Roman"/>
                <a:cs typeface="Times New Roman"/>
              </a:rPr>
              <a:t>/	</a:t>
            </a:r>
            <a:r>
              <a:rPr lang="en-US" sz="1800" dirty="0" err="1" smtClean="0">
                <a:solidFill>
                  <a:srgbClr val="000000"/>
                </a:solidFill>
                <a:latin typeface="Times New Roman"/>
                <a:cs typeface="Times New Roman"/>
              </a:rPr>
              <a:t>about.bankofamerica.com</a:t>
            </a:r>
            <a:r>
              <a:rPr lang="en-US" sz="1800" dirty="0">
                <a:solidFill>
                  <a:srgbClr val="000000"/>
                </a:solidFill>
                <a:latin typeface="Times New Roman"/>
                <a:cs typeface="Times New Roman"/>
              </a:rPr>
              <a:t>/en-us/</a:t>
            </a:r>
            <a:r>
              <a:rPr lang="en-US" sz="1800" dirty="0" err="1">
                <a:solidFill>
                  <a:srgbClr val="000000"/>
                </a:solidFill>
                <a:latin typeface="Times New Roman"/>
                <a:cs typeface="Times New Roman"/>
              </a:rPr>
              <a:t>green-bond-</a:t>
            </a:r>
            <a:r>
              <a:rPr lang="en-US" sz="1800" dirty="0" err="1" smtClean="0">
                <a:solidFill>
                  <a:srgbClr val="000000"/>
                </a:solidFill>
                <a:latin typeface="Times New Roman"/>
                <a:cs typeface="Times New Roman"/>
              </a:rPr>
              <a:t>overview.html#</a:t>
            </a:r>
            <a:r>
              <a:rPr lang="en-US" sz="1800" dirty="0" err="1">
                <a:solidFill>
                  <a:srgbClr val="000000"/>
                </a:solidFill>
                <a:latin typeface="Times New Roman"/>
                <a:cs typeface="Times New Roman"/>
              </a:rPr>
              <a:t>fbid</a:t>
            </a:r>
            <a:r>
              <a:rPr lang="en-US" sz="1800" dirty="0">
                <a:solidFill>
                  <a:srgbClr val="000000"/>
                </a:solidFill>
                <a:latin typeface="Times New Roman"/>
                <a:cs typeface="Times New Roman"/>
              </a:rPr>
              <a:t>=</a:t>
            </a:r>
            <a:r>
              <a:rPr lang="en-US" sz="1800" dirty="0" smtClean="0">
                <a:solidFill>
                  <a:srgbClr val="000000"/>
                </a:solidFill>
                <a:latin typeface="Times New Roman"/>
                <a:cs typeface="Times New Roman"/>
              </a:rPr>
              <a:t>QNQKR7Va3o6</a:t>
            </a:r>
            <a:endParaRPr lang="en-US" sz="1800" dirty="0">
              <a:solidFill>
                <a:srgbClr val="000000"/>
              </a:solidFill>
              <a:latin typeface="Times New Roman"/>
              <a:cs typeface="Times New Roman"/>
            </a:endParaRPr>
          </a:p>
          <a:p>
            <a:r>
              <a:rPr lang="en-US" sz="1800" dirty="0">
                <a:latin typeface="Times New Roman"/>
                <a:cs typeface="Times New Roman"/>
              </a:rPr>
              <a:t>Chen, James. (2019, March 30). Green Bond. </a:t>
            </a:r>
            <a:r>
              <a:rPr lang="en-US" sz="1800" i="1" dirty="0" err="1">
                <a:latin typeface="Times New Roman"/>
                <a:cs typeface="Times New Roman"/>
              </a:rPr>
              <a:t>Investopedia</a:t>
            </a:r>
            <a:r>
              <a:rPr lang="en-US" sz="1800" i="1" dirty="0">
                <a:latin typeface="Times New Roman"/>
                <a:cs typeface="Times New Roman"/>
              </a:rPr>
              <a:t>. </a:t>
            </a:r>
            <a:r>
              <a:rPr lang="en-US" sz="1800" dirty="0">
                <a:latin typeface="Times New Roman"/>
                <a:cs typeface="Times New Roman"/>
              </a:rPr>
              <a:t>Retrieved from </a:t>
            </a:r>
            <a:r>
              <a:rPr lang="en-US" sz="1800" dirty="0" smtClean="0">
                <a:latin typeface="Times New Roman"/>
                <a:cs typeface="Times New Roman"/>
              </a:rPr>
              <a:t>https</a:t>
            </a:r>
            <a:r>
              <a:rPr lang="en-US" sz="1800" dirty="0">
                <a:latin typeface="Times New Roman"/>
                <a:cs typeface="Times New Roman"/>
              </a:rPr>
              <a:t>://</a:t>
            </a:r>
            <a:r>
              <a:rPr lang="en-US" sz="1800" dirty="0" err="1" smtClean="0">
                <a:latin typeface="Times New Roman"/>
                <a:cs typeface="Times New Roman"/>
              </a:rPr>
              <a:t>www.investopedia.com</a:t>
            </a:r>
            <a:r>
              <a:rPr lang="en-US" sz="1800" dirty="0">
                <a:latin typeface="Times New Roman"/>
                <a:cs typeface="Times New Roman"/>
              </a:rPr>
              <a:t>/terms/g/green-</a:t>
            </a:r>
            <a:r>
              <a:rPr lang="en-US" sz="1800" dirty="0" err="1" smtClean="0">
                <a:latin typeface="Times New Roman"/>
                <a:cs typeface="Times New Roman"/>
              </a:rPr>
              <a:t>bond.asp</a:t>
            </a:r>
            <a:endParaRPr lang="en-US" sz="1800" dirty="0">
              <a:latin typeface="Times New Roman"/>
              <a:cs typeface="Times New Roman"/>
            </a:endParaRPr>
          </a:p>
          <a:p>
            <a:r>
              <a:rPr lang="en-US" sz="1800" dirty="0" err="1">
                <a:latin typeface="Times New Roman"/>
                <a:cs typeface="Times New Roman"/>
              </a:rPr>
              <a:t>Heimer</a:t>
            </a:r>
            <a:r>
              <a:rPr lang="en-US" sz="1800" dirty="0">
                <a:latin typeface="Times New Roman"/>
                <a:cs typeface="Times New Roman"/>
              </a:rPr>
              <a:t>, Mathew. (2018, August 20). How a Big Bank Fueled the Green Energy Boom. </a:t>
            </a:r>
            <a:r>
              <a:rPr lang="en-US" sz="1800" i="1" dirty="0" smtClean="0">
                <a:latin typeface="Times New Roman"/>
                <a:cs typeface="Times New Roman"/>
              </a:rPr>
              <a:t>Fortune</a:t>
            </a:r>
            <a:r>
              <a:rPr lang="en-US" sz="1800" i="1" dirty="0">
                <a:latin typeface="Times New Roman"/>
                <a:cs typeface="Times New Roman"/>
              </a:rPr>
              <a:t>.</a:t>
            </a:r>
            <a:r>
              <a:rPr lang="en-US" sz="1800" dirty="0">
                <a:latin typeface="Times New Roman"/>
                <a:cs typeface="Times New Roman"/>
              </a:rPr>
              <a:t> Retrieved from http://fortune.com/2018/08/20/bank-of</a:t>
            </a:r>
            <a:r>
              <a:rPr lang="en-US" sz="1800" dirty="0" smtClean="0">
                <a:latin typeface="Times New Roman"/>
                <a:cs typeface="Times New Roman"/>
              </a:rPr>
              <a:t>-</a:t>
            </a:r>
            <a:r>
              <a:rPr lang="en-US" sz="1800" dirty="0" err="1" smtClean="0">
                <a:latin typeface="Times New Roman"/>
                <a:cs typeface="Times New Roman"/>
              </a:rPr>
              <a:t>america</a:t>
            </a:r>
            <a:r>
              <a:rPr lang="en-US" sz="1800" dirty="0">
                <a:latin typeface="Times New Roman"/>
                <a:cs typeface="Times New Roman"/>
              </a:rPr>
              <a:t>-wind-solar-energy</a:t>
            </a:r>
            <a:r>
              <a:rPr lang="en-US" sz="1800" dirty="0" smtClean="0">
                <a:latin typeface="Times New Roman"/>
                <a:cs typeface="Times New Roman"/>
              </a:rPr>
              <a:t>/</a:t>
            </a:r>
          </a:p>
          <a:p>
            <a:r>
              <a:rPr lang="en-US" sz="1800" dirty="0">
                <a:solidFill>
                  <a:srgbClr val="000000"/>
                </a:solidFill>
                <a:latin typeface="Times New Roman"/>
                <a:cs typeface="Times New Roman"/>
              </a:rPr>
              <a:t>Milken Institute. (2018). </a:t>
            </a:r>
            <a:r>
              <a:rPr lang="en-US" sz="1800" i="1" dirty="0">
                <a:solidFill>
                  <a:srgbClr val="000000"/>
                </a:solidFill>
                <a:latin typeface="Times New Roman"/>
                <a:cs typeface="Times New Roman"/>
              </a:rPr>
              <a:t>Growing The U.S. Green Bond Market</a:t>
            </a:r>
            <a:r>
              <a:rPr lang="en-US" sz="1800" dirty="0">
                <a:solidFill>
                  <a:srgbClr val="000000"/>
                </a:solidFill>
                <a:latin typeface="Times New Roman"/>
                <a:cs typeface="Times New Roman"/>
              </a:rPr>
              <a:t> (Volume 2). Sacramento, </a:t>
            </a:r>
            <a:r>
              <a:rPr lang="en-US" sz="1800" dirty="0" smtClean="0">
                <a:solidFill>
                  <a:srgbClr val="000000"/>
                </a:solidFill>
                <a:latin typeface="Times New Roman"/>
                <a:cs typeface="Times New Roman"/>
              </a:rPr>
              <a:t>California</a:t>
            </a:r>
            <a:r>
              <a:rPr lang="en-US" sz="1800" dirty="0">
                <a:solidFill>
                  <a:srgbClr val="000000"/>
                </a:solidFill>
                <a:latin typeface="Times New Roman"/>
                <a:cs typeface="Times New Roman"/>
              </a:rPr>
              <a:t>: Brennan, </a:t>
            </a:r>
            <a:r>
              <a:rPr lang="en-US" sz="1800" dirty="0" err="1">
                <a:solidFill>
                  <a:srgbClr val="000000"/>
                </a:solidFill>
                <a:latin typeface="Times New Roman"/>
                <a:cs typeface="Times New Roman"/>
              </a:rPr>
              <a:t>Maressa</a:t>
            </a:r>
            <a:r>
              <a:rPr lang="en-US" sz="1800" dirty="0">
                <a:solidFill>
                  <a:srgbClr val="000000"/>
                </a:solidFill>
                <a:latin typeface="Times New Roman"/>
                <a:cs typeface="Times New Roman"/>
              </a:rPr>
              <a:t> &amp; MacLean, Caitlin. Retrieved </a:t>
            </a:r>
            <a:r>
              <a:rPr lang="en-US" sz="1800" dirty="0" smtClean="0">
                <a:solidFill>
                  <a:srgbClr val="000000"/>
                </a:solidFill>
                <a:latin typeface="Times New Roman"/>
                <a:cs typeface="Times New Roman"/>
              </a:rPr>
              <a:t>from 		https</a:t>
            </a:r>
            <a:r>
              <a:rPr lang="en-US" sz="1800" dirty="0">
                <a:solidFill>
                  <a:srgbClr val="000000"/>
                </a:solidFill>
                <a:latin typeface="Times New Roman"/>
                <a:cs typeface="Times New Roman"/>
              </a:rPr>
              <a:t>://www.treasurer.ca.gov</a:t>
            </a:r>
            <a:r>
              <a:rPr lang="en-US" sz="1800" dirty="0" smtClean="0">
                <a:solidFill>
                  <a:srgbClr val="000000"/>
                </a:solidFill>
                <a:latin typeface="Times New Roman"/>
                <a:cs typeface="Times New Roman"/>
              </a:rPr>
              <a:t>/growing</a:t>
            </a:r>
            <a:r>
              <a:rPr lang="en-US" sz="1800" dirty="0">
                <a:solidFill>
                  <a:srgbClr val="000000"/>
                </a:solidFill>
                <a:latin typeface="Times New Roman"/>
                <a:cs typeface="Times New Roman"/>
              </a:rPr>
              <a:t>-the-u.s.-green-bond-mkt-</a:t>
            </a:r>
            <a:r>
              <a:rPr lang="en-US" sz="1800" dirty="0" smtClean="0">
                <a:solidFill>
                  <a:srgbClr val="000000"/>
                </a:solidFill>
                <a:latin typeface="Times New Roman"/>
                <a:cs typeface="Times New Roman"/>
              </a:rPr>
              <a:t>vol2</a:t>
            </a:r>
            <a:r>
              <a:rPr lang="en-US" sz="1800" dirty="0">
                <a:solidFill>
                  <a:srgbClr val="000000"/>
                </a:solidFill>
                <a:latin typeface="Times New Roman"/>
                <a:cs typeface="Times New Roman"/>
              </a:rPr>
              <a:t>-final.pdf. </a:t>
            </a:r>
          </a:p>
          <a:p>
            <a:r>
              <a:rPr lang="en-US" sz="1800" dirty="0" err="1" smtClean="0">
                <a:solidFill>
                  <a:srgbClr val="000000"/>
                </a:solidFill>
                <a:latin typeface="Times New Roman"/>
                <a:cs typeface="Times New Roman"/>
              </a:rPr>
              <a:t>Sustainalytics</a:t>
            </a:r>
            <a:r>
              <a:rPr lang="en-US" sz="1800" dirty="0">
                <a:solidFill>
                  <a:srgbClr val="000000"/>
                </a:solidFill>
                <a:latin typeface="Times New Roman"/>
                <a:cs typeface="Times New Roman"/>
              </a:rPr>
              <a:t>. (2017, June 13). </a:t>
            </a:r>
            <a:r>
              <a:rPr lang="en-US" sz="1800" i="1" dirty="0">
                <a:solidFill>
                  <a:srgbClr val="000000"/>
                </a:solidFill>
                <a:latin typeface="Times New Roman"/>
                <a:cs typeface="Times New Roman"/>
              </a:rPr>
              <a:t>Apple Inc. Green Bond.</a:t>
            </a:r>
            <a:r>
              <a:rPr lang="en-US" sz="1800" dirty="0">
                <a:solidFill>
                  <a:srgbClr val="000000"/>
                </a:solidFill>
                <a:latin typeface="Times New Roman"/>
                <a:cs typeface="Times New Roman"/>
              </a:rPr>
              <a:t> </a:t>
            </a:r>
            <a:r>
              <a:rPr lang="en-US" sz="1800" dirty="0" err="1">
                <a:solidFill>
                  <a:srgbClr val="000000"/>
                </a:solidFill>
                <a:latin typeface="Times New Roman"/>
                <a:cs typeface="Times New Roman"/>
              </a:rPr>
              <a:t>Taneja</a:t>
            </a:r>
            <a:r>
              <a:rPr lang="en-US" sz="1800" dirty="0">
                <a:solidFill>
                  <a:srgbClr val="000000"/>
                </a:solidFill>
                <a:latin typeface="Times New Roman"/>
                <a:cs typeface="Times New Roman"/>
              </a:rPr>
              <a:t>, T., </a:t>
            </a:r>
            <a:r>
              <a:rPr lang="en-US" sz="1800" dirty="0" err="1">
                <a:solidFill>
                  <a:srgbClr val="000000"/>
                </a:solidFill>
                <a:latin typeface="Times New Roman"/>
                <a:cs typeface="Times New Roman"/>
              </a:rPr>
              <a:t>Peyraud</a:t>
            </a:r>
            <a:r>
              <a:rPr lang="en-US" sz="1800" dirty="0">
                <a:solidFill>
                  <a:srgbClr val="000000"/>
                </a:solidFill>
                <a:latin typeface="Times New Roman"/>
                <a:cs typeface="Times New Roman"/>
              </a:rPr>
              <a:t>, C., da </a:t>
            </a:r>
            <a:r>
              <a:rPr lang="en-US" sz="1800" dirty="0" err="1">
                <a:solidFill>
                  <a:srgbClr val="000000"/>
                </a:solidFill>
                <a:latin typeface="Times New Roman"/>
                <a:cs typeface="Times New Roman"/>
              </a:rPr>
              <a:t>Dilva</a:t>
            </a:r>
            <a:r>
              <a:rPr lang="en-US" sz="1800" dirty="0">
                <a:solidFill>
                  <a:srgbClr val="000000"/>
                </a:solidFill>
                <a:latin typeface="Times New Roman"/>
                <a:cs typeface="Times New Roman"/>
              </a:rPr>
              <a:t>, </a:t>
            </a:r>
            <a:r>
              <a:rPr lang="en-US" sz="1800" dirty="0" err="1" smtClean="0">
                <a:solidFill>
                  <a:srgbClr val="000000"/>
                </a:solidFill>
                <a:latin typeface="Times New Roman"/>
                <a:cs typeface="Times New Roman"/>
              </a:rPr>
              <a:t>Catarina</a:t>
            </a:r>
            <a:r>
              <a:rPr lang="en-US" sz="1800" dirty="0">
                <a:solidFill>
                  <a:srgbClr val="000000"/>
                </a:solidFill>
                <a:latin typeface="Times New Roman"/>
                <a:cs typeface="Times New Roman"/>
              </a:rPr>
              <a:t>. Retrieved </a:t>
            </a:r>
            <a:r>
              <a:rPr lang="en-US" sz="1800" dirty="0" smtClean="0">
                <a:solidFill>
                  <a:srgbClr val="000000"/>
                </a:solidFill>
                <a:latin typeface="Times New Roman"/>
                <a:cs typeface="Times New Roman"/>
              </a:rPr>
              <a:t>from</a:t>
            </a:r>
          </a:p>
          <a:p>
            <a:r>
              <a:rPr lang="en-US" sz="1800" dirty="0">
                <a:solidFill>
                  <a:srgbClr val="000000"/>
                </a:solidFill>
                <a:latin typeface="Times New Roman"/>
                <a:cs typeface="Times New Roman"/>
              </a:rPr>
              <a:t>	</a:t>
            </a:r>
            <a:r>
              <a:rPr lang="en-US" sz="1800" dirty="0" smtClean="0">
                <a:solidFill>
                  <a:srgbClr val="000000"/>
                </a:solidFill>
                <a:latin typeface="Times New Roman"/>
                <a:cs typeface="Times New Roman"/>
              </a:rPr>
              <a:t>https</a:t>
            </a:r>
            <a:r>
              <a:rPr lang="en-US" sz="1800" dirty="0">
                <a:solidFill>
                  <a:srgbClr val="000000"/>
                </a:solidFill>
                <a:latin typeface="Times New Roman"/>
                <a:cs typeface="Times New Roman"/>
              </a:rPr>
              <a:t>://</a:t>
            </a:r>
            <a:r>
              <a:rPr lang="en-US" sz="1800" dirty="0" err="1">
                <a:solidFill>
                  <a:srgbClr val="000000"/>
                </a:solidFill>
                <a:latin typeface="Times New Roman"/>
                <a:cs typeface="Times New Roman"/>
              </a:rPr>
              <a:t>www.sustainalytics.com</a:t>
            </a:r>
            <a:r>
              <a:rPr lang="en-US" sz="1800" dirty="0">
                <a:solidFill>
                  <a:srgbClr val="000000"/>
                </a:solidFill>
                <a:latin typeface="Times New Roman"/>
                <a:cs typeface="Times New Roman"/>
              </a:rPr>
              <a:t>/</a:t>
            </a:r>
            <a:r>
              <a:rPr lang="en-US" sz="1800" dirty="0" err="1">
                <a:solidFill>
                  <a:srgbClr val="000000"/>
                </a:solidFill>
                <a:latin typeface="Times New Roman"/>
                <a:cs typeface="Times New Roman"/>
              </a:rPr>
              <a:t>wp</a:t>
            </a:r>
            <a:r>
              <a:rPr lang="en-US" sz="1800" dirty="0">
                <a:solidFill>
                  <a:srgbClr val="000000"/>
                </a:solidFill>
                <a:latin typeface="Times New Roman"/>
                <a:cs typeface="Times New Roman"/>
              </a:rPr>
              <a:t>-</a:t>
            </a:r>
            <a:r>
              <a:rPr lang="en-US" sz="1800" dirty="0" smtClean="0">
                <a:solidFill>
                  <a:srgbClr val="000000"/>
                </a:solidFill>
                <a:latin typeface="Times New Roman"/>
                <a:cs typeface="Times New Roman"/>
              </a:rPr>
              <a:t>content/</a:t>
            </a:r>
            <a:r>
              <a:rPr lang="en-US" sz="1800" dirty="0">
                <a:solidFill>
                  <a:srgbClr val="000000"/>
                </a:solidFill>
                <a:latin typeface="Times New Roman"/>
                <a:cs typeface="Times New Roman"/>
              </a:rPr>
              <a:t>uploads/2017/06/Green-Bond-Framework-and-Second-Opinion-</a:t>
            </a:r>
            <a:r>
              <a:rPr lang="en-US" sz="1800" dirty="0" smtClean="0">
                <a:solidFill>
                  <a:srgbClr val="000000"/>
                </a:solidFill>
                <a:latin typeface="Times New Roman"/>
                <a:cs typeface="Times New Roman"/>
              </a:rPr>
              <a:t>Apple2017</a:t>
            </a:r>
            <a:r>
              <a:rPr lang="en-US" sz="1800" dirty="0">
                <a:solidFill>
                  <a:srgbClr val="000000"/>
                </a:solidFill>
                <a:latin typeface="Times New Roman"/>
                <a:cs typeface="Times New Roman"/>
              </a:rPr>
              <a:t>-final.pdf</a:t>
            </a:r>
          </a:p>
          <a:p>
            <a:endParaRPr lang="en-US" sz="1400" dirty="0">
              <a:latin typeface="Times New Roman"/>
              <a:cs typeface="Times New Roman"/>
            </a:endParaRPr>
          </a:p>
        </p:txBody>
      </p:sp>
      <p:sp>
        <p:nvSpPr>
          <p:cNvPr id="17" name="TextBox 16"/>
          <p:cNvSpPr txBox="1"/>
          <p:nvPr/>
        </p:nvSpPr>
        <p:spPr>
          <a:xfrm>
            <a:off x="18294357" y="22179459"/>
            <a:ext cx="16929096" cy="5693866"/>
          </a:xfrm>
          <a:prstGeom prst="rect">
            <a:avLst/>
          </a:prstGeom>
          <a:solidFill>
            <a:srgbClr val="EEECE1"/>
          </a:solidFill>
          <a:ln>
            <a:solidFill>
              <a:srgbClr val="008000"/>
            </a:solidFill>
          </a:ln>
        </p:spPr>
        <p:txBody>
          <a:bodyPr wrap="square" rtlCol="0">
            <a:spAutoFit/>
          </a:bodyPr>
          <a:lstStyle/>
          <a:p>
            <a:pPr algn="ctr"/>
            <a:r>
              <a:rPr lang="en-US" sz="4000" b="1" dirty="0" smtClean="0">
                <a:solidFill>
                  <a:srgbClr val="008000"/>
                </a:solidFill>
                <a:latin typeface="Times New Roman"/>
                <a:cs typeface="Times New Roman"/>
              </a:rPr>
              <a:t>Conclusion</a:t>
            </a:r>
            <a:endParaRPr lang="en-US" sz="2400" b="1" dirty="0" smtClean="0">
              <a:solidFill>
                <a:srgbClr val="008000"/>
              </a:solidFill>
              <a:latin typeface="Times New Roman"/>
              <a:cs typeface="Times New Roman"/>
            </a:endParaRPr>
          </a:p>
          <a:p>
            <a:pPr algn="ctr"/>
            <a:r>
              <a:rPr lang="en-US" sz="3200" b="1" dirty="0">
                <a:solidFill>
                  <a:srgbClr val="008000"/>
                </a:solidFill>
                <a:latin typeface="Times New Roman"/>
                <a:cs typeface="Times New Roman"/>
              </a:rPr>
              <a:t>Apple’s Shared Value</a:t>
            </a:r>
          </a:p>
          <a:p>
            <a:pPr marL="457200" lvl="0" indent="-457200">
              <a:buFont typeface="Wingdings" charset="2"/>
              <a:buChar char="§"/>
            </a:pPr>
            <a:r>
              <a:rPr lang="en-US" sz="2800" dirty="0">
                <a:latin typeface="Times New Roman"/>
                <a:cs typeface="Times New Roman"/>
              </a:rPr>
              <a:t>Each renewable energy project funded by green bond issuances creates productivity in the value chain. </a:t>
            </a:r>
          </a:p>
          <a:p>
            <a:pPr marL="2338212" lvl="1" indent="-457200">
              <a:buFont typeface="Wingdings" charset="2"/>
              <a:buChar char="q"/>
            </a:pPr>
            <a:r>
              <a:rPr lang="en-US" sz="2800" dirty="0">
                <a:latin typeface="Times New Roman"/>
                <a:cs typeface="Times New Roman"/>
              </a:rPr>
              <a:t>Closed-loop goal </a:t>
            </a:r>
            <a:endParaRPr lang="en-US" sz="2800" dirty="0" smtClean="0">
              <a:latin typeface="Times New Roman"/>
              <a:cs typeface="Times New Roman"/>
            </a:endParaRPr>
          </a:p>
          <a:p>
            <a:pPr algn="ctr"/>
            <a:r>
              <a:rPr lang="en-US" sz="3200" b="1" dirty="0">
                <a:solidFill>
                  <a:srgbClr val="008000"/>
                </a:solidFill>
                <a:latin typeface="Times New Roman"/>
                <a:cs typeface="Times New Roman"/>
              </a:rPr>
              <a:t>Bank of America’s Shared Value </a:t>
            </a:r>
          </a:p>
          <a:p>
            <a:pPr marL="457200" lvl="0" indent="-457200">
              <a:buFont typeface="Wingdings" charset="2"/>
              <a:buChar char="§"/>
            </a:pPr>
            <a:r>
              <a:rPr lang="en-US" sz="2800" dirty="0">
                <a:latin typeface="Times New Roman"/>
                <a:cs typeface="Times New Roman"/>
              </a:rPr>
              <a:t>The facility upgrades of the White Oak school district and the Californian streetlight projects exemplify productivity in the value chain.</a:t>
            </a:r>
          </a:p>
          <a:p>
            <a:pPr marL="457200" lvl="0" indent="-457200">
              <a:buFont typeface="Wingdings" charset="2"/>
              <a:buChar char="§"/>
            </a:pPr>
            <a:r>
              <a:rPr lang="en-US" sz="2800" dirty="0" err="1">
                <a:latin typeface="Times New Roman"/>
                <a:cs typeface="Times New Roman"/>
              </a:rPr>
              <a:t>BofAML’s</a:t>
            </a:r>
            <a:r>
              <a:rPr lang="en-US" sz="2800" dirty="0">
                <a:latin typeface="Times New Roman"/>
                <a:cs typeface="Times New Roman"/>
              </a:rPr>
              <a:t> partnership with </a:t>
            </a:r>
            <a:r>
              <a:rPr lang="en-US" sz="2800" dirty="0" err="1">
                <a:latin typeface="Times New Roman"/>
                <a:cs typeface="Times New Roman"/>
              </a:rPr>
              <a:t>SunPower</a:t>
            </a:r>
            <a:r>
              <a:rPr lang="en-US" sz="2800" dirty="0">
                <a:latin typeface="Times New Roman"/>
                <a:cs typeface="Times New Roman"/>
              </a:rPr>
              <a:t> exemplifies cluster development. </a:t>
            </a:r>
            <a:endParaRPr lang="en-US" sz="2800" dirty="0" smtClean="0">
              <a:latin typeface="Times New Roman"/>
              <a:cs typeface="Times New Roman"/>
            </a:endParaRPr>
          </a:p>
          <a:p>
            <a:pPr marL="457200" lvl="0" indent="-457200">
              <a:buFont typeface="Wingdings" charset="2"/>
              <a:buChar char="§"/>
            </a:pPr>
            <a:endParaRPr lang="en-US" sz="2400" dirty="0" smtClean="0">
              <a:latin typeface="Times New Roman"/>
              <a:cs typeface="Times New Roman"/>
            </a:endParaRPr>
          </a:p>
          <a:p>
            <a:pPr lvl="0" algn="ctr"/>
            <a:r>
              <a:rPr lang="en-US" sz="2400" dirty="0" smtClean="0">
                <a:latin typeface="Times New Roman"/>
                <a:cs typeface="Times New Roman"/>
              </a:rPr>
              <a:t>Green bonds are effective in addressing climate change through the creation of shared value. While taking a “planet” initiative by financing renewable energy projects, corporations that issue these bonds are also profiting off of the investor and innovator relationship. Projects themselves call for productivity in the value chain and cluster development, while green bonds have reconceived an entirely new market to finance the reconceiving of new products.  </a:t>
            </a:r>
            <a:endParaRPr lang="en-US" sz="2400" dirty="0">
              <a:latin typeface="Times New Roman"/>
              <a:cs typeface="Times New Roman"/>
            </a:endParaRPr>
          </a:p>
        </p:txBody>
      </p:sp>
      <p:pic>
        <p:nvPicPr>
          <p:cNvPr id="21" name="Picture 20" descr="CenterStackedBlueWeb_RGB.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288372" y="1510305"/>
            <a:ext cx="4841794" cy="3733793"/>
          </a:xfrm>
          <a:prstGeom prst="rect">
            <a:avLst/>
          </a:prstGeom>
          <a:ln>
            <a:noFill/>
          </a:ln>
        </p:spPr>
      </p:pic>
      <p:sp>
        <p:nvSpPr>
          <p:cNvPr id="22" name="TextBox 21"/>
          <p:cNvSpPr txBox="1"/>
          <p:nvPr/>
        </p:nvSpPr>
        <p:spPr>
          <a:xfrm>
            <a:off x="1352551" y="19979708"/>
            <a:ext cx="318028" cy="1661993"/>
          </a:xfrm>
          <a:prstGeom prst="rect">
            <a:avLst/>
          </a:prstGeom>
          <a:noFill/>
        </p:spPr>
        <p:txBody>
          <a:bodyPr wrap="none" rtlCol="0">
            <a:spAutoFit/>
          </a:bodyPr>
          <a:lstStyle/>
          <a:p>
            <a:endParaRPr lang="en-US" sz="2800" dirty="0" smtClean="0"/>
          </a:p>
          <a:p>
            <a:endParaRPr lang="en-US" dirty="0"/>
          </a:p>
        </p:txBody>
      </p:sp>
      <p:sp>
        <p:nvSpPr>
          <p:cNvPr id="23" name="TextBox 22"/>
          <p:cNvSpPr txBox="1"/>
          <p:nvPr/>
        </p:nvSpPr>
        <p:spPr>
          <a:xfrm>
            <a:off x="1504951" y="20132108"/>
            <a:ext cx="318028" cy="1661993"/>
          </a:xfrm>
          <a:prstGeom prst="rect">
            <a:avLst/>
          </a:prstGeom>
          <a:noFill/>
        </p:spPr>
        <p:txBody>
          <a:bodyPr wrap="none" rtlCol="0">
            <a:spAutoFit/>
          </a:bodyPr>
          <a:lstStyle/>
          <a:p>
            <a:endParaRPr lang="en-US" sz="2800" dirty="0" smtClean="0"/>
          </a:p>
          <a:p>
            <a:endParaRPr lang="en-US" dirty="0"/>
          </a:p>
        </p:txBody>
      </p:sp>
      <p:sp>
        <p:nvSpPr>
          <p:cNvPr id="24" name="TextBox 23"/>
          <p:cNvSpPr txBox="1"/>
          <p:nvPr/>
        </p:nvSpPr>
        <p:spPr>
          <a:xfrm>
            <a:off x="1657351" y="20284508"/>
            <a:ext cx="318028" cy="1661993"/>
          </a:xfrm>
          <a:prstGeom prst="rect">
            <a:avLst/>
          </a:prstGeom>
          <a:noFill/>
        </p:spPr>
        <p:txBody>
          <a:bodyPr wrap="none" rtlCol="0">
            <a:spAutoFit/>
          </a:bodyPr>
          <a:lstStyle/>
          <a:p>
            <a:endParaRPr lang="en-US" sz="2800" dirty="0" smtClean="0"/>
          </a:p>
          <a:p>
            <a:endParaRPr lang="en-US" dirty="0"/>
          </a:p>
        </p:txBody>
      </p:sp>
      <p:sp>
        <p:nvSpPr>
          <p:cNvPr id="26" name="TextBox 25"/>
          <p:cNvSpPr txBox="1"/>
          <p:nvPr/>
        </p:nvSpPr>
        <p:spPr>
          <a:xfrm rot="10800000" flipV="1">
            <a:off x="1352551" y="1971971"/>
            <a:ext cx="16776694" cy="3077766"/>
          </a:xfrm>
          <a:prstGeom prst="rect">
            <a:avLst/>
          </a:prstGeom>
          <a:solidFill>
            <a:schemeClr val="bg2"/>
          </a:solidFill>
        </p:spPr>
        <p:txBody>
          <a:bodyPr wrap="square" rtlCol="0">
            <a:spAutoFit/>
          </a:bodyPr>
          <a:lstStyle/>
          <a:p>
            <a:pPr algn="ctr"/>
            <a:r>
              <a:rPr lang="en-US" b="1" dirty="0" smtClean="0">
                <a:solidFill>
                  <a:srgbClr val="008000"/>
                </a:solidFill>
                <a:latin typeface="Times New Roman"/>
                <a:cs typeface="Times New Roman"/>
              </a:rPr>
              <a:t>Green Bonds: A Win-Win Cooperative </a:t>
            </a:r>
            <a:r>
              <a:rPr lang="en-US" sz="6000" b="1" dirty="0" smtClean="0">
                <a:solidFill>
                  <a:srgbClr val="008000"/>
                </a:solidFill>
                <a:latin typeface="Times New Roman"/>
                <a:cs typeface="Times New Roman"/>
              </a:rPr>
              <a:t>Addressing Climate Change While Creating Corporate Shared Value</a:t>
            </a:r>
          </a:p>
        </p:txBody>
      </p:sp>
      <p:sp>
        <p:nvSpPr>
          <p:cNvPr id="27" name="TextBox 26"/>
          <p:cNvSpPr txBox="1"/>
          <p:nvPr/>
        </p:nvSpPr>
        <p:spPr>
          <a:xfrm>
            <a:off x="20015200" y="1387475"/>
            <a:ext cx="9479954" cy="2862322"/>
          </a:xfrm>
          <a:prstGeom prst="rect">
            <a:avLst/>
          </a:prstGeom>
          <a:noFill/>
        </p:spPr>
        <p:txBody>
          <a:bodyPr wrap="none" rtlCol="0">
            <a:spAutoFit/>
          </a:bodyPr>
          <a:lstStyle/>
          <a:p>
            <a:pPr algn="ctr"/>
            <a:endParaRPr lang="en-US" sz="6000" b="1" dirty="0" smtClean="0">
              <a:latin typeface="Times New Roman"/>
              <a:cs typeface="Times New Roman"/>
            </a:endParaRPr>
          </a:p>
          <a:p>
            <a:pPr algn="ctr"/>
            <a:r>
              <a:rPr lang="en-US" sz="6000" b="1" dirty="0" smtClean="0">
                <a:latin typeface="Times New Roman"/>
                <a:cs typeface="Times New Roman"/>
              </a:rPr>
              <a:t>Cynthya Gluck</a:t>
            </a:r>
          </a:p>
          <a:p>
            <a:pPr algn="ctr"/>
            <a:r>
              <a:rPr lang="en-US" sz="6000" dirty="0" smtClean="0">
                <a:latin typeface="Times New Roman"/>
                <a:cs typeface="Times New Roman"/>
              </a:rPr>
              <a:t>University of New Hampshire</a:t>
            </a:r>
            <a:endParaRPr lang="en-US" sz="6000" dirty="0">
              <a:latin typeface="Times New Roman"/>
              <a:cs typeface="Times New Roman"/>
            </a:endParaRPr>
          </a:p>
        </p:txBody>
      </p:sp>
      <p:pic>
        <p:nvPicPr>
          <p:cNvPr id="29" name="Picture 28" descr="sus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52552" y="10682772"/>
            <a:ext cx="16922736" cy="6677858"/>
          </a:xfrm>
          <a:prstGeom prst="rect">
            <a:avLst/>
          </a:prstGeom>
          <a:solidFill>
            <a:schemeClr val="bg1"/>
          </a:solidFill>
          <a:ln>
            <a:solidFill>
              <a:srgbClr val="008000"/>
            </a:solidFill>
          </a:ln>
        </p:spPr>
      </p:pic>
      <p:sp>
        <p:nvSpPr>
          <p:cNvPr id="30" name="TextBox 29"/>
          <p:cNvSpPr txBox="1"/>
          <p:nvPr/>
        </p:nvSpPr>
        <p:spPr>
          <a:xfrm>
            <a:off x="1352552" y="24293794"/>
            <a:ext cx="184666" cy="369332"/>
          </a:xfrm>
          <a:prstGeom prst="rect">
            <a:avLst/>
          </a:prstGeom>
          <a:noFill/>
        </p:spPr>
        <p:txBody>
          <a:bodyPr wrap="none" rtlCol="0">
            <a:spAutoFit/>
          </a:bodyPr>
          <a:lstStyle/>
          <a:p>
            <a:endParaRPr lang="en-US" sz="1800" dirty="0">
              <a:latin typeface="Times New Roman"/>
              <a:cs typeface="Times New Roman"/>
            </a:endParaRPr>
          </a:p>
        </p:txBody>
      </p:sp>
      <p:sp>
        <p:nvSpPr>
          <p:cNvPr id="31" name="TextBox 30"/>
          <p:cNvSpPr txBox="1"/>
          <p:nvPr/>
        </p:nvSpPr>
        <p:spPr>
          <a:xfrm>
            <a:off x="27286471" y="14577378"/>
            <a:ext cx="7843696" cy="984885"/>
          </a:xfrm>
          <a:prstGeom prst="rect">
            <a:avLst/>
          </a:prstGeom>
          <a:noFill/>
        </p:spPr>
        <p:txBody>
          <a:bodyPr wrap="square" rtlCol="0">
            <a:spAutoFit/>
          </a:bodyPr>
          <a:lstStyle/>
          <a:p>
            <a:pPr algn="r"/>
            <a:r>
              <a:rPr lang="en-US" sz="1800" b="1" dirty="0" smtClean="0">
                <a:latin typeface="Times New Roman"/>
                <a:cs typeface="Times New Roman"/>
              </a:rPr>
              <a:t>Daisy, Apple’s robot, disassembles nine versions of the iPhone   </a:t>
            </a:r>
          </a:p>
          <a:p>
            <a:pPr algn="r"/>
            <a:r>
              <a:rPr lang="en-US" sz="1100" dirty="0" smtClean="0">
                <a:latin typeface="Times New Roman"/>
                <a:cs typeface="Times New Roman"/>
              </a:rPr>
              <a:t>https</a:t>
            </a:r>
            <a:r>
              <a:rPr lang="en-US" sz="1100" dirty="0">
                <a:latin typeface="Times New Roman"/>
                <a:cs typeface="Times New Roman"/>
              </a:rPr>
              <a:t>://www.apple.com/newsroom/2018/04/apple-adds-earth-day</a:t>
            </a:r>
            <a:r>
              <a:rPr lang="en-US" sz="1100" dirty="0" smtClean="0">
                <a:latin typeface="Times New Roman"/>
                <a:cs typeface="Times New Roman"/>
              </a:rPr>
              <a:t>-</a:t>
            </a:r>
          </a:p>
          <a:p>
            <a:pPr algn="r"/>
            <a:r>
              <a:rPr lang="en-US" sz="1100" dirty="0" smtClean="0">
                <a:latin typeface="Times New Roman"/>
                <a:cs typeface="Times New Roman"/>
              </a:rPr>
              <a:t>donations</a:t>
            </a:r>
            <a:r>
              <a:rPr lang="en-US" sz="1100" dirty="0">
                <a:latin typeface="Times New Roman"/>
                <a:cs typeface="Times New Roman"/>
              </a:rPr>
              <a:t>-to-trade-in-and-recycling-program/</a:t>
            </a:r>
          </a:p>
          <a:p>
            <a:pPr algn="r"/>
            <a:r>
              <a:rPr lang="en-US" sz="1800" b="1" dirty="0" smtClean="0">
                <a:latin typeface="Times New Roman"/>
                <a:cs typeface="Times New Roman"/>
              </a:rPr>
              <a:t> </a:t>
            </a:r>
            <a:endParaRPr lang="en-US" sz="1800" b="1" dirty="0">
              <a:latin typeface="Times New Roman"/>
              <a:cs typeface="Times New Roman"/>
            </a:endParaRPr>
          </a:p>
        </p:txBody>
      </p:sp>
      <p:sp>
        <p:nvSpPr>
          <p:cNvPr id="32" name="TextBox 31"/>
          <p:cNvSpPr txBox="1"/>
          <p:nvPr/>
        </p:nvSpPr>
        <p:spPr>
          <a:xfrm>
            <a:off x="1352552" y="16822021"/>
            <a:ext cx="14795749" cy="538609"/>
          </a:xfrm>
          <a:prstGeom prst="rect">
            <a:avLst/>
          </a:prstGeom>
          <a:noFill/>
        </p:spPr>
        <p:txBody>
          <a:bodyPr wrap="none" rtlCol="0">
            <a:spAutoFit/>
          </a:bodyPr>
          <a:lstStyle/>
          <a:p>
            <a:r>
              <a:rPr lang="en-US" sz="1800" b="1" dirty="0" smtClean="0">
                <a:solidFill>
                  <a:srgbClr val="000000"/>
                </a:solidFill>
                <a:latin typeface="Times New Roman"/>
                <a:cs typeface="Times New Roman"/>
              </a:rPr>
              <a:t>As of 2018, each project eligible under the Green Bond Principles requires a mapping to the Sustainability Development Goals of the United Nations.</a:t>
            </a:r>
          </a:p>
          <a:p>
            <a:r>
              <a:rPr lang="en-US" sz="1100" dirty="0">
                <a:solidFill>
                  <a:srgbClr val="000000"/>
                </a:solidFill>
                <a:latin typeface="Times New Roman"/>
                <a:cs typeface="Times New Roman"/>
              </a:rPr>
              <a:t>https://wealthmanagement.bnpparibas/asia/en/expert-voices/sustainable-development-goals-the-new-</a:t>
            </a:r>
            <a:r>
              <a:rPr lang="en-US" sz="1100" dirty="0" err="1" smtClean="0">
                <a:solidFill>
                  <a:srgbClr val="000000"/>
                </a:solidFill>
                <a:latin typeface="Times New Roman"/>
                <a:cs typeface="Times New Roman"/>
              </a:rPr>
              <a:t>framework.html</a:t>
            </a:r>
            <a:endParaRPr lang="en-US" sz="1100" dirty="0">
              <a:solidFill>
                <a:srgbClr val="000000"/>
              </a:solidFill>
              <a:latin typeface="Times New Roman"/>
              <a:cs typeface="Times New Roman"/>
            </a:endParaRPr>
          </a:p>
        </p:txBody>
      </p:sp>
    </p:spTree>
    <p:extLst>
      <p:ext uri="{BB962C8B-B14F-4D97-AF65-F5344CB8AC3E}">
        <p14:creationId xmlns:p14="http://schemas.microsoft.com/office/powerpoint/2010/main" val="2085915839"/>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1534</TotalTime>
  <Words>730</Words>
  <Application>Microsoft Macintosh PowerPoint</Application>
  <PresentationFormat>Custom</PresentationFormat>
  <Paragraphs>86</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Cynthya Lee Gluck</dc:creator>
  <cp:lastModifiedBy>Cynthya Lee Gluck</cp:lastModifiedBy>
  <cp:revision>28</cp:revision>
  <dcterms:created xsi:type="dcterms:W3CDTF">2019-04-17T04:03:11Z</dcterms:created>
  <dcterms:modified xsi:type="dcterms:W3CDTF">2019-04-24T13:47:32Z</dcterms:modified>
</cp:coreProperties>
</file>