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8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1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25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33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41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499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582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6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30" d="100"/>
          <a:sy n="30" d="100"/>
        </p:scale>
        <p:origin x="108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3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167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840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466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835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42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983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00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001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606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4B16A-5965-4C23-9C0F-71D3A22CDB53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3963E-701B-4BA3-A900-BE923D96D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962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https://dl.boxcloud.com/api/2.0/internal_files/445550157047/versions/471321419447/representations/png_paged_2048x2048/content/1.png?access_token=1!MDg7uQYtf0mLwFUzEkq0X8c6iTvXouK5nVvV-P2chvBC61T_xribcoNOA2Wk7tnpCODYoK6GGCW4BVdKA62NVIHej7v_agg7HNn85qE_Hc87at7mU6zsLzPQuKQYGOgSPbOTNDui9UXsBdZsXkTLEhTXlXmfZRf9q2ulsNpmF2odsRXQDhmwWnMNXw_ohyeA33lgj6GoREnsJAXUAGxZvsmRNWBnRsIwleJq-GJWRQ4sSU0xtvuHvmi_U6FxBdiSaKgIh92pWOQM-vCzM9dv5ircD82CqjzkoK9WdsoVAhzL_dPqKPpG1egyPgAVTRkqKNVIoATQyfx8COulpemocNEQOxV2RJB2nYqGWeVaKZSXELl7n0UzOKaC5bwAKDdB0Y_KM_3AOFlOaD2_7fZK5fimk0wActDPwijSfX7xMNb0zBhXgTwBPmNU-G-c0KeCc0F6rbDDwx5v_dy1HD2oQl1gBQs1pk-jdKcKRuhvgskIVZ6nHpH_a-3q1Yrv2Ij1kb9kH6tx3a3wqwSEcNXvwdKCFN7u3cod4x_bye1f9xrguGCfDHmOecWyPuDeNKeKfg..&amp;box_client_name=box-content-preview&amp;box_client_version=2.7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6081" y="21639003"/>
            <a:ext cx="15623085" cy="961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0" y="0"/>
            <a:ext cx="36576000" cy="34544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9600" dirty="0">
                <a:solidFill>
                  <a:schemeClr val="tx1"/>
                </a:solidFill>
              </a:rPr>
              <a:t>Computational Fluid Dynamics Simulation of a Baffle Valve in </a:t>
            </a:r>
            <a:r>
              <a:rPr lang="en-US" sz="9600" dirty="0" err="1">
                <a:solidFill>
                  <a:schemeClr val="tx1"/>
                </a:solidFill>
              </a:rPr>
              <a:t>OpenFoam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235043" y="2545823"/>
            <a:ext cx="101059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Ryan Gaidos and Russell </a:t>
            </a:r>
            <a:r>
              <a:rPr lang="en-US" sz="4400" dirty="0" err="1"/>
              <a:t>Marki</a:t>
            </a:r>
            <a:endParaRPr lang="en-US" sz="4400" dirty="0"/>
          </a:p>
          <a:p>
            <a:pPr algn="ctr"/>
            <a:r>
              <a:rPr lang="en-US" sz="4400" dirty="0"/>
              <a:t>Advisor: </a:t>
            </a:r>
            <a:r>
              <a:rPr lang="en-US" sz="4400" dirty="0" err="1"/>
              <a:t>Ivaylo</a:t>
            </a:r>
            <a:r>
              <a:rPr lang="en-US" sz="4400" dirty="0"/>
              <a:t> </a:t>
            </a:r>
            <a:r>
              <a:rPr lang="en-US" sz="4400" dirty="0" err="1"/>
              <a:t>Nedyalkov</a:t>
            </a:r>
            <a:endParaRPr lang="en-US" sz="4400" dirty="0"/>
          </a:p>
        </p:txBody>
      </p:sp>
      <p:sp>
        <p:nvSpPr>
          <p:cNvPr id="15" name="Rounded Rectangle 14"/>
          <p:cNvSpPr/>
          <p:nvPr/>
        </p:nvSpPr>
        <p:spPr>
          <a:xfrm>
            <a:off x="0" y="4548734"/>
            <a:ext cx="10336098" cy="161848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u="sng" dirty="0"/>
              <a:t>What is </a:t>
            </a:r>
            <a:r>
              <a:rPr lang="en-US" sz="4000" u="sng" dirty="0" err="1"/>
              <a:t>OpenFoam</a:t>
            </a:r>
            <a:r>
              <a:rPr lang="en-US" sz="4000" u="sng" dirty="0"/>
              <a:t>?</a:t>
            </a:r>
          </a:p>
          <a:p>
            <a:pPr algn="just"/>
            <a:r>
              <a:rPr lang="en-US" sz="3600" dirty="0" err="1"/>
              <a:t>OpenFoam</a:t>
            </a:r>
            <a:r>
              <a:rPr lang="en-US" sz="3600" dirty="0"/>
              <a:t> is an open source CFD program with the ability to simulate fluid flows of both static and dynamic mesh.</a:t>
            </a:r>
          </a:p>
          <a:p>
            <a:pPr algn="just"/>
            <a:endParaRPr lang="en-US" sz="3600" dirty="0" smtClean="0"/>
          </a:p>
          <a:p>
            <a:pPr algn="just"/>
            <a:endParaRPr lang="en-US" sz="3600" dirty="0"/>
          </a:p>
          <a:p>
            <a:pPr algn="ctr"/>
            <a:r>
              <a:rPr lang="en-US" sz="4000" u="sng" dirty="0"/>
              <a:t>Objective</a:t>
            </a:r>
            <a:endParaRPr lang="en-US" sz="3600" u="sng" dirty="0"/>
          </a:p>
          <a:p>
            <a:pPr algn="just"/>
            <a:r>
              <a:rPr lang="en-US" sz="3600" dirty="0"/>
              <a:t>Since </a:t>
            </a:r>
            <a:r>
              <a:rPr lang="en-US" sz="3600" dirty="0" err="1"/>
              <a:t>OpenFoam</a:t>
            </a:r>
            <a:r>
              <a:rPr lang="en-US" sz="3600" dirty="0"/>
              <a:t> is an open source tool, documentation of tutorial cases is sparse. In light of this, the goal of this project was to develop a general case that is well documented, so that a less experienced engineer would be able to interpret it and be able to implement dynamic mesh in their own simulation of a fluids system.</a:t>
            </a:r>
          </a:p>
          <a:p>
            <a:pPr algn="just"/>
            <a:endParaRPr lang="en-US" sz="3600" dirty="0" smtClean="0"/>
          </a:p>
          <a:p>
            <a:pPr algn="just"/>
            <a:endParaRPr lang="en-US" sz="3600" dirty="0"/>
          </a:p>
          <a:p>
            <a:pPr algn="ctr"/>
            <a:r>
              <a:rPr lang="en-US" sz="4000" u="sng" dirty="0" smtClean="0"/>
              <a:t>Sample Case </a:t>
            </a:r>
            <a:r>
              <a:rPr lang="en-US" sz="4000" u="sng" dirty="0"/>
              <a:t>Setup</a:t>
            </a:r>
          </a:p>
          <a:p>
            <a:r>
              <a:rPr lang="en-US" sz="3600" dirty="0"/>
              <a:t>Pipe Diameter: 0.0125 m</a:t>
            </a:r>
          </a:p>
          <a:p>
            <a:r>
              <a:rPr lang="en-US" sz="3600" dirty="0"/>
              <a:t>Inlet Velocity: 1 m/s</a:t>
            </a:r>
          </a:p>
          <a:p>
            <a:r>
              <a:rPr lang="en-US" sz="3600" dirty="0" smtClean="0"/>
              <a:t>Initial ΔP </a:t>
            </a:r>
            <a:r>
              <a:rPr lang="en-US" sz="3600" dirty="0"/>
              <a:t>across valve: 10 </a:t>
            </a:r>
            <a:r>
              <a:rPr lang="en-US" sz="3600" dirty="0" err="1"/>
              <a:t>kPa</a:t>
            </a:r>
            <a:r>
              <a:rPr lang="en-US" sz="3600" dirty="0"/>
              <a:t> </a:t>
            </a:r>
          </a:p>
          <a:p>
            <a:r>
              <a:rPr lang="en-US" sz="3600" dirty="0"/>
              <a:t>Solver: </a:t>
            </a:r>
            <a:r>
              <a:rPr lang="en-US" sz="3600" dirty="0" err="1"/>
              <a:t>pimpleDymFoam</a:t>
            </a:r>
            <a:endParaRPr lang="en-US" sz="3600" dirty="0"/>
          </a:p>
          <a:p>
            <a:r>
              <a:rPr lang="en-US" sz="3600" dirty="0"/>
              <a:t>Turbulence Model: </a:t>
            </a:r>
            <a:r>
              <a:rPr lang="en-US" sz="3600" dirty="0"/>
              <a:t> </a:t>
            </a:r>
            <a:r>
              <a:rPr lang="en-US" sz="3600" dirty="0" smtClean="0"/>
              <a:t>RANS</a:t>
            </a:r>
            <a:endParaRPr lang="en-US" sz="3600" dirty="0"/>
          </a:p>
          <a:p>
            <a:r>
              <a:rPr lang="en-US" sz="3600" dirty="0"/>
              <a:t>Turbulence Intensity: 5%</a:t>
            </a:r>
          </a:p>
          <a:p>
            <a:r>
              <a:rPr lang="en-US" sz="3600" dirty="0"/>
              <a:t>Valve </a:t>
            </a:r>
            <a:r>
              <a:rPr lang="en-US" sz="3600" dirty="0" smtClean="0"/>
              <a:t>Rotational Velocity</a:t>
            </a:r>
            <a:r>
              <a:rPr lang="en-US" sz="3600" dirty="0"/>
              <a:t>: 1.57 rad/s</a:t>
            </a:r>
          </a:p>
          <a:p>
            <a:r>
              <a:rPr lang="en-US" sz="3600" dirty="0" smtClean="0"/>
              <a:t>Viscosity</a:t>
            </a:r>
            <a:r>
              <a:rPr lang="en-US" sz="3600" dirty="0"/>
              <a:t>: 1e-06</a:t>
            </a:r>
          </a:p>
          <a:p>
            <a:r>
              <a:rPr lang="en-US" sz="3600" dirty="0" smtClean="0"/>
              <a:t>Reynolds </a:t>
            </a:r>
            <a:r>
              <a:rPr lang="en-US" sz="3600" dirty="0" smtClean="0"/>
              <a:t>Number</a:t>
            </a:r>
            <a:r>
              <a:rPr lang="en-US" sz="3600" dirty="0"/>
              <a:t>: 12500</a:t>
            </a:r>
          </a:p>
          <a:p>
            <a:r>
              <a:rPr lang="en-US" sz="3600" dirty="0"/>
              <a:t>K value: 0.0375</a:t>
            </a:r>
          </a:p>
          <a:p>
            <a:r>
              <a:rPr lang="el-GR" sz="3600" dirty="0"/>
              <a:t>ε</a:t>
            </a:r>
            <a:r>
              <a:rPr lang="en-US" sz="3600" dirty="0"/>
              <a:t> value : </a:t>
            </a:r>
            <a:r>
              <a:rPr lang="en-US" sz="3600" dirty="0" smtClean="0"/>
              <a:t>200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424160" y="17452350"/>
            <a:ext cx="15727680" cy="27432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u="sng" dirty="0" smtClean="0">
                <a:solidFill>
                  <a:schemeClr val="tx1"/>
                </a:solidFill>
              </a:rPr>
              <a:t>Dynamic Mesh</a:t>
            </a:r>
          </a:p>
          <a:p>
            <a:pPr algn="just"/>
            <a:r>
              <a:rPr lang="en-US" sz="3600" dirty="0" smtClean="0">
                <a:solidFill>
                  <a:schemeClr val="tx1"/>
                </a:solidFill>
              </a:rPr>
              <a:t>The simulation employs dynamic mesh by sliding two Cyclic Arbitrary Mesh Interfaces, called </a:t>
            </a:r>
            <a:r>
              <a:rPr lang="en-US" sz="3600" dirty="0" err="1" smtClean="0">
                <a:solidFill>
                  <a:schemeClr val="tx1"/>
                </a:solidFill>
              </a:rPr>
              <a:t>cyclicAMI</a:t>
            </a:r>
            <a:r>
              <a:rPr lang="en-US" sz="3600" dirty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</a:rPr>
              <a:t> past each other.  This splits the mesh into separate </a:t>
            </a:r>
            <a:r>
              <a:rPr lang="en-US" sz="3600" dirty="0" err="1" smtClean="0">
                <a:solidFill>
                  <a:schemeClr val="tx1"/>
                </a:solidFill>
              </a:rPr>
              <a:t>cellZones</a:t>
            </a:r>
            <a:r>
              <a:rPr lang="en-US" sz="3600" dirty="0" smtClean="0">
                <a:solidFill>
                  <a:schemeClr val="tx1"/>
                </a:solidFill>
              </a:rPr>
              <a:t>, one stator zone which remains stationary and one rotating zone which rotates at the rotational velocity defined in the </a:t>
            </a:r>
            <a:r>
              <a:rPr lang="en-US" sz="3600" dirty="0" err="1" smtClean="0">
                <a:solidFill>
                  <a:schemeClr val="tx1"/>
                </a:solidFill>
              </a:rPr>
              <a:t>dynamicMeshDict</a:t>
            </a:r>
            <a:r>
              <a:rPr lang="en-US" sz="3600" dirty="0" smtClean="0">
                <a:solidFill>
                  <a:schemeClr val="tx1"/>
                </a:solidFill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</a:rPr>
              <a:t>OpenFoam</a:t>
            </a:r>
            <a:r>
              <a:rPr lang="en-US" sz="3600" dirty="0" smtClean="0">
                <a:solidFill>
                  <a:schemeClr val="tx1"/>
                </a:solidFill>
              </a:rPr>
              <a:t> can natively calculate the interface at the moving boundary faces.</a:t>
            </a:r>
          </a:p>
          <a:p>
            <a:pPr algn="just"/>
            <a:endParaRPr lang="en-US" sz="3600" u="sng" dirty="0" smtClean="0">
              <a:solidFill>
                <a:schemeClr val="tx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7E8A2BB-E1D3-445F-900B-760E65C6C6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92354"/>
            <a:ext cx="5486400" cy="923894"/>
          </a:xfrm>
          <a:prstGeom prst="rect">
            <a:avLst/>
          </a:prstGeom>
        </p:spPr>
      </p:pic>
      <p:pic>
        <p:nvPicPr>
          <p:cNvPr id="24" name="Picture 2" descr="Image result for deka research and development">
            <a:extLst>
              <a:ext uri="{FF2B5EF4-FFF2-40B4-BE49-F238E27FC236}">
                <a16:creationId xmlns:a16="http://schemas.microsoft.com/office/drawing/2014/main" id="{D4AB3863-F7A8-4140-864D-E5EB1AB07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9600" y="28214350"/>
            <a:ext cx="5486400" cy="107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44800" y="28151894"/>
            <a:ext cx="5486400" cy="1108906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4472285" y="4548734"/>
            <a:ext cx="76314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Wireframe Image of Mesh</a:t>
            </a:r>
            <a:endParaRPr lang="en-US" sz="1200" u="sng" dirty="0"/>
          </a:p>
        </p:txBody>
      </p:sp>
      <p:sp>
        <p:nvSpPr>
          <p:cNvPr id="41" name="TextBox 40"/>
          <p:cNvSpPr txBox="1"/>
          <p:nvPr/>
        </p:nvSpPr>
        <p:spPr>
          <a:xfrm>
            <a:off x="0" y="20670880"/>
            <a:ext cx="10332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Velocity Profile </a:t>
            </a:r>
            <a:endParaRPr lang="en-US" sz="4000" u="sng" dirty="0"/>
          </a:p>
        </p:txBody>
      </p:sp>
      <p:sp>
        <p:nvSpPr>
          <p:cNvPr id="45" name="TextBox 44"/>
          <p:cNvSpPr txBox="1"/>
          <p:nvPr/>
        </p:nvSpPr>
        <p:spPr>
          <a:xfrm>
            <a:off x="15008654" y="20570424"/>
            <a:ext cx="65586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Pressure</a:t>
            </a:r>
            <a:endParaRPr lang="en-US" sz="3600" u="sng" dirty="0"/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948201"/>
              </p:ext>
            </p:extLst>
          </p:nvPr>
        </p:nvGraphicFramePr>
        <p:xfrm>
          <a:off x="1678203" y="26962417"/>
          <a:ext cx="9588511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6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6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84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0 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.5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4" r="27092"/>
          <a:stretch/>
        </p:blipFill>
        <p:spPr>
          <a:xfrm>
            <a:off x="11502513" y="7195587"/>
            <a:ext cx="7022593" cy="9355245"/>
          </a:xfrm>
          <a:prstGeom prst="rect">
            <a:avLst/>
          </a:prstGeom>
        </p:spPr>
      </p:pic>
      <p:sp>
        <p:nvSpPr>
          <p:cNvPr id="3" name="Rectangle 2"/>
          <p:cNvSpPr>
            <a:spLocks noChangeAspect="1"/>
          </p:cNvSpPr>
          <p:nvPr/>
        </p:nvSpPr>
        <p:spPr>
          <a:xfrm>
            <a:off x="15397857" y="9706152"/>
            <a:ext cx="1005840" cy="10058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18051457" y="7395282"/>
            <a:ext cx="6460166" cy="62132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7" t="4108" r="20719" b="1322"/>
          <a:stretch/>
        </p:blipFill>
        <p:spPr>
          <a:xfrm>
            <a:off x="18079716" y="7395282"/>
            <a:ext cx="6473952" cy="6254497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15397857" y="7395281"/>
            <a:ext cx="2653600" cy="23108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5397857" y="10711992"/>
            <a:ext cx="2653601" cy="28965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6243280" y="4545908"/>
            <a:ext cx="10332720" cy="15268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/>
              <a:t>Results and Analysis</a:t>
            </a:r>
          </a:p>
          <a:p>
            <a:pPr algn="just"/>
            <a:r>
              <a:rPr lang="en-US" sz="3600" dirty="0"/>
              <a:t>The goal of CFD is to create simulations that allow an engineer to visualize the flow before developing a prototype. Because CFD can only be a numerical approximation of the </a:t>
            </a:r>
            <a:r>
              <a:rPr lang="en-US" sz="3600" dirty="0" err="1"/>
              <a:t>Navier</a:t>
            </a:r>
            <a:r>
              <a:rPr lang="en-US" sz="3600" dirty="0"/>
              <a:t>-Stokes Equations, it is important to qualitatively analyze results. The results we found accurately represent a physical phenomenon. For example, the no slip boundary condition is enforced, therefore making the velocity at all walls 0 m/s.  Another potential validation of the simulation is checking the development of turbulence at the moving boundary of the valve mechanism. </a:t>
            </a:r>
          </a:p>
          <a:p>
            <a:pPr algn="just"/>
            <a:endParaRPr lang="en-US" sz="3600" dirty="0"/>
          </a:p>
          <a:p>
            <a:pPr algn="ctr"/>
            <a:r>
              <a:rPr lang="en-US" sz="4000" u="sng" dirty="0"/>
              <a:t>Future Considerations</a:t>
            </a:r>
          </a:p>
          <a:p>
            <a:pPr algn="just"/>
            <a:r>
              <a:rPr lang="en-US" sz="3600" dirty="0"/>
              <a:t>The next step towards analyzing the validity of our simulation would be to quantitatively compare values in the simulation to those obtained experimentally. </a:t>
            </a:r>
            <a:endParaRPr lang="en-US" sz="3600" dirty="0" smtClean="0"/>
          </a:p>
          <a:p>
            <a:pPr algn="just"/>
            <a:endParaRPr lang="en-US" sz="3600" u="sng" dirty="0"/>
          </a:p>
          <a:p>
            <a:pPr algn="ctr"/>
            <a:r>
              <a:rPr lang="en-US" sz="3600" u="sng" dirty="0"/>
              <a:t>References</a:t>
            </a:r>
            <a:endParaRPr lang="en-US" sz="3600" dirty="0"/>
          </a:p>
          <a:p>
            <a:pPr algn="just"/>
            <a:r>
              <a:rPr lang="en-US" sz="3600" dirty="0"/>
              <a:t>Special thanks to John </a:t>
            </a:r>
            <a:r>
              <a:rPr lang="en-US" sz="3600" dirty="0" err="1"/>
              <a:t>Mannisto</a:t>
            </a:r>
            <a:r>
              <a:rPr lang="en-US" sz="3600" dirty="0"/>
              <a:t> and DEKA Research and </a:t>
            </a:r>
            <a:r>
              <a:rPr lang="en-US" sz="3600" dirty="0" smtClean="0"/>
              <a:t>Development</a:t>
            </a:r>
          </a:p>
          <a:p>
            <a:pPr algn="just"/>
            <a:endParaRPr lang="en-US" sz="3600" dirty="0"/>
          </a:p>
          <a:p>
            <a:pPr algn="just"/>
            <a:r>
              <a:rPr lang="en-US" sz="3600" dirty="0" smtClean="0"/>
              <a:t>cfdonline.com</a:t>
            </a:r>
          </a:p>
          <a:p>
            <a:pPr algn="just"/>
            <a:endParaRPr lang="en-US" sz="3600" dirty="0"/>
          </a:p>
          <a:p>
            <a:pPr algn="just"/>
            <a:r>
              <a:rPr lang="en-US" sz="3600" dirty="0"/>
              <a:t>wiki.openfoam.com/Tutorials</a:t>
            </a:r>
          </a:p>
          <a:p>
            <a:pPr algn="just"/>
            <a:endParaRPr lang="en-US" sz="1600" u="sng" dirty="0"/>
          </a:p>
          <a:p>
            <a:endParaRPr lang="en-US" dirty="0"/>
          </a:p>
        </p:txBody>
      </p:sp>
      <p:pic>
        <p:nvPicPr>
          <p:cNvPr id="1026" name="Picture 2" descr="https://dl.boxcloud.com/api/2.0/internal_files/443390897018/versions/471330185241/representations/png_paged_2048x2048/content/1.png?access_token=1!s4ehtMRp7wz_QZ6Hg7r-VZq0zUwh4NiHj8Ia6zbrsF4RZHL1RnGpbtTtr4h1BTHRmX9ivtqgMtlAWNmynNxLzt-dJtoggGwKqKC_dwP2ExwEtuFAyy8xkDO0BQNEgHp4PRxTHWICftyeXj_Jde9IbtiMJdwp2QCFRuGYoVWVBn0JekFczA-01XPSNthN-ai26ogvvQ1Q0sOgp4MeKEasIJ0iP36KlNmSVQJM7EaCJK30W4n3fRmc9YavsUmEQFSbm2MOZdQP5b_50ZOxE33xklKoLq-crmB9ty4dx0_QSQj5izcSfeEri8aOYxfHxB75Oh3Spm0f0Js_uUs4Q109z5k7T9h6321M2JoZ873s6z5Sq7IhOx9nfOYjb-GcO6iNUQY1_EvEQSdnHN22l73bXEFQskodNxxJOT944jdnk2q_VhCIaOYnSZTF69mR9gYnUlCYiaJ0kk-yC6YtQNHlBef-5vIXuK-LyinIqqY-KFdVZ055BUjMdUCk6ZwOUUxeqIidUKTZb_CVRi8lRkoXiGuAbDTZ7UdjNRQIzXPy0WY2F1HmWsedZC54LC2Bspnssg..&amp;box_client_name=box-content-preview&amp;box_client_version=2.7.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75071"/>
            <a:ext cx="10332720" cy="544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l.boxcloud.com/api/2.0/internal_files/443400771396/versions/471309784436/representations/png_paged_2048x2048/content/1.png?access_token=1!PjI2QXP2j1Z5bZejRZQjN3yTf36lO67BXPTGYlVwQBuLLOdtKcm9D_thmOBUDhRB3zMSRgYwNG2lbwq-m85ehlqhJGvCibGJ8QjOEZArQsA3wnYXSYTe1GF7lDZ30Cf-XyMQxywTWNFtVEwihP-dEbt5oirT4Pn7Bfm_QQ3Y1h1GNxhHELDfTEuhwFDysFAH89lPrmIAD_RiEQ8c4FYWVkktR74PasjcsLa2TL46JnDFiLtHcjdIzhL5c_ty0weqQeFbcAGLvYzf9bdheOyJqCY4UPB0SamOD-8r2HmprNXZ418cktZdoGdgQaL_2t0gJuKw5daqjKuJITcLVTRNj8JEw5Q02eiyMVtiMs2wm25psDkU0Quon4sauzZzC3qgwkalQzOCZnYPkR6E_CdlXv8gAwarWHdQcyr5LE2gMWsUdFiLTdUCg66kkjDSKEHupE-KuHwrhutLR0eRqGVWOM_Ha_F8-yYe8DZ8wMkBs9Ht4Wucie6dNPmtDBDDgu5fD957-gZSwgMMPahcAaOsfq6Q5HTMlAD3DrzCapol3GBaUwu14inFg25_EfJyEmHBtQ..&amp;box_client_name=box-content-preview&amp;box_client_version=2.7.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1640" y="21275071"/>
            <a:ext cx="10332720" cy="544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26243280" y="20567185"/>
            <a:ext cx="10332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Turbulent Kinetic Energy</a:t>
            </a:r>
            <a:endParaRPr lang="en-US" sz="3600" u="sng" dirty="0"/>
          </a:p>
        </p:txBody>
      </p:sp>
      <p:pic>
        <p:nvPicPr>
          <p:cNvPr id="1036" name="Picture 12" descr="https://dl.boxcloud.com/api/2.0/internal_files/445535277392/versions/471307526192/representations/png_paged_2048x2048/content/1.png?access_token=1!H_6-XdCjir6mKJeL6rDRN3Rjxt9kk09euLv7H742zguOdE-QuZBSEceKsaxyK5zGmgvwGKC7zTsW2ZkFPB7Tc7K_QOUVd-cN9arA2qWq3LNr2mv9hQL3oppAY6IYcummR2texkw1Ph6KGXKL8zKjHTPFiPBI3XqJ7THFMEFmtX4TVkn4uDireZ-gbqsKZjV_wB_KASmAmKr7SG8-9qzj3wmfZBQRGpyMA7dee0Q2UsuUTMZTo2stX1Z2AehPM5Fs9KJMwUcpr-wtcS1m-4e6DcTCqQRt5twbQAPfe_5EgKhBwoaNVb2y16joJ_8yZGOoDIku3veUal2rTUlurpxBh_RtFpssvWp6mN_bxMpM9y5pi8O6aSfzi2KgnY1AXjBuqBkfoS5l6TrmxbGViZfBNgYwKZO8bG_qBz5HxcB9JU6SRxQd3oBTHxc6cD6EoLZkjO7wXLJlQV1FGCplBZz3dZ5GL9mfuo4EkU4YJ7yW7TONeScxiIElSGiloYMKShTSWI7CGx7yCdwOkl2c9N7RsaTz51tNf9hxfjGCEhFxiY8-ZsvcAeWv_QDVKiOIkschiw..&amp;box_client_name=box-content-preview&amp;box_client_version=2.7.1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8" t="24909" r="53123" b="30455"/>
          <a:stretch/>
        </p:blipFill>
        <p:spPr bwMode="auto">
          <a:xfrm>
            <a:off x="26758900" y="23964901"/>
            <a:ext cx="2705100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dl.boxcloud.com/api/2.0/internal_files/445535830244/versions/471307969844/representations/png_paged_2048x2048/content/1.png?access_token=1!QB8KFDyyxRjtXF35B_aCKnQOIl5MLyy1jMytEsoI0EoHR2c4rZ2NSePUEXV5Mlz3h0RsCY9f9V5K9CmX-d67voCNtWo4jzo-BsCftu_S1Q5jpnxAXm4x4EcyuOHjVqi3UoAAP_t4XVwq7wxjciM50TP8MaZ7aqwp-2N2gRF4OZ4uPZHZzmHDUihk3wkJFi4RLwwiK9n38WuVWSXnKt-Wzd94X7O1baGVgseNxeJAo3OFn7PVxCddwp2GKggGV7dvoN9VhRDe-NStPUbzuUq4etpn0b2Vrq0qrzC2akMENv3QLo0AgJwmpktI-DzALJW0AHv1BPhAe3YhkMlv3gYjE4Z4IaTaXqeVFapJ7h_3O7Zp3yY4G7nZeRTH2tTqdKymM89PSpuLNE0Keic7PGr1gRhBTDtxd0JCkbIMZii_HBvJNAsnuVaDfd7mAjKdKCebveYRcPpN4Sbwtw6pONv0bPIsV_9WSIqbr8qcO4ufHVRrvqsISsK4fKUaS81ybyffXC4iDtae_UUIXeAJUAHhDEpb9mEW1r3_RLG-1_7zcEec12U_GbuIMSQR5Nx3vhQJ1w..&amp;box_client_name=box-content-preview&amp;box_client_version=2.7.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823" y="21882501"/>
            <a:ext cx="15623085" cy="961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dl.boxcloud.com/api/2.0/internal_files/443394762806/versions/471304411471/representations/png_paged_2048x2048/content/1.png?access_token=1!s1Jj358_k6RDwoa0ynA7BSMWshxd1N6yveCQKKjyqcTh_KHUuU-118xXycMCcRuCqCI2A8BhrSgmqxOqAh2bZrOj08PTouc_26Rm21uhxV-CcGY8NZhAxZemRcb7PCsF57Tgveh7Y6lMexPpQVHZNTL93lA0iowYLgi8cE_Jc9aPJw3hJ3IifXmb5Y0hr1M97N0g3MejZiUCbt80GgV28QVSyT01f4D9D5KSUJDPfBSMXjRTO1YUotYm7OjlbG8a5dO2TD7r-SwbynwNSMU_JwE1375jGXv-e6tthifRYEZhW59ibwaxWmKEuNaMxa3p2sdElqHgi6RXQP2JfiDASkYXyYdBFGsCEAZjCq5zW3OdYi5W3IwkPzb6aM-mIG8f-laZknTJicMyFGhGM7EnRCJZ1qb7TkkvbJvWoYW5jY37oMikkIi2FToJ4xCoNGOzGts4ADDJngvbl5o07dJpN_XN2ISRcJJVhA1iFoBZWsxYzTeyMnMgI9W8Pm2UdqSuGPjYWAvhhRwmyRdAM-lzlGlt6BvFNAgzskBP6XOPdQkmSkbDV8lz1wXjPTfaj3oKkQ..&amp;box_client_name=box-content-preview&amp;box_client_version=2.7.1"/>
          <p:cNvPicPr preferRelativeResize="0"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040" y="21378766"/>
            <a:ext cx="9578960" cy="546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898507"/>
              </p:ext>
            </p:extLst>
          </p:nvPr>
        </p:nvGraphicFramePr>
        <p:xfrm>
          <a:off x="14852644" y="26962417"/>
          <a:ext cx="9588511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6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6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84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0 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.5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133307"/>
              </p:ext>
            </p:extLst>
          </p:nvPr>
        </p:nvGraphicFramePr>
        <p:xfrm>
          <a:off x="27974284" y="26962417"/>
          <a:ext cx="9588511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6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6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84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0 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.5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en-US" sz="3600" b="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983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12064</TotalTime>
  <Words>410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Computational Fluid Dynamics Simulation of a Baffle Valve in OpenFoam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Computationa</dc:title>
  <dc:creator>Ryan Gaidos</dc:creator>
  <cp:lastModifiedBy>Gaidos, Ryan M</cp:lastModifiedBy>
  <cp:revision>49</cp:revision>
  <dcterms:created xsi:type="dcterms:W3CDTF">2019-04-11T17:29:17Z</dcterms:created>
  <dcterms:modified xsi:type="dcterms:W3CDTF">2019-04-23T21:36:22Z</dcterms:modified>
</cp:coreProperties>
</file>