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36576000" cy="29260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0" autoAdjust="0"/>
    <p:restoredTop sz="93351" autoAdjust="0"/>
  </p:normalViewPr>
  <p:slideViewPr>
    <p:cSldViewPr snapToGrid="0">
      <p:cViewPr>
        <p:scale>
          <a:sx n="50" d="100"/>
          <a:sy n="50" d="100"/>
        </p:scale>
        <p:origin x="24" y="-415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185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449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2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60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982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659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213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697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642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8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06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30006-6D0C-4F09-8FCD-AEF8355CE7CC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D8252-CB9A-4EB9-BC6E-B7AD4E02C8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3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2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12FCD58F-4F7B-4F6E-A585-56E7BD244536}"/>
              </a:ext>
            </a:extLst>
          </p:cNvPr>
          <p:cNvSpPr/>
          <p:nvPr/>
        </p:nvSpPr>
        <p:spPr>
          <a:xfrm>
            <a:off x="1405702" y="9861461"/>
            <a:ext cx="10332746" cy="6377033"/>
          </a:xfrm>
          <a:prstGeom prst="flowChartProcess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1107CE3B-5421-42E8-8C57-5F81E58A3F1F}"/>
              </a:ext>
            </a:extLst>
          </p:cNvPr>
          <p:cNvSpPr/>
          <p:nvPr/>
        </p:nvSpPr>
        <p:spPr>
          <a:xfrm>
            <a:off x="1405702" y="5541111"/>
            <a:ext cx="10332746" cy="388922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C97A1D-781C-42E4-BEB3-2E61EE27C6C0}"/>
              </a:ext>
            </a:extLst>
          </p:cNvPr>
          <p:cNvSpPr/>
          <p:nvPr/>
        </p:nvSpPr>
        <p:spPr>
          <a:xfrm>
            <a:off x="1405701" y="1377936"/>
            <a:ext cx="33788971" cy="3439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D12F26-FB08-4391-A8F3-93FEA69489D3}"/>
              </a:ext>
            </a:extLst>
          </p:cNvPr>
          <p:cNvSpPr txBox="1"/>
          <p:nvPr/>
        </p:nvSpPr>
        <p:spPr>
          <a:xfrm>
            <a:off x="7560433" y="1489712"/>
            <a:ext cx="205957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/>
              <a:t>The Changing Perception </a:t>
            </a:r>
            <a:r>
              <a:rPr lang="en-US" sz="8800" b="1"/>
              <a:t>of what</a:t>
            </a:r>
            <a:endParaRPr lang="en-US" sz="8800" b="1" dirty="0"/>
          </a:p>
          <a:p>
            <a:pPr algn="ctr"/>
            <a:r>
              <a:rPr lang="en-US" sz="8800" b="1" dirty="0"/>
              <a:t>Constitutes a ‘Good Catholic’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F74122-1BE6-4279-BD20-4C913D6D8DA4}"/>
              </a:ext>
            </a:extLst>
          </p:cNvPr>
          <p:cNvSpPr txBox="1"/>
          <p:nvPr/>
        </p:nvSpPr>
        <p:spPr>
          <a:xfrm>
            <a:off x="2275440" y="5648332"/>
            <a:ext cx="8220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Arial Black" panose="020B0A04020102020204" pitchFamily="34" charset="0"/>
              </a:rPr>
              <a:t>Introduction</a:t>
            </a:r>
            <a:endParaRPr lang="en-US" sz="3600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5D94BD-E20E-40B1-AD2A-1EEC92D9F9AC}"/>
              </a:ext>
            </a:extLst>
          </p:cNvPr>
          <p:cNvSpPr txBox="1"/>
          <p:nvPr/>
        </p:nvSpPr>
        <p:spPr>
          <a:xfrm>
            <a:off x="2028291" y="6416069"/>
            <a:ext cx="9411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In 1987 the first of a series of six surveys using a nationally representative sample of American self-identified Catholics was conducted. This was followed up with similar surveys in 1993, 1999, 2005, 2011, and 2017. Among the questions asked on each survey was whether one can be a ‘Good Catholic’ while not adhering to certain Catholic teachings and practices. 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0CA2D-28B2-4699-B13C-6797FE187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134" y="1657983"/>
            <a:ext cx="2507797" cy="33128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B901B2-6C88-48F8-90E7-98F6FD52FC40}"/>
              </a:ext>
            </a:extLst>
          </p:cNvPr>
          <p:cNvSpPr txBox="1"/>
          <p:nvPr/>
        </p:nvSpPr>
        <p:spPr>
          <a:xfrm>
            <a:off x="4486086" y="10023693"/>
            <a:ext cx="4412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>
                <a:latin typeface="Arial Black" panose="020B0A04020102020204" pitchFamily="34" charset="0"/>
              </a:rPr>
              <a:t>The Questions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C1A051-0ACD-4F2B-BD9A-4C27F3F0E052}"/>
              </a:ext>
            </a:extLst>
          </p:cNvPr>
          <p:cNvSpPr txBox="1"/>
          <p:nvPr/>
        </p:nvSpPr>
        <p:spPr>
          <a:xfrm>
            <a:off x="2030796" y="10776127"/>
            <a:ext cx="932300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Please tell me if you think a person can be a good Catholic,</a:t>
            </a:r>
          </a:p>
          <a:p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r>
              <a:rPr lang="en-US" sz="2800" dirty="0"/>
              <a:t> Without obeying the Church’s teaching regarding abortion.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r>
              <a:rPr lang="en-US" sz="2800" dirty="0"/>
              <a:t> Without obeying the Church’s teaching regarding birth                             </a:t>
            </a:r>
          </a:p>
          <a:p>
            <a:pPr>
              <a:buSzPct val="125000"/>
            </a:pPr>
            <a:r>
              <a:rPr lang="en-US" sz="2800" dirty="0"/>
              <a:t>       control.</a:t>
            </a:r>
          </a:p>
          <a:p>
            <a:pPr>
              <a:buSzPct val="125000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r>
              <a:rPr lang="en-US" sz="2800" dirty="0"/>
              <a:t> Without getting married in the Church.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r>
              <a:rPr lang="en-US" sz="2800" dirty="0"/>
              <a:t> Without going to Church every Sunday.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v"/>
            </a:pPr>
            <a:r>
              <a:rPr lang="en-US" sz="2800" dirty="0"/>
              <a:t> Without donating time or money to help the poor.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4958614F-024B-477F-AB9D-AF3FA77DA744}"/>
              </a:ext>
            </a:extLst>
          </p:cNvPr>
          <p:cNvSpPr/>
          <p:nvPr/>
        </p:nvSpPr>
        <p:spPr>
          <a:xfrm>
            <a:off x="1405701" y="16637609"/>
            <a:ext cx="10325629" cy="6377033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E89543-D106-4D2C-A2F6-5FEF0C41D5ED}"/>
              </a:ext>
            </a:extLst>
          </p:cNvPr>
          <p:cNvSpPr txBox="1"/>
          <p:nvPr/>
        </p:nvSpPr>
        <p:spPr>
          <a:xfrm>
            <a:off x="4015669" y="16906502"/>
            <a:ext cx="474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>
                <a:latin typeface="Arial Black" panose="020B0A04020102020204" pitchFamily="34" charset="0"/>
              </a:rPr>
              <a:t>Project Summary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A5B8BB-48D4-4CFD-918B-F4EB16E4EEC6}"/>
              </a:ext>
            </a:extLst>
          </p:cNvPr>
          <p:cNvSpPr txBox="1"/>
          <p:nvPr/>
        </p:nvSpPr>
        <p:spPr>
          <a:xfrm>
            <a:off x="1952134" y="17721186"/>
            <a:ext cx="932300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r>
              <a:rPr lang="en-US" sz="2800" dirty="0"/>
              <a:t> Determine what questions and associated responses were</a:t>
            </a:r>
          </a:p>
          <a:p>
            <a:pPr>
              <a:buSzPct val="125000"/>
            </a:pPr>
            <a:r>
              <a:rPr lang="en-US" sz="2800" dirty="0"/>
              <a:t>       consistent across all six surveys.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r>
              <a:rPr lang="en-US" sz="2800" dirty="0"/>
              <a:t> Merge all common questions and responses into a single</a:t>
            </a:r>
          </a:p>
          <a:p>
            <a:pPr>
              <a:buSzPct val="125000"/>
            </a:pPr>
            <a:r>
              <a:rPr lang="en-US" sz="2800" dirty="0"/>
              <a:t>       database using SPSS (Statistical Package for the Social</a:t>
            </a:r>
          </a:p>
          <a:p>
            <a:pPr>
              <a:buSzPct val="125000"/>
            </a:pPr>
            <a:r>
              <a:rPr lang="en-US" sz="2800" dirty="0"/>
              <a:t>       Sciences).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r>
              <a:rPr lang="en-US" sz="2800" dirty="0"/>
              <a:t> Generate additional Birth Year and Cohort (Birth Decade)</a:t>
            </a:r>
          </a:p>
          <a:p>
            <a:pPr>
              <a:buSzPct val="125000"/>
            </a:pPr>
            <a:r>
              <a:rPr lang="en-US" sz="2800" dirty="0"/>
              <a:t>       variables, to allow for finer analysis.  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endParaRPr lang="en-US" sz="2800" dirty="0"/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r>
              <a:rPr lang="en-US" sz="2800" dirty="0"/>
              <a:t> Analyze the combined database for trends regarding the</a:t>
            </a:r>
          </a:p>
          <a:p>
            <a:pPr>
              <a:buSzPct val="125000"/>
            </a:pPr>
            <a:r>
              <a:rPr lang="en-US" sz="2800"/>
              <a:t>      </a:t>
            </a:r>
            <a:r>
              <a:rPr lang="en-US" sz="2800" dirty="0"/>
              <a:t>‘Good Catholic’ questions.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Ø"/>
            </a:pPr>
            <a:endParaRPr lang="en-US" sz="28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444E4EDC-3477-47AE-8E4D-ED96503F6143}"/>
              </a:ext>
            </a:extLst>
          </p:cNvPr>
          <p:cNvSpPr/>
          <p:nvPr/>
        </p:nvSpPr>
        <p:spPr>
          <a:xfrm>
            <a:off x="25140649" y="19788798"/>
            <a:ext cx="10049559" cy="764879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C1BB17-32A4-45FC-B052-BE390185C011}"/>
              </a:ext>
            </a:extLst>
          </p:cNvPr>
          <p:cNvSpPr txBox="1"/>
          <p:nvPr/>
        </p:nvSpPr>
        <p:spPr>
          <a:xfrm>
            <a:off x="26321073" y="19998387"/>
            <a:ext cx="7801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Arial Black" panose="020B0A04020102020204" pitchFamily="34" charset="0"/>
              </a:rPr>
              <a:t>Results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2FAB3E3-A5A1-46EB-8248-819AABD7109C}"/>
              </a:ext>
            </a:extLst>
          </p:cNvPr>
          <p:cNvSpPr txBox="1"/>
          <p:nvPr/>
        </p:nvSpPr>
        <p:spPr>
          <a:xfrm>
            <a:off x="26047271" y="7232629"/>
            <a:ext cx="3602636" cy="6677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</p:txBody>
      </p:sp>
      <p:sp>
        <p:nvSpPr>
          <p:cNvPr id="2" name="Flowchart: Process 1">
            <a:extLst>
              <a:ext uri="{FF2B5EF4-FFF2-40B4-BE49-F238E27FC236}">
                <a16:creationId xmlns:a16="http://schemas.microsoft.com/office/drawing/2014/main" id="{BBD66973-88AD-4149-8443-9A00C95E785B}"/>
              </a:ext>
            </a:extLst>
          </p:cNvPr>
          <p:cNvSpPr/>
          <p:nvPr/>
        </p:nvSpPr>
        <p:spPr>
          <a:xfrm>
            <a:off x="25148573" y="5541112"/>
            <a:ext cx="10048656" cy="14082526"/>
          </a:xfrm>
          <a:prstGeom prst="flowChartProcess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1822DE-4973-470E-9B12-78844AF2D5EF}"/>
              </a:ext>
            </a:extLst>
          </p:cNvPr>
          <p:cNvSpPr txBox="1"/>
          <p:nvPr/>
        </p:nvSpPr>
        <p:spPr>
          <a:xfrm>
            <a:off x="27866443" y="5706272"/>
            <a:ext cx="4583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Arial Black" panose="020B0A04020102020204" pitchFamily="34" charset="0"/>
              </a:rPr>
              <a:t>The Data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0010E646-15D6-46E6-BF20-57F5D9FD2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64849" y="11907185"/>
            <a:ext cx="7499933" cy="35498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E0C0C6F-1349-4407-B100-891FF5B15D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6978" y="10296426"/>
            <a:ext cx="7615677" cy="1136919"/>
          </a:xfrm>
          <a:prstGeom prst="rect">
            <a:avLst/>
          </a:prstGeom>
        </p:spPr>
      </p:pic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8CE840A-CE63-4BFD-B6B4-C0ECD2CD5806}"/>
              </a:ext>
            </a:extLst>
          </p:cNvPr>
          <p:cNvCxnSpPr/>
          <p:nvPr/>
        </p:nvCxnSpPr>
        <p:spPr>
          <a:xfrm>
            <a:off x="26506979" y="10008362"/>
            <a:ext cx="7615677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D44EF2E-730D-4BF7-96ED-E62EB910633D}"/>
              </a:ext>
            </a:extLst>
          </p:cNvPr>
          <p:cNvCxnSpPr/>
          <p:nvPr/>
        </p:nvCxnSpPr>
        <p:spPr>
          <a:xfrm>
            <a:off x="26506978" y="11824963"/>
            <a:ext cx="7615677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4C34FDF-BA2D-426A-A3CC-CBB19766BD40}"/>
              </a:ext>
            </a:extLst>
          </p:cNvPr>
          <p:cNvCxnSpPr/>
          <p:nvPr/>
        </p:nvCxnSpPr>
        <p:spPr>
          <a:xfrm>
            <a:off x="26506979" y="15539258"/>
            <a:ext cx="76156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3A796C49-4CE0-4A8A-8812-DCB3E3D2ADD7}"/>
              </a:ext>
            </a:extLst>
          </p:cNvPr>
          <p:cNvSpPr txBox="1"/>
          <p:nvPr/>
        </p:nvSpPr>
        <p:spPr>
          <a:xfrm>
            <a:off x="27635200" y="2455827"/>
            <a:ext cx="6675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rial Nova" panose="020B0604020202020204" pitchFamily="34" charset="0"/>
              </a:rPr>
              <a:t>Matthew Cook</a:t>
            </a:r>
          </a:p>
          <a:p>
            <a:pPr algn="ctr"/>
            <a:r>
              <a:rPr lang="en-US" sz="3200" b="1" dirty="0">
                <a:latin typeface="Arial Nova" panose="020B0604020202020204" pitchFamily="34" charset="0"/>
              </a:rPr>
              <a:t>Advisor: Michele Dillon, Ph.D</a:t>
            </a:r>
            <a:r>
              <a:rPr lang="en-US" sz="3200" b="1" dirty="0"/>
              <a:t>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DAE02A-34F7-45B7-9845-F93506762D6B}"/>
              </a:ext>
            </a:extLst>
          </p:cNvPr>
          <p:cNvSpPr txBox="1"/>
          <p:nvPr/>
        </p:nvSpPr>
        <p:spPr>
          <a:xfrm>
            <a:off x="26184171" y="21059031"/>
            <a:ext cx="807538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125000"/>
              <a:buFont typeface="Wingdings" panose="05000000000000000000" pitchFamily="2" charset="2"/>
              <a:buChar char="q"/>
            </a:pPr>
            <a:r>
              <a:rPr lang="en-US" sz="2800" dirty="0"/>
              <a:t> American Catholics are steadily moving to a more liberal, tolerant view of what it means to be a ‘Good Catholic’.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q"/>
            </a:pPr>
            <a:r>
              <a:rPr lang="en-US" sz="2800" dirty="0"/>
              <a:t> Intensification of abortion activism in American society more generally may have contributed to attitudinal change observed among Catholics.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q"/>
            </a:pPr>
            <a:r>
              <a:rPr lang="en-US" sz="2800" dirty="0"/>
              <a:t> Changes in perception regarding abortion are changing at roughly double the rate regarding birth control.</a:t>
            </a:r>
          </a:p>
          <a:p>
            <a:pPr marL="457200" indent="-457200">
              <a:buSzPct val="125000"/>
              <a:buFont typeface="Wingdings" panose="05000000000000000000" pitchFamily="2" charset="2"/>
              <a:buChar char="q"/>
            </a:pPr>
            <a:r>
              <a:rPr lang="en-US" sz="2800" dirty="0"/>
              <a:t> Higher education trends to more open views regarding abortion among American Catholics.  However, the gap in acceptance between education levels is consistent.  </a:t>
            </a:r>
          </a:p>
        </p:txBody>
      </p:sp>
      <p:sp>
        <p:nvSpPr>
          <p:cNvPr id="22" name="Flowchart: Process 21">
            <a:extLst>
              <a:ext uri="{FF2B5EF4-FFF2-40B4-BE49-F238E27FC236}">
                <a16:creationId xmlns:a16="http://schemas.microsoft.com/office/drawing/2014/main" id="{F01A3508-0C5F-42FF-952E-AFCC2348B0CB}"/>
              </a:ext>
            </a:extLst>
          </p:cNvPr>
          <p:cNvSpPr/>
          <p:nvPr/>
        </p:nvSpPr>
        <p:spPr>
          <a:xfrm>
            <a:off x="1402144" y="23413757"/>
            <a:ext cx="10332746" cy="4025207"/>
          </a:xfrm>
          <a:prstGeom prst="flowChartProcess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BAA8F5-FC37-471A-BEBC-C3909D0A8104}"/>
              </a:ext>
            </a:extLst>
          </p:cNvPr>
          <p:cNvSpPr txBox="1"/>
          <p:nvPr/>
        </p:nvSpPr>
        <p:spPr>
          <a:xfrm>
            <a:off x="4486086" y="23583405"/>
            <a:ext cx="330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Arial Black" panose="020B0A04020102020204" pitchFamily="34" charset="0"/>
              </a:rPr>
              <a:t>References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2D5B5C9-148C-41B7-8AC4-D891F8017140}"/>
              </a:ext>
            </a:extLst>
          </p:cNvPr>
          <p:cNvSpPr txBox="1"/>
          <p:nvPr/>
        </p:nvSpPr>
        <p:spPr>
          <a:xfrm>
            <a:off x="2129290" y="24381973"/>
            <a:ext cx="91458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SzPct val="125000"/>
              <a:buFont typeface="+mj-lt"/>
              <a:buAutoNum type="romanLcPeriod"/>
            </a:pPr>
            <a:r>
              <a:rPr lang="en-US" sz="2800" dirty="0"/>
              <a:t>William </a:t>
            </a:r>
            <a:r>
              <a:rPr lang="en-US" sz="2800" dirty="0" err="1"/>
              <a:t>D’Antonio</a:t>
            </a:r>
            <a:r>
              <a:rPr lang="en-US" sz="2800" dirty="0"/>
              <a:t>, Michele Dillon, &amp; Mary Gautier. 2013. </a:t>
            </a:r>
            <a:r>
              <a:rPr lang="en-US" sz="2800" i="1" dirty="0"/>
              <a:t>American Catholics in Transition. </a:t>
            </a:r>
            <a:r>
              <a:rPr lang="en-US" sz="2800" dirty="0"/>
              <a:t>Lanham, MD: Rowman and Littlefield. </a:t>
            </a:r>
          </a:p>
          <a:p>
            <a:pPr marL="571500" indent="-571500">
              <a:buSzPct val="125000"/>
              <a:buFont typeface="+mj-lt"/>
              <a:buAutoNum type="romanLcPeriod"/>
            </a:pPr>
            <a:endParaRPr lang="en-US" sz="2800" dirty="0"/>
          </a:p>
          <a:p>
            <a:pPr marL="571500" indent="-571500">
              <a:buSzPct val="125000"/>
              <a:buFont typeface="+mj-lt"/>
              <a:buAutoNum type="romanLcPeriod"/>
            </a:pPr>
            <a:r>
              <a:rPr lang="en-US" sz="2800" dirty="0"/>
              <a:t>Michele Dillon. 2018. </a:t>
            </a:r>
            <a:r>
              <a:rPr lang="en-US" sz="2800" i="1" dirty="0" err="1"/>
              <a:t>Postsecular</a:t>
            </a:r>
            <a:r>
              <a:rPr lang="en-US" sz="2800" i="1" dirty="0"/>
              <a:t> Catholicism. </a:t>
            </a:r>
            <a:r>
              <a:rPr lang="en-US" sz="2800" dirty="0"/>
              <a:t>New York: Oxford University Press.  </a:t>
            </a:r>
            <a:endParaRPr lang="en-US" sz="24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A4D3A4F-DA6F-4516-AA25-D7019F67F7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6979" y="6608804"/>
            <a:ext cx="7615677" cy="323806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5BACCB8-EA81-44D9-83BE-565F0D98AB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38893" y="12832595"/>
            <a:ext cx="12109642" cy="729148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2A25B5D-CBCD-41B5-A313-483106B480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36964" y="5545074"/>
            <a:ext cx="12109643" cy="72914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BC226F8-041A-45BA-8E44-09B8DC3A7C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43545" y="20150074"/>
            <a:ext cx="12103062" cy="72875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08A5B9-4A15-404C-B6FD-ED34DDBF0D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06979" y="15768529"/>
            <a:ext cx="7557804" cy="321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38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4157</TotalTime>
  <Words>361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Black</vt:lpstr>
      <vt:lpstr>Arial Nova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</dc:creator>
  <cp:lastModifiedBy>Matt</cp:lastModifiedBy>
  <cp:revision>87</cp:revision>
  <dcterms:created xsi:type="dcterms:W3CDTF">2019-04-10T19:09:49Z</dcterms:created>
  <dcterms:modified xsi:type="dcterms:W3CDTF">2019-04-24T15:37:46Z</dcterms:modified>
</cp:coreProperties>
</file>