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83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166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250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333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416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499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582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666" algn="l" defTabSz="3160166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0307"/>
    <p:restoredTop sz="94601"/>
  </p:normalViewPr>
  <p:slideViewPr>
    <p:cSldViewPr snapToGrid="0" snapToObjects="1">
      <p:cViewPr>
        <p:scale>
          <a:sx n="26" d="100"/>
          <a:sy n="26" d="100"/>
        </p:scale>
        <p:origin x="264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56652-59DA-DB4E-88F2-A2402A42764E}" type="datetimeFigureOut">
              <a:rPr lang="en-US" smtClean="0"/>
              <a:t>4/24/19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FD6CA0-30B9-3C48-929F-101D2F68C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763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160166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1pPr>
    <a:lvl2pPr marL="1580083" algn="l" defTabSz="3160166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2pPr>
    <a:lvl3pPr marL="3160166" algn="l" defTabSz="3160166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3pPr>
    <a:lvl4pPr marL="4740250" algn="l" defTabSz="3160166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4pPr>
    <a:lvl5pPr marL="6320333" algn="l" defTabSz="3160166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5pPr>
    <a:lvl6pPr marL="7900416" algn="l" defTabSz="3160166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6pPr>
    <a:lvl7pPr marL="9480499" algn="l" defTabSz="3160166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7pPr>
    <a:lvl8pPr marL="11060582" algn="l" defTabSz="3160166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8pPr>
    <a:lvl9pPr marL="12640666" algn="l" defTabSz="3160166" rtl="0" eaLnBrk="1" latinLnBrk="0" hangingPunct="1">
      <a:defRPr sz="414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00188" y="1143000"/>
            <a:ext cx="385762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D6CA0-30B9-3C48-929F-101D2F68C3D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89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4788749"/>
            <a:ext cx="31089600" cy="10187093"/>
          </a:xfrm>
        </p:spPr>
        <p:txBody>
          <a:bodyPr anchor="b"/>
          <a:lstStyle>
            <a:lvl1pPr algn="ctr">
              <a:defRPr sz="2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9600"/>
            </a:lvl1pPr>
            <a:lvl2pPr marL="1828800" indent="0" algn="ctr">
              <a:buNone/>
              <a:defRPr sz="8000"/>
            </a:lvl2pPr>
            <a:lvl3pPr marL="3657600" indent="0" algn="ctr">
              <a:buNone/>
              <a:defRPr sz="7200"/>
            </a:lvl3pPr>
            <a:lvl4pPr marL="5486400" indent="0" algn="ctr">
              <a:buNone/>
              <a:defRPr sz="6400"/>
            </a:lvl4pPr>
            <a:lvl5pPr marL="7315200" indent="0" algn="ctr">
              <a:buNone/>
              <a:defRPr sz="6400"/>
            </a:lvl5pPr>
            <a:lvl6pPr marL="9144000" indent="0" algn="ctr">
              <a:buNone/>
              <a:defRPr sz="6400"/>
            </a:lvl6pPr>
            <a:lvl7pPr marL="10972800" indent="0" algn="ctr">
              <a:buNone/>
              <a:defRPr sz="6400"/>
            </a:lvl7pPr>
            <a:lvl8pPr marL="12801600" indent="0" algn="ctr">
              <a:buNone/>
              <a:defRPr sz="6400"/>
            </a:lvl8pPr>
            <a:lvl9pPr marL="14630400" indent="0" algn="ctr">
              <a:buNone/>
              <a:defRPr sz="64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269-056B-2240-B427-08B86EB8D5AB}" type="datetimeFigureOut">
              <a:rPr lang="en-US" smtClean="0"/>
              <a:t>4/24/19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2E815-26E6-7D4D-ADA2-59ED82A2A9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269-056B-2240-B427-08B86EB8D5AB}" type="datetimeFigureOut">
              <a:rPr lang="en-US" smtClean="0"/>
              <a:t>4/24/19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2E815-26E6-7D4D-ADA2-59ED82A2A9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5552" y="7294888"/>
            <a:ext cx="31546800" cy="12171678"/>
          </a:xfrm>
        </p:spPr>
        <p:txBody>
          <a:bodyPr anchor="b"/>
          <a:lstStyle>
            <a:lvl1pPr>
              <a:defRPr sz="2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95552" y="19581715"/>
            <a:ext cx="31546800" cy="6400798"/>
          </a:xfrm>
        </p:spPr>
        <p:txBody>
          <a:bodyPr/>
          <a:lstStyle>
            <a:lvl1pPr marL="0" indent="0">
              <a:buNone/>
              <a:defRPr sz="9600">
                <a:solidFill>
                  <a:schemeClr val="tx1"/>
                </a:solidFill>
              </a:defRPr>
            </a:lvl1pPr>
            <a:lvl2pPr marL="1828800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2pPr>
            <a:lvl3pPr marL="365760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54864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73152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91440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09728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28016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46304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269-056B-2240-B427-08B86EB8D5AB}" type="datetimeFigureOut">
              <a:rPr lang="en-US" smtClean="0"/>
              <a:t>4/24/19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2E815-26E6-7D4D-ADA2-59ED82A2A9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7789333"/>
            <a:ext cx="15544800" cy="185657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16600" y="7789333"/>
            <a:ext cx="15544800" cy="185657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269-056B-2240-B427-08B86EB8D5AB}" type="datetimeFigureOut">
              <a:rPr lang="en-US" smtClean="0"/>
              <a:t>4/24/19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2E815-26E6-7D4D-ADA2-59ED82A2A9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557873"/>
            <a:ext cx="31546800" cy="565573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9368" y="7172962"/>
            <a:ext cx="15473360" cy="351535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9368" y="10688320"/>
            <a:ext cx="15473360" cy="157209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16602" y="7172962"/>
            <a:ext cx="15549564" cy="351535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16602" y="10688320"/>
            <a:ext cx="15549564" cy="157209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269-056B-2240-B427-08B86EB8D5AB}" type="datetimeFigureOut">
              <a:rPr lang="en-US" smtClean="0"/>
              <a:t>4/24/19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2E815-26E6-7D4D-ADA2-59ED82A2A9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269-056B-2240-B427-08B86EB8D5AB}" type="datetimeFigureOut">
              <a:rPr lang="en-US" smtClean="0"/>
              <a:t>4/24/19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2E815-26E6-7D4D-ADA2-59ED82A2A9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269-056B-2240-B427-08B86EB8D5AB}" type="datetimeFigureOut">
              <a:rPr lang="en-US" smtClean="0"/>
              <a:t>4/24/19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2E815-26E6-7D4D-ADA2-59ED82A2A9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49564" y="4213020"/>
            <a:ext cx="18516600" cy="20794133"/>
          </a:xfrm>
        </p:spPr>
        <p:txBody>
          <a:bodyPr/>
          <a:lstStyle>
            <a:lvl1pPr>
              <a:defRPr sz="12800"/>
            </a:lvl1pPr>
            <a:lvl2pPr>
              <a:defRPr sz="11200"/>
            </a:lvl2pPr>
            <a:lvl3pPr>
              <a:defRPr sz="96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269-056B-2240-B427-08B86EB8D5AB}" type="datetimeFigureOut">
              <a:rPr lang="en-US" smtClean="0"/>
              <a:t>4/24/19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2E815-26E6-7D4D-ADA2-59ED82A2A9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549564" y="4213020"/>
            <a:ext cx="18516600" cy="20794133"/>
          </a:xfrm>
        </p:spPr>
        <p:txBody>
          <a:bodyPr anchor="t"/>
          <a:lstStyle>
            <a:lvl1pPr marL="0" indent="0">
              <a:buNone/>
              <a:defRPr sz="12800"/>
            </a:lvl1pPr>
            <a:lvl2pPr marL="1828800" indent="0">
              <a:buNone/>
              <a:defRPr sz="11200"/>
            </a:lvl2pPr>
            <a:lvl3pPr marL="3657600" indent="0">
              <a:buNone/>
              <a:defRPr sz="9600"/>
            </a:lvl3pPr>
            <a:lvl4pPr marL="5486400" indent="0">
              <a:buNone/>
              <a:defRPr sz="8000"/>
            </a:lvl4pPr>
            <a:lvl5pPr marL="7315200" indent="0">
              <a:buNone/>
              <a:defRPr sz="8000"/>
            </a:lvl5pPr>
            <a:lvl6pPr marL="9144000" indent="0">
              <a:buNone/>
              <a:defRPr sz="8000"/>
            </a:lvl6pPr>
            <a:lvl7pPr marL="10972800" indent="0">
              <a:buNone/>
              <a:defRPr sz="8000"/>
            </a:lvl7pPr>
            <a:lvl8pPr marL="12801600" indent="0">
              <a:buNone/>
              <a:defRPr sz="8000"/>
            </a:lvl8pPr>
            <a:lvl9pPr marL="14630400" indent="0">
              <a:buNone/>
              <a:defRPr sz="8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269-056B-2240-B427-08B86EB8D5AB}" type="datetimeFigureOut">
              <a:rPr lang="en-US" smtClean="0"/>
              <a:t>4/24/19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2E815-26E6-7D4D-ADA2-59ED82A2A9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269-056B-2240-B427-08B86EB8D5AB}" type="datetimeFigureOut">
              <a:rPr lang="en-US" smtClean="0"/>
              <a:t>4/24/19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2E815-26E6-7D4D-ADA2-59ED82A2A9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174702" y="1557867"/>
            <a:ext cx="7886700" cy="24797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14602" y="1557867"/>
            <a:ext cx="23202900" cy="24797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269-056B-2240-B427-08B86EB8D5AB}" type="datetimeFigureOut">
              <a:rPr lang="en-US" smtClean="0"/>
              <a:t>4/24/19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2E815-26E6-7D4D-ADA2-59ED82A2A9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1557873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4600" y="7789333"/>
            <a:ext cx="31546800" cy="18565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46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94269-056B-2240-B427-08B86EB8D5AB}" type="datetimeFigureOut">
              <a:rPr lang="en-US" smtClean="0"/>
              <a:t>4/24/19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15800" y="27120433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8318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2E815-26E6-7D4D-ADA2-59ED82A2A9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508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657600" rtl="0" eaLnBrk="1" latinLnBrk="0" hangingPunct="1">
        <a:lnSpc>
          <a:spcPct val="90000"/>
        </a:lnSpc>
        <a:spcBef>
          <a:spcPct val="0"/>
        </a:spcBef>
        <a:buNone/>
        <a:defRPr sz="17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400" indent="-914400" algn="l" defTabSz="3657600" rtl="0" eaLnBrk="1" latinLnBrk="0" hangingPunct="1">
        <a:lnSpc>
          <a:spcPct val="90000"/>
        </a:lnSpc>
        <a:spcBef>
          <a:spcPts val="4000"/>
        </a:spcBef>
        <a:buFont typeface="Arial" panose="020B0604020202020204" pitchFamily="34" charset="0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7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1pPr>
      <a:lvl2pPr marL="1828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2801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4630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alphaModFix amt="7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19879" y="-3695323"/>
            <a:ext cx="29303353" cy="366088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17916" y="84437"/>
            <a:ext cx="28736142" cy="2743200"/>
          </a:xfrm>
        </p:spPr>
        <p:txBody>
          <a:bodyPr>
            <a:noAutofit/>
          </a:bodyPr>
          <a:lstStyle/>
          <a:p>
            <a:r>
              <a:rPr lang="en-US" sz="7200" b="1" dirty="0"/>
              <a:t>A Community Assessment of Birth Preferences and Options for Low Risk Women in the Seacoast of New Hampshire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7878308" y="2740270"/>
            <a:ext cx="21810690" cy="1257969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4200" i="1" dirty="0"/>
              <a:t>Claire Martindale, Senior Nursing Major, Honors in Major </a:t>
            </a:r>
          </a:p>
          <a:p>
            <a:pPr>
              <a:spcBef>
                <a:spcPts val="0"/>
              </a:spcBef>
            </a:pPr>
            <a:r>
              <a:rPr lang="en-US" sz="4200" i="1" dirty="0"/>
              <a:t>University of New Hampshire Nursing Department, Durham NH </a:t>
            </a:r>
          </a:p>
        </p:txBody>
      </p:sp>
      <p:pic>
        <p:nvPicPr>
          <p:cNvPr id="4" name="Google Shape;7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4169" y="308239"/>
            <a:ext cx="2895558" cy="265237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245657" y="3601941"/>
            <a:ext cx="10819984" cy="26838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/>
              <a:t>Introduction</a:t>
            </a:r>
            <a:endParaRPr lang="en-US" sz="2000" b="1" dirty="0"/>
          </a:p>
          <a:p>
            <a:r>
              <a:rPr lang="en-US" sz="5400" dirty="0"/>
              <a:t>There are many birth </a:t>
            </a:r>
            <a:r>
              <a:rPr lang="en-US" sz="5400" dirty="0" smtClean="0"/>
              <a:t>places </a:t>
            </a:r>
            <a:r>
              <a:rPr lang="en-US" sz="5400" dirty="0"/>
              <a:t>and providers available to women but the accessibility </a:t>
            </a:r>
            <a:r>
              <a:rPr lang="en-US" sz="5400" dirty="0" smtClean="0"/>
              <a:t>of and </a:t>
            </a:r>
            <a:r>
              <a:rPr lang="en-US" sz="5400" dirty="0"/>
              <a:t>desire </a:t>
            </a:r>
            <a:r>
              <a:rPr lang="en-US" sz="5400" dirty="0" smtClean="0"/>
              <a:t>for </a:t>
            </a:r>
            <a:r>
              <a:rPr lang="en-US" sz="5400" dirty="0"/>
              <a:t>these options </a:t>
            </a:r>
            <a:r>
              <a:rPr lang="en-US" sz="5400" dirty="0" smtClean="0"/>
              <a:t>is</a:t>
            </a:r>
            <a:r>
              <a:rPr lang="en-US" sz="5400" dirty="0" smtClean="0"/>
              <a:t> </a:t>
            </a:r>
            <a:r>
              <a:rPr lang="en-US" sz="5400" dirty="0"/>
              <a:t>unknown in the Seacoast of NH. </a:t>
            </a:r>
            <a:r>
              <a:rPr lang="en-US" sz="5400" dirty="0" smtClean="0"/>
              <a:t>Additionall</a:t>
            </a:r>
            <a:r>
              <a:rPr lang="en-US" sz="5400" dirty="0" smtClean="0"/>
              <a:t>y,</a:t>
            </a:r>
            <a:r>
              <a:rPr lang="en-US" sz="5400" dirty="0" smtClean="0"/>
              <a:t> some </a:t>
            </a:r>
            <a:r>
              <a:rPr lang="en-US" sz="5400" dirty="0"/>
              <a:t>options provide better outcomes than others.  </a:t>
            </a:r>
            <a:endParaRPr lang="en-US" sz="5400" b="1" dirty="0"/>
          </a:p>
          <a:p>
            <a:pPr algn="ctr"/>
            <a:endParaRPr lang="en-US" sz="2000" b="1" dirty="0" smtClean="0"/>
          </a:p>
          <a:p>
            <a:pPr algn="ctr"/>
            <a:endParaRPr lang="en-US" sz="2000" b="1" dirty="0"/>
          </a:p>
          <a:p>
            <a:pPr algn="ctr"/>
            <a:r>
              <a:rPr lang="en-US" sz="5400" b="1" dirty="0" smtClean="0"/>
              <a:t>Background</a:t>
            </a:r>
            <a:endParaRPr lang="en-US" sz="2000" b="1" dirty="0"/>
          </a:p>
          <a:p>
            <a:r>
              <a:rPr lang="en-US" sz="5400" b="1" dirty="0"/>
              <a:t>Healthy People 2020’s goals</a:t>
            </a:r>
            <a:r>
              <a:rPr lang="en-US" sz="5400" dirty="0"/>
              <a:t>: 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800" dirty="0"/>
              <a:t>Decreased neonatal </a:t>
            </a:r>
            <a:r>
              <a:rPr lang="en-US" sz="4800" dirty="0" smtClean="0"/>
              <a:t>mortality</a:t>
            </a:r>
            <a:r>
              <a:rPr lang="en-US" sz="4800" dirty="0" smtClean="0"/>
              <a:t> </a:t>
            </a:r>
            <a:r>
              <a:rPr lang="en-US" sz="4800" dirty="0"/>
              <a:t>rate </a:t>
            </a:r>
            <a:r>
              <a:rPr lang="en-US" sz="4800" baseline="30000" dirty="0"/>
              <a:t>15</a:t>
            </a:r>
            <a:endParaRPr lang="en-US" sz="4800" dirty="0"/>
          </a:p>
          <a:p>
            <a:pPr marL="308610" indent="-308610">
              <a:buFont typeface="Arial" charset="0"/>
              <a:buChar char="•"/>
            </a:pPr>
            <a:r>
              <a:rPr lang="en-US" sz="4800" dirty="0"/>
              <a:t>Decrease maternal cesarean section rate </a:t>
            </a:r>
            <a:r>
              <a:rPr lang="en-US" sz="4800" baseline="30000" dirty="0"/>
              <a:t>15</a:t>
            </a:r>
            <a:endParaRPr lang="en-US" sz="4800" dirty="0"/>
          </a:p>
          <a:p>
            <a:r>
              <a:rPr lang="en-US" sz="5400" b="1" dirty="0"/>
              <a:t>Birthplaces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800" b="1" dirty="0"/>
              <a:t>Hospital</a:t>
            </a:r>
            <a:r>
              <a:rPr lang="en-US" sz="4800" dirty="0"/>
              <a:t>: Most common 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800" b="1" dirty="0"/>
              <a:t>Freestanding Birth Center</a:t>
            </a:r>
            <a:r>
              <a:rPr lang="en-US" sz="4800" dirty="0"/>
              <a:t>: Safe option, equal neonatal mortality, other neonatal benefits, decreased cesarean section rate </a:t>
            </a:r>
            <a:r>
              <a:rPr lang="en-US" sz="4800" baseline="30000" dirty="0" smtClean="0"/>
              <a:t>1,14</a:t>
            </a:r>
            <a:endParaRPr lang="en-US" sz="4800" dirty="0"/>
          </a:p>
          <a:p>
            <a:pPr marL="308610" indent="-308610">
              <a:buFont typeface="Arial" charset="0"/>
              <a:buChar char="•"/>
            </a:pPr>
            <a:r>
              <a:rPr lang="en-US" sz="4800" b="1" dirty="0"/>
              <a:t>Home</a:t>
            </a:r>
            <a:r>
              <a:rPr lang="en-US" sz="4800" dirty="0"/>
              <a:t>: Increased neonatal mortality rate, lower 5 min APGARs, decreased cesarean section rate, some evidence to support safety in US. </a:t>
            </a:r>
            <a:r>
              <a:rPr lang="en-US" sz="4800" baseline="30000" dirty="0" smtClean="0"/>
              <a:t>4,8</a:t>
            </a:r>
          </a:p>
          <a:p>
            <a:endParaRPr lang="en-US" sz="2000" dirty="0"/>
          </a:p>
          <a:p>
            <a:r>
              <a:rPr lang="en-US" sz="5400" b="1" dirty="0"/>
              <a:t>Birth Providers: 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800" b="1" dirty="0"/>
              <a:t>OBGYN</a:t>
            </a:r>
            <a:r>
              <a:rPr lang="en-US" sz="4800" dirty="0"/>
              <a:t>: Most common 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800" b="1" dirty="0"/>
              <a:t>Certified Nurse Midwife</a:t>
            </a:r>
            <a:r>
              <a:rPr lang="en-US" sz="4800" dirty="0"/>
              <a:t>: Safe alternative, equal neonatal mortality, decreased cesarean section rate </a:t>
            </a:r>
            <a:r>
              <a:rPr lang="en-US" sz="4800" baseline="30000" dirty="0" smtClean="0"/>
              <a:t>2,9</a:t>
            </a:r>
            <a:r>
              <a:rPr lang="en-US" sz="4800" dirty="0" smtClean="0"/>
              <a:t>  </a:t>
            </a:r>
            <a:endParaRPr lang="en-US" sz="4800" dirty="0"/>
          </a:p>
          <a:p>
            <a:pPr marL="308610" indent="-308610">
              <a:buFont typeface="Arial" charset="0"/>
              <a:buChar char="•"/>
            </a:pPr>
            <a:r>
              <a:rPr lang="en-US" sz="4800" b="1" dirty="0"/>
              <a:t>Certified Professional Midwife/NH Certified Midwife</a:t>
            </a:r>
            <a:r>
              <a:rPr lang="en-US" sz="4800" dirty="0"/>
              <a:t>: Little evidence in the US 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800" b="1" dirty="0"/>
              <a:t>Unassisted</a:t>
            </a:r>
            <a:r>
              <a:rPr lang="en-US" sz="4800" dirty="0"/>
              <a:t>: No research on outcomes found</a:t>
            </a:r>
          </a:p>
          <a:p>
            <a:pPr marL="2228850" lvl="1" indent="-857250">
              <a:buFont typeface="Arial" charset="0"/>
              <a:buChar char="•"/>
            </a:pPr>
            <a:endParaRPr lang="en-US" sz="4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6255106" y="3601941"/>
            <a:ext cx="962594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Limitations 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800" dirty="0"/>
              <a:t>Very limited sample size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800" dirty="0"/>
              <a:t>Mostly high socioeconomic, may not be representative </a:t>
            </a:r>
            <a:endParaRPr lang="en-US" sz="4800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27868630" y="14876269"/>
            <a:ext cx="6986009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Acknowledgments</a:t>
            </a:r>
          </a:p>
          <a:p>
            <a:r>
              <a:rPr lang="en-US" sz="3600" i="1" dirty="0"/>
              <a:t>Dr. Joyce Cappiello PhD, FNP, FAANP</a:t>
            </a:r>
          </a:p>
          <a:p>
            <a:r>
              <a:rPr lang="en-US" sz="3600" i="1" dirty="0"/>
              <a:t>Dr. Joanne Samuels PhD, RN, CNL  </a:t>
            </a:r>
          </a:p>
          <a:p>
            <a:r>
              <a:rPr lang="en-US" sz="3600" i="1" dirty="0"/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824424" y="16945397"/>
            <a:ext cx="10697533" cy="12234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References</a:t>
            </a:r>
          </a:p>
          <a:p>
            <a:r>
              <a:rPr lang="en-US" sz="2100" dirty="0"/>
              <a:t>(1) </a:t>
            </a:r>
            <a:r>
              <a:rPr lang="en-US" sz="2100" dirty="0" err="1"/>
              <a:t>Alliman</a:t>
            </a:r>
            <a:r>
              <a:rPr lang="en-US" sz="2100" dirty="0"/>
              <a:t>, J., </a:t>
            </a:r>
            <a:r>
              <a:rPr lang="en-US" sz="2100" dirty="0" err="1"/>
              <a:t>Phillippi</a:t>
            </a:r>
            <a:r>
              <a:rPr lang="en-US" sz="2100" dirty="0"/>
              <a:t>, J. C. (2016). Maternal outcomes in birth centers: An integrative review of the literature. Journal of Midwifery and Women’s Health. Retrieved from: https://onlinelibrary-wiley-com.unh.idm.oclc.org/doi/full/10.1111/jmwh.12356</a:t>
            </a:r>
          </a:p>
          <a:p>
            <a:r>
              <a:rPr lang="en-US" sz="2100" dirty="0"/>
              <a:t>(2) Carlson, N. S., Corwin, E. J., Hernandez, T. L., Holt, E., Lowe, N. K., &amp; Hurt, K. J. (2018). Association between provider type and cesarean birth in healthy nulliparous laboring women: A retrospective cohort study. Birth: Issues in Perinatal Care, 45(2), 159–168. https://</a:t>
            </a:r>
            <a:r>
              <a:rPr lang="en-US" sz="2100" dirty="0" err="1"/>
              <a:t>doi.org</a:t>
            </a:r>
            <a:r>
              <a:rPr lang="en-US" sz="2100" dirty="0"/>
              <a:t>/10.1111/birt.12334 </a:t>
            </a:r>
          </a:p>
          <a:p>
            <a:r>
              <a:rPr lang="en-US" sz="2100" dirty="0" smtClean="0"/>
              <a:t>https</a:t>
            </a:r>
            <a:r>
              <a:rPr lang="en-US" sz="2100" dirty="0"/>
              <a:t>://www.ncbi.nlm.nih.gov/pubmed/23437812</a:t>
            </a:r>
          </a:p>
          <a:p>
            <a:r>
              <a:rPr lang="en-US" sz="2100" dirty="0"/>
              <a:t>(4) </a:t>
            </a:r>
            <a:r>
              <a:rPr lang="en-US" sz="2100" dirty="0" err="1"/>
              <a:t>Cheyney</a:t>
            </a:r>
            <a:r>
              <a:rPr lang="en-US" sz="2100" dirty="0"/>
              <a:t>, M., </a:t>
            </a:r>
            <a:r>
              <a:rPr lang="en-US" sz="2100" dirty="0" err="1"/>
              <a:t>Bevjberg</a:t>
            </a:r>
            <a:r>
              <a:rPr lang="en-US" sz="2100" dirty="0"/>
              <a:t>, M. L. &amp; Bucher, P. (2015). Safe for whom? BJOB Debate. Retrieved from https://obgyn.onlinelibrary.wiley.com/doi/epdf/10.1111/1471-0528.13411 </a:t>
            </a:r>
          </a:p>
          <a:p>
            <a:r>
              <a:rPr lang="en-US" sz="2100" dirty="0" smtClean="0"/>
              <a:t>(</a:t>
            </a:r>
            <a:r>
              <a:rPr lang="en-US" sz="2100" dirty="0"/>
              <a:t>7) </a:t>
            </a:r>
            <a:r>
              <a:rPr lang="en-US" sz="2100" dirty="0" err="1"/>
              <a:t>Danilack</a:t>
            </a:r>
            <a:r>
              <a:rPr lang="en-US" sz="2100" dirty="0"/>
              <a:t>, V. A., </a:t>
            </a:r>
            <a:r>
              <a:rPr lang="en-US" sz="2100" dirty="0" err="1"/>
              <a:t>Nunes</a:t>
            </a:r>
            <a:r>
              <a:rPr lang="en-US" sz="2100" dirty="0"/>
              <a:t>, A. P., &amp; Phipps, M. G. (2015). Unexpected complications of low-risk pregnancies in the United States. </a:t>
            </a:r>
            <a:r>
              <a:rPr lang="en-US" sz="2100" i="1" dirty="0"/>
              <a:t>American journal of obstetrics and gynecology</a:t>
            </a:r>
            <a:r>
              <a:rPr lang="en-US" sz="2100" dirty="0"/>
              <a:t>, </a:t>
            </a:r>
            <a:r>
              <a:rPr lang="en-US" sz="2100" i="1" dirty="0"/>
              <a:t>212</a:t>
            </a:r>
            <a:r>
              <a:rPr lang="en-US" sz="2100" dirty="0"/>
              <a:t>(6), 809.e1–809.e8096. doi:10.1016/j.ajog.2015.03.038 </a:t>
            </a:r>
          </a:p>
          <a:p>
            <a:r>
              <a:rPr lang="en-US" sz="2100" dirty="0"/>
              <a:t>(8) </a:t>
            </a:r>
            <a:r>
              <a:rPr lang="en-US" sz="2100" dirty="0" err="1"/>
              <a:t>Grunebaum</a:t>
            </a:r>
            <a:r>
              <a:rPr lang="en-US" sz="2100" dirty="0"/>
              <a:t>, A., McCullough, A. B., </a:t>
            </a:r>
            <a:r>
              <a:rPr lang="en-US" sz="2100" dirty="0" err="1"/>
              <a:t>Arabin</a:t>
            </a:r>
            <a:r>
              <a:rPr lang="en-US" sz="2100" dirty="0"/>
              <a:t>, B, Brant, R. L., </a:t>
            </a:r>
            <a:r>
              <a:rPr lang="en-US" sz="2100" dirty="0" err="1"/>
              <a:t>Levene</a:t>
            </a:r>
            <a:r>
              <a:rPr lang="en-US" sz="2100" dirty="0"/>
              <a:t>, M. I., &amp; </a:t>
            </a:r>
            <a:r>
              <a:rPr lang="en-US" sz="2100" dirty="0" err="1"/>
              <a:t>Chervenck</a:t>
            </a:r>
            <a:r>
              <a:rPr lang="en-US" sz="2100" dirty="0"/>
              <a:t>, F. A. (2015). The safety of planned homebirths: a clinical fiction. BJOB Debate. Retrieved from https://obgyn.onlinelibrary.wiley.com/doi/epdf/10.1111/1471-0528.13411 </a:t>
            </a:r>
          </a:p>
          <a:p>
            <a:r>
              <a:rPr lang="en-US" sz="2100" dirty="0"/>
              <a:t>(9) </a:t>
            </a:r>
            <a:r>
              <a:rPr lang="en-US" sz="2100" dirty="0" err="1"/>
              <a:t>Johantgen</a:t>
            </a:r>
            <a:r>
              <a:rPr lang="en-US" sz="2100" dirty="0"/>
              <a:t>, M., Fountain, L., </a:t>
            </a:r>
            <a:r>
              <a:rPr lang="en-US" sz="2100" dirty="0" err="1"/>
              <a:t>Zangaro</a:t>
            </a:r>
            <a:r>
              <a:rPr lang="en-US" sz="2100" dirty="0"/>
              <a:t>, G., Newhouse, R., </a:t>
            </a:r>
            <a:r>
              <a:rPr lang="en-US" sz="2100" dirty="0" err="1"/>
              <a:t>Stanik</a:t>
            </a:r>
            <a:r>
              <a:rPr lang="en-US" sz="2100" dirty="0"/>
              <a:t>-Hutt, J., &amp; White, K. (2012). Comparison of labor and delivery care provided by certified nurse-midwives and physicians: a systematic review, 1990 to 2008. Women’s Health Issues: Official Publication Of The Jacobs Institute Of Women’s Health, 22(1), e73–e81. https://</a:t>
            </a:r>
            <a:r>
              <a:rPr lang="en-US" sz="2100" dirty="0" err="1"/>
              <a:t>doi.org</a:t>
            </a:r>
            <a:r>
              <a:rPr lang="en-US" sz="2100" dirty="0"/>
              <a:t>/10.1016/j.whi.2011.06.005</a:t>
            </a:r>
          </a:p>
          <a:p>
            <a:r>
              <a:rPr lang="en-US" sz="2100" dirty="0" smtClean="0"/>
              <a:t>https</a:t>
            </a:r>
            <a:r>
              <a:rPr lang="en-US" sz="2100" dirty="0"/>
              <a:t>://</a:t>
            </a:r>
            <a:r>
              <a:rPr lang="en-US" sz="2100" dirty="0" err="1"/>
              <a:t>search.ebscohost.com</a:t>
            </a:r>
            <a:r>
              <a:rPr lang="en-US" sz="2100" dirty="0"/>
              <a:t>/</a:t>
            </a:r>
            <a:r>
              <a:rPr lang="en-US" sz="2100" dirty="0" err="1"/>
              <a:t>login.aspx?direct</a:t>
            </a:r>
            <a:r>
              <a:rPr lang="en-US" sz="2100" dirty="0"/>
              <a:t>=</a:t>
            </a:r>
            <a:r>
              <a:rPr lang="en-US" sz="2100" dirty="0" err="1"/>
              <a:t>true&amp;db</a:t>
            </a:r>
            <a:r>
              <a:rPr lang="en-US" sz="2100" dirty="0"/>
              <a:t>=</a:t>
            </a:r>
            <a:r>
              <a:rPr lang="en-US" sz="2100" dirty="0" err="1"/>
              <a:t>edsjsr&amp;AN</a:t>
            </a:r>
            <a:r>
              <a:rPr lang="en-US" sz="2100" dirty="0"/>
              <a:t>=edsjsr.25459953&amp;site=</a:t>
            </a:r>
            <a:r>
              <a:rPr lang="en-US" sz="2100" dirty="0" err="1"/>
              <a:t>eds</a:t>
            </a:r>
            <a:r>
              <a:rPr lang="en-US" sz="2100" dirty="0"/>
              <a:t>-live</a:t>
            </a:r>
          </a:p>
          <a:p>
            <a:r>
              <a:rPr lang="en-US" sz="2100" dirty="0" smtClean="0"/>
              <a:t>(</a:t>
            </a:r>
            <a:r>
              <a:rPr lang="en-US" sz="2100" dirty="0"/>
              <a:t>13) Miller, A. C., &amp; Shriver, T. E. (2012). Women’s childbirth preferences and practices in the United States. </a:t>
            </a:r>
            <a:r>
              <a:rPr lang="en-US" sz="2100" i="1" dirty="0"/>
              <a:t>Social Science and Medicine</a:t>
            </a:r>
            <a:r>
              <a:rPr lang="en-US" sz="2100" dirty="0"/>
              <a:t>, </a:t>
            </a:r>
            <a:r>
              <a:rPr lang="en-US" sz="2100" i="1" dirty="0"/>
              <a:t>75</a:t>
            </a:r>
            <a:r>
              <a:rPr lang="en-US" sz="2100" dirty="0"/>
              <a:t>(4), 709–716. https://doi.org/10.1016/j.socscimed.2012.03.051 </a:t>
            </a:r>
          </a:p>
          <a:p>
            <a:r>
              <a:rPr lang="en-US" sz="2100" dirty="0"/>
              <a:t>(14) </a:t>
            </a:r>
            <a:r>
              <a:rPr lang="en-US" sz="2100" dirty="0" err="1"/>
              <a:t>Phillippi</a:t>
            </a:r>
            <a:r>
              <a:rPr lang="en-US" sz="2100" dirty="0"/>
              <a:t>, J. C., </a:t>
            </a:r>
            <a:r>
              <a:rPr lang="en-US" sz="2100" dirty="0" err="1"/>
              <a:t>Danhausen</a:t>
            </a:r>
            <a:r>
              <a:rPr lang="en-US" sz="2100" dirty="0"/>
              <a:t>, K., </a:t>
            </a:r>
            <a:r>
              <a:rPr lang="en-US" sz="2100" dirty="0" err="1"/>
              <a:t>Alliman</a:t>
            </a:r>
            <a:r>
              <a:rPr lang="en-US" sz="2100" dirty="0"/>
              <a:t>, J., </a:t>
            </a:r>
            <a:r>
              <a:rPr lang="en-US" sz="2100" dirty="0" err="1"/>
              <a:t>Phillipppi</a:t>
            </a:r>
            <a:r>
              <a:rPr lang="en-US" sz="2100" dirty="0"/>
              <a:t>, D. R. (2018). Neonatal outcomes in the birth center setting: A systematic review. Journal of Midwifery &amp; Women’s Health. Retrieved from: https://eds-a-ebscohost-com.unh.idm.oclc.org/eds/detail/detail?vid=0&amp;sid=ac45a52f-03b7-449a-8ff4-50fc68ab289b%40sessionmgr4010&amp;bdata=JnNpdGU9ZWRzLWxpdmU%3d#AN=127900911&amp;db=ccm</a:t>
            </a:r>
          </a:p>
          <a:p>
            <a:r>
              <a:rPr lang="en-US" sz="2100" dirty="0"/>
              <a:t>(15) Office of Disease Prevention and Health Promotion. (2010). Maternal, Infant, and Child Health. Retrieved from https://</a:t>
            </a:r>
            <a:r>
              <a:rPr lang="en-US" sz="2100" dirty="0" err="1"/>
              <a:t>www.healthypeople.gov</a:t>
            </a:r>
            <a:r>
              <a:rPr lang="en-US" sz="2100" dirty="0"/>
              <a:t>/2020/topics-objectives/topic/maternal-infant-and-child-health/objectives </a:t>
            </a:r>
            <a:endParaRPr lang="en-US" sz="2100" dirty="0" smtClean="0"/>
          </a:p>
          <a:p>
            <a:r>
              <a:rPr lang="en-US" sz="2100" dirty="0" smtClean="0"/>
              <a:t>* More references available upon request</a:t>
            </a:r>
            <a:endParaRPr lang="en-US" sz="2100" dirty="0"/>
          </a:p>
          <a:p>
            <a:endParaRPr 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11228846" y="8104027"/>
            <a:ext cx="14398285" cy="60939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Population</a:t>
            </a:r>
          </a:p>
          <a:p>
            <a:pPr algn="ctr"/>
            <a:r>
              <a:rPr lang="en-US" sz="4800" dirty="0"/>
              <a:t>Women who live in the Seacoast of NH, ages 18 – 39 of all socioeconomic status, who </a:t>
            </a:r>
            <a:r>
              <a:rPr lang="en-US" sz="4800" dirty="0" smtClean="0"/>
              <a:t>met </a:t>
            </a:r>
            <a:r>
              <a:rPr lang="en-US" sz="4800" dirty="0"/>
              <a:t>the following health criteria: Less than 40 years old, pre-pregnancy BMI &lt; 30, no HTN, DM, syphilis, hepatitis B or hepatitis C before or during pregnancy, singleton pregnancy, vertex presentation, no fetal congenital abnormalities, delivery between 37 – 42 weeks gestation </a:t>
            </a:r>
            <a:r>
              <a:rPr lang="en-US" sz="4800" baseline="30000" dirty="0" smtClean="0"/>
              <a:t>7</a:t>
            </a:r>
            <a:r>
              <a:rPr lang="en-US" sz="4800" dirty="0" smtClean="0"/>
              <a:t>  </a:t>
            </a:r>
            <a:r>
              <a:rPr lang="en-US" sz="4800" u="sng" dirty="0" smtClean="0"/>
              <a:t> </a:t>
            </a:r>
            <a:endParaRPr lang="en-US" sz="4800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13848002" y="13075132"/>
            <a:ext cx="8814216" cy="2964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Results</a:t>
            </a:r>
            <a:r>
              <a:rPr lang="en-US" sz="18663" dirty="0"/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228845" y="24440033"/>
            <a:ext cx="1439828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08610" indent="-308610">
              <a:buFont typeface="Arial" charset="0"/>
              <a:buChar char="•"/>
            </a:pPr>
            <a:r>
              <a:rPr lang="en-US" sz="4600" dirty="0"/>
              <a:t>38% of wanted a CNM and only 29% employed one 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600" dirty="0"/>
              <a:t>71.4% would consider a CNM 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600" dirty="0"/>
              <a:t>19% wanted a freestanding birth center and 0% used one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600" dirty="0"/>
              <a:t>42.9% would consider a freestanding birth center 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600" dirty="0"/>
              <a:t>No common social barriers but women wanted what they felt was safest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2935" y="15576817"/>
            <a:ext cx="14364196" cy="83946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55106" y="7161613"/>
            <a:ext cx="10213059" cy="8309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Conclusion &amp; Nursing Implications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800" dirty="0"/>
              <a:t>No freestanding birth centers in the Seacoast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800" dirty="0"/>
              <a:t>Further research </a:t>
            </a:r>
            <a:r>
              <a:rPr lang="en-US" sz="4800" dirty="0" smtClean="0"/>
              <a:t>with a </a:t>
            </a:r>
            <a:r>
              <a:rPr lang="en-US" sz="4800" dirty="0"/>
              <a:t>larger sample size 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800" dirty="0"/>
              <a:t>Consider supporting a freestanding birth center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800" dirty="0"/>
              <a:t>More use of CNMs for low risk women 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800" dirty="0"/>
              <a:t>Promote education on safe birth options in US</a:t>
            </a:r>
          </a:p>
          <a:p>
            <a:endParaRPr lang="en-US" sz="4800" dirty="0"/>
          </a:p>
        </p:txBody>
      </p:sp>
      <p:sp>
        <p:nvSpPr>
          <p:cNvPr id="25" name="TextBox 24"/>
          <p:cNvSpPr txBox="1"/>
          <p:nvPr/>
        </p:nvSpPr>
        <p:spPr>
          <a:xfrm>
            <a:off x="17885665" y="18715299"/>
            <a:ext cx="17959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n = 21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262935" y="4166836"/>
            <a:ext cx="1398435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Methods</a:t>
            </a:r>
            <a:endParaRPr lang="en-US" sz="5400" dirty="0"/>
          </a:p>
          <a:p>
            <a:pPr marL="308610" indent="-308610">
              <a:buFont typeface="Arial" charset="0"/>
              <a:buChar char="•"/>
            </a:pPr>
            <a:r>
              <a:rPr lang="en-US" sz="4800" dirty="0" smtClean="0"/>
              <a:t>Evidence Based qualtrics </a:t>
            </a:r>
            <a:r>
              <a:rPr lang="en-US" sz="4800" dirty="0"/>
              <a:t>Survey on an </a:t>
            </a:r>
            <a:r>
              <a:rPr lang="en-US" sz="4800" dirty="0" smtClean="0"/>
              <a:t>online mothers support group  </a:t>
            </a:r>
            <a:endParaRPr lang="en-US" sz="4800" dirty="0"/>
          </a:p>
          <a:p>
            <a:pPr marL="308610" indent="-308610">
              <a:buFont typeface="Arial" charset="0"/>
              <a:buChar char="•"/>
            </a:pPr>
            <a:r>
              <a:rPr lang="en-US" sz="4800" dirty="0"/>
              <a:t>Snowball recruitment method </a:t>
            </a:r>
          </a:p>
          <a:p>
            <a:pPr marL="308610" indent="-308610">
              <a:buFont typeface="Arial" charset="0"/>
              <a:buChar char="•"/>
            </a:pPr>
            <a:r>
              <a:rPr lang="en-US" sz="4800" dirty="0"/>
              <a:t>Descriptive Statistics </a:t>
            </a:r>
            <a:r>
              <a:rPr lang="en-US" sz="48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5398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3734</TotalTime>
  <Words>503</Words>
  <Application>Microsoft Macintosh PowerPoint</Application>
  <PresentationFormat>Custom</PresentationFormat>
  <Paragraphs>61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Calibri Light</vt:lpstr>
      <vt:lpstr>Arial</vt:lpstr>
      <vt:lpstr>Office Theme</vt:lpstr>
      <vt:lpstr>A Community Assessment of Birth Preferences and Options for Low Risk Women in the Seacoast of New Hampshire</vt:lpstr>
    </vt:vector>
  </TitlesOfParts>
  <Company/>
  <LinksUpToDate>false</LinksUpToDate>
  <SharedDoc>false</SharedDoc>
  <HyperlinksChanged>false</HyperlinksChanged>
  <AppVersion>15.0039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Community Assessment of Birth Preferences and Options for Low Risk Women in the Seacoast of New Hampshire</dc:title>
  <dc:creator>Martindale, Claire M</dc:creator>
  <cp:lastModifiedBy>Martindale, Claire M</cp:lastModifiedBy>
  <cp:revision>47</cp:revision>
  <dcterms:created xsi:type="dcterms:W3CDTF">2019-04-20T02:07:55Z</dcterms:created>
  <dcterms:modified xsi:type="dcterms:W3CDTF">2019-04-24T20:29:21Z</dcterms:modified>
</cp:coreProperties>
</file>