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2"/>
    <p:sldMasterId id="2147483662" r:id="rId3"/>
  </p:sldMasterIdLst>
  <p:notesMasterIdLst>
    <p:notesMasterId r:id="rId5"/>
  </p:notesMasterIdLst>
  <p:handoutMasterIdLst>
    <p:handoutMasterId r:id="rId6"/>
  </p:handoutMasterIdLst>
  <p:sldIdLst>
    <p:sldId id="263" r:id="rId4"/>
  </p:sldIdLst>
  <p:sldSz cx="36576000" cy="29260800"/>
  <p:notesSz cx="9236075" cy="7010400"/>
  <p:defaultTextStyle>
    <a:defPPr>
      <a:defRPr lang="en-US"/>
    </a:defPPr>
    <a:lvl1pPr algn="l" rtl="0" eaLnBrk="0" fontAlgn="base" hangingPunct="0">
      <a:spcBef>
        <a:spcPct val="20000"/>
      </a:spcBef>
      <a:spcAft>
        <a:spcPct val="0"/>
      </a:spcAft>
      <a:buChar char="•"/>
      <a:defRPr sz="7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342884" algn="l" rtl="0" eaLnBrk="0" fontAlgn="base" hangingPunct="0">
      <a:spcBef>
        <a:spcPct val="20000"/>
      </a:spcBef>
      <a:spcAft>
        <a:spcPct val="0"/>
      </a:spcAft>
      <a:buChar char="•"/>
      <a:defRPr sz="7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685766" algn="l" rtl="0" eaLnBrk="0" fontAlgn="base" hangingPunct="0">
      <a:spcBef>
        <a:spcPct val="20000"/>
      </a:spcBef>
      <a:spcAft>
        <a:spcPct val="0"/>
      </a:spcAft>
      <a:buChar char="•"/>
      <a:defRPr sz="7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028649" algn="l" rtl="0" eaLnBrk="0" fontAlgn="base" hangingPunct="0">
      <a:spcBef>
        <a:spcPct val="20000"/>
      </a:spcBef>
      <a:spcAft>
        <a:spcPct val="0"/>
      </a:spcAft>
      <a:buChar char="•"/>
      <a:defRPr sz="7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371532" algn="l" rtl="0" eaLnBrk="0" fontAlgn="base" hangingPunct="0">
      <a:spcBef>
        <a:spcPct val="20000"/>
      </a:spcBef>
      <a:spcAft>
        <a:spcPct val="0"/>
      </a:spcAft>
      <a:buChar char="•"/>
      <a:defRPr sz="7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1714415" algn="l" defTabSz="685766" rtl="0" eaLnBrk="1" latinLnBrk="0" hangingPunct="1">
      <a:defRPr sz="7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057297" algn="l" defTabSz="685766" rtl="0" eaLnBrk="1" latinLnBrk="0" hangingPunct="1">
      <a:defRPr sz="7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2400180" algn="l" defTabSz="685766" rtl="0" eaLnBrk="1" latinLnBrk="0" hangingPunct="1">
      <a:defRPr sz="7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2743064" algn="l" defTabSz="685766" rtl="0" eaLnBrk="1" latinLnBrk="0" hangingPunct="1">
      <a:defRPr sz="7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1520">
          <p15:clr>
            <a:srgbClr val="A4A3A4"/>
          </p15:clr>
        </p15:guide>
        <p15:guide id="2" pos="1612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rk Johnson (IWNM)" initials="" lastIdx="4" clrIdx="0"/>
  <p:cmAuthor id="1" name="v-debuye" initials="" lastIdx="8" clrIdx="1"/>
  <p:cmAuthor id="2" name="a-bumont" initials="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Rg st="1" end="1"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2993C"/>
    <a:srgbClr val="FF8000"/>
    <a:srgbClr val="D79162"/>
    <a:srgbClr val="D7976A"/>
    <a:srgbClr val="8AA5DC"/>
    <a:srgbClr val="FFFFFF"/>
    <a:srgbClr val="FF33CC"/>
    <a:srgbClr val="333333"/>
    <a:srgbClr val="FFFFCC"/>
    <a:srgbClr val="0044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628" autoAdjust="0"/>
    <p:restoredTop sz="96307" autoAdjust="0"/>
  </p:normalViewPr>
  <p:slideViewPr>
    <p:cSldViewPr>
      <p:cViewPr>
        <p:scale>
          <a:sx n="28" d="100"/>
          <a:sy n="28" d="100"/>
        </p:scale>
        <p:origin x="-816" y="688"/>
      </p:cViewPr>
      <p:guideLst>
        <p:guide orient="horz" pos="9293"/>
        <p:guide pos="115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notesMaster" Target="notesMasters/notesMaster1.xml"/><Relationship Id="rId6" Type="http://schemas.openxmlformats.org/officeDocument/2006/relationships/handoutMaster" Target="handoutMasters/handoutMaster1.xml"/><Relationship Id="rId7" Type="http://schemas.openxmlformats.org/officeDocument/2006/relationships/printerSettings" Target="printerSettings/printerSettings1.bin"/><Relationship Id="rId8" Type="http://schemas.openxmlformats.org/officeDocument/2006/relationships/commentAuthors" Target="commentAuthors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87800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98" tIns="46199" rIns="92398" bIns="46199" numCol="1" anchor="t" anchorCtr="0" compatLnSpc="1">
            <a:prstTxWarp prst="textNoShape">
              <a:avLst/>
            </a:prstTxWarp>
          </a:bodyPr>
          <a:lstStyle>
            <a:lvl1pPr defTabSz="923925">
              <a:spcBef>
                <a:spcPct val="0"/>
              </a:spcBef>
              <a:buFontTx/>
              <a:buNone/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13350" y="0"/>
            <a:ext cx="3986213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98" tIns="46199" rIns="92398" bIns="46199" numCol="1" anchor="t" anchorCtr="0" compatLnSpc="1">
            <a:prstTxWarp prst="textNoShape">
              <a:avLst/>
            </a:prstTxWarp>
          </a:bodyPr>
          <a:lstStyle>
            <a:lvl1pPr algn="r" defTabSz="923925">
              <a:spcBef>
                <a:spcPct val="0"/>
              </a:spcBef>
              <a:buFontTx/>
              <a:buNone/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621463"/>
            <a:ext cx="3987800" cy="38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98" tIns="46199" rIns="92398" bIns="46199" numCol="1" anchor="b" anchorCtr="0" compatLnSpc="1">
            <a:prstTxWarp prst="textNoShape">
              <a:avLst/>
            </a:prstTxWarp>
          </a:bodyPr>
          <a:lstStyle>
            <a:lvl1pPr defTabSz="923925">
              <a:spcBef>
                <a:spcPct val="0"/>
              </a:spcBef>
              <a:buFontTx/>
              <a:buNone/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13350" y="6621463"/>
            <a:ext cx="3986213" cy="38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98" tIns="46199" rIns="92398" bIns="46199" numCol="1" anchor="b" anchorCtr="0" compatLnSpc="1">
            <a:prstTxWarp prst="textNoShape">
              <a:avLst/>
            </a:prstTxWarp>
          </a:bodyPr>
          <a:lstStyle>
            <a:lvl1pPr algn="r" defTabSz="923925">
              <a:spcBef>
                <a:spcPct val="0"/>
              </a:spcBef>
              <a:buFontTx/>
              <a:buNone/>
              <a:defRPr sz="1200">
                <a:latin typeface="Arial" charset="0"/>
              </a:defRPr>
            </a:lvl1pPr>
          </a:lstStyle>
          <a:p>
            <a:fld id="{51174361-862A-42D6-B3EE-881F47FEA0E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6068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30280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9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342884" algn="l" rtl="0" fontAlgn="base">
      <a:spcBef>
        <a:spcPct val="30000"/>
      </a:spcBef>
      <a:spcAft>
        <a:spcPct val="0"/>
      </a:spcAft>
      <a:defRPr sz="9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685766" algn="l" rtl="0" fontAlgn="base">
      <a:spcBef>
        <a:spcPct val="30000"/>
      </a:spcBef>
      <a:spcAft>
        <a:spcPct val="0"/>
      </a:spcAft>
      <a:defRPr sz="9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028649" algn="l" rtl="0" fontAlgn="base">
      <a:spcBef>
        <a:spcPct val="30000"/>
      </a:spcBef>
      <a:spcAft>
        <a:spcPct val="0"/>
      </a:spcAft>
      <a:defRPr sz="9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371532" algn="l" rtl="0" fontAlgn="base">
      <a:spcBef>
        <a:spcPct val="30000"/>
      </a:spcBef>
      <a:spcAft>
        <a:spcPct val="0"/>
      </a:spcAft>
      <a:defRPr sz="9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1714415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297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180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064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2974" y="9089390"/>
            <a:ext cx="31090054" cy="627253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5947" y="16581120"/>
            <a:ext cx="25604107" cy="7477760"/>
          </a:xfrm>
        </p:spPr>
        <p:txBody>
          <a:bodyPr/>
          <a:lstStyle>
            <a:lvl1pPr marL="0" indent="0" algn="ctr">
              <a:buNone/>
              <a:defRPr/>
            </a:lvl1pPr>
            <a:lvl2pPr marL="342884" indent="0" algn="ctr">
              <a:buNone/>
              <a:defRPr/>
            </a:lvl2pPr>
            <a:lvl3pPr marL="685766" indent="0" algn="ctr">
              <a:buNone/>
              <a:defRPr/>
            </a:lvl3pPr>
            <a:lvl4pPr marL="1028649" indent="0" algn="ctr">
              <a:buNone/>
              <a:defRPr/>
            </a:lvl4pPr>
            <a:lvl5pPr marL="1371532" indent="0" algn="ctr">
              <a:buNone/>
              <a:defRPr/>
            </a:lvl5pPr>
            <a:lvl6pPr marL="1714415" indent="0" algn="ctr">
              <a:buNone/>
              <a:defRPr/>
            </a:lvl6pPr>
            <a:lvl7pPr marL="2057297" indent="0" algn="ctr">
              <a:buNone/>
              <a:defRPr/>
            </a:lvl7pPr>
            <a:lvl8pPr marL="2400180" indent="0" algn="ctr">
              <a:buNone/>
              <a:defRPr/>
            </a:lvl8pPr>
            <a:lvl9pPr marL="2743064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16B3DE-DF09-4906-844B-5EE0F3CA359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366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1B922D-2EB9-440C-AD24-8BCA926725C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119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0" y="18802350"/>
            <a:ext cx="31090054" cy="5811520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0" y="12401550"/>
            <a:ext cx="31090054" cy="6400800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884" indent="0">
              <a:buNone/>
              <a:defRPr sz="1400"/>
            </a:lvl2pPr>
            <a:lvl3pPr marL="685766" indent="0">
              <a:buNone/>
              <a:defRPr sz="1200"/>
            </a:lvl3pPr>
            <a:lvl4pPr marL="1028649" indent="0">
              <a:buNone/>
              <a:defRPr sz="1100"/>
            </a:lvl4pPr>
            <a:lvl5pPr marL="1371532" indent="0">
              <a:buNone/>
              <a:defRPr sz="1100"/>
            </a:lvl5pPr>
            <a:lvl6pPr marL="1714415" indent="0">
              <a:buNone/>
              <a:defRPr sz="1100"/>
            </a:lvl6pPr>
            <a:lvl7pPr marL="2057297" indent="0">
              <a:buNone/>
              <a:defRPr sz="1100"/>
            </a:lvl7pPr>
            <a:lvl8pPr marL="2400180" indent="0">
              <a:buNone/>
              <a:defRPr sz="1100"/>
            </a:lvl8pPr>
            <a:lvl9pPr marL="2743064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70FA14-9D39-4806-949E-B3BE3891BC4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839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9027" y="6827520"/>
            <a:ext cx="16404544" cy="1931035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42431" y="6827520"/>
            <a:ext cx="16404545" cy="1931035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6C924F-BBDA-41FD-9C55-1FB7E56E706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571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9027" y="6549392"/>
            <a:ext cx="16160750" cy="273050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84" indent="0">
              <a:buNone/>
              <a:defRPr sz="1500" b="1"/>
            </a:lvl2pPr>
            <a:lvl3pPr marL="685766" indent="0">
              <a:buNone/>
              <a:defRPr sz="1400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5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4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9027" y="9279892"/>
            <a:ext cx="16160750" cy="1685798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554" y="6549392"/>
            <a:ext cx="16166420" cy="273050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84" indent="0">
              <a:buNone/>
              <a:defRPr sz="1500" b="1"/>
            </a:lvl2pPr>
            <a:lvl3pPr marL="685766" indent="0">
              <a:buNone/>
              <a:defRPr sz="1400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5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4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554" y="9279892"/>
            <a:ext cx="16166420" cy="1685798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7FBADF-B505-4198-8365-9B71066E055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92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942252-4A21-4631-A3D7-208DDDEC7C1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380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AFCFBB-598A-4730-9CBA-908DB7144FC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127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9027" y="1164590"/>
            <a:ext cx="12033250" cy="495808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99974" y="1164590"/>
            <a:ext cx="20447000" cy="2497328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9027" y="6122670"/>
            <a:ext cx="12033250" cy="20015200"/>
          </a:xfrm>
        </p:spPr>
        <p:txBody>
          <a:bodyPr/>
          <a:lstStyle>
            <a:lvl1pPr marL="0" indent="0">
              <a:buNone/>
              <a:defRPr sz="1100"/>
            </a:lvl1pPr>
            <a:lvl2pPr marL="342884" indent="0">
              <a:buNone/>
              <a:defRPr sz="900"/>
            </a:lvl2pPr>
            <a:lvl3pPr marL="685766" indent="0">
              <a:buNone/>
              <a:defRPr sz="800"/>
            </a:lvl3pPr>
            <a:lvl4pPr marL="1028649" indent="0">
              <a:buNone/>
              <a:defRPr sz="700"/>
            </a:lvl4pPr>
            <a:lvl5pPr marL="1371532" indent="0">
              <a:buNone/>
              <a:defRPr sz="700"/>
            </a:lvl5pPr>
            <a:lvl6pPr marL="1714415" indent="0">
              <a:buNone/>
              <a:defRPr sz="700"/>
            </a:lvl6pPr>
            <a:lvl7pPr marL="2057297" indent="0">
              <a:buNone/>
              <a:defRPr sz="700"/>
            </a:lvl7pPr>
            <a:lvl8pPr marL="2400180" indent="0">
              <a:buNone/>
              <a:defRPr sz="700"/>
            </a:lvl8pPr>
            <a:lvl9pPr marL="2743064" indent="0">
              <a:buNone/>
              <a:defRPr sz="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657E9A-23B7-4516-94D3-88C02B0CF07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193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8697" y="20482560"/>
            <a:ext cx="21946054" cy="241808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8697" y="2614930"/>
            <a:ext cx="21946054" cy="17556480"/>
          </a:xfrm>
        </p:spPr>
        <p:txBody>
          <a:bodyPr/>
          <a:lstStyle>
            <a:lvl1pPr marL="0" indent="0">
              <a:buNone/>
              <a:defRPr sz="2400"/>
            </a:lvl1pPr>
            <a:lvl2pPr marL="342884" indent="0">
              <a:buNone/>
              <a:defRPr sz="2100"/>
            </a:lvl2pPr>
            <a:lvl3pPr marL="685766" indent="0">
              <a:buNone/>
              <a:defRPr sz="1800"/>
            </a:lvl3pPr>
            <a:lvl4pPr marL="1028649" indent="0">
              <a:buNone/>
              <a:defRPr sz="1500"/>
            </a:lvl4pPr>
            <a:lvl5pPr marL="1371532" indent="0">
              <a:buNone/>
              <a:defRPr sz="1500"/>
            </a:lvl5pPr>
            <a:lvl6pPr marL="1714415" indent="0">
              <a:buNone/>
              <a:defRPr sz="1500"/>
            </a:lvl6pPr>
            <a:lvl7pPr marL="2057297" indent="0">
              <a:buNone/>
              <a:defRPr sz="1500"/>
            </a:lvl7pPr>
            <a:lvl8pPr marL="2400180" indent="0">
              <a:buNone/>
              <a:defRPr sz="1500"/>
            </a:lvl8pPr>
            <a:lvl9pPr marL="2743064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8697" y="22900640"/>
            <a:ext cx="21946054" cy="3434080"/>
          </a:xfrm>
        </p:spPr>
        <p:txBody>
          <a:bodyPr/>
          <a:lstStyle>
            <a:lvl1pPr marL="0" indent="0">
              <a:buNone/>
              <a:defRPr sz="1100"/>
            </a:lvl1pPr>
            <a:lvl2pPr marL="342884" indent="0">
              <a:buNone/>
              <a:defRPr sz="900"/>
            </a:lvl2pPr>
            <a:lvl3pPr marL="685766" indent="0">
              <a:buNone/>
              <a:defRPr sz="800"/>
            </a:lvl3pPr>
            <a:lvl4pPr marL="1028649" indent="0">
              <a:buNone/>
              <a:defRPr sz="700"/>
            </a:lvl4pPr>
            <a:lvl5pPr marL="1371532" indent="0">
              <a:buNone/>
              <a:defRPr sz="700"/>
            </a:lvl5pPr>
            <a:lvl6pPr marL="1714415" indent="0">
              <a:buNone/>
              <a:defRPr sz="700"/>
            </a:lvl6pPr>
            <a:lvl7pPr marL="2057297" indent="0">
              <a:buNone/>
              <a:defRPr sz="700"/>
            </a:lvl7pPr>
            <a:lvl8pPr marL="2400180" indent="0">
              <a:buNone/>
              <a:defRPr sz="700"/>
            </a:lvl8pPr>
            <a:lvl9pPr marL="2743064" indent="0">
              <a:buNone/>
              <a:defRPr sz="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28F014-7DFC-418B-9919-09D778EA784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140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B589F5-D518-43B7-B956-3BF6DAD420C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431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8054" y="1172212"/>
            <a:ext cx="8228920" cy="249656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9030" y="1172212"/>
            <a:ext cx="24580169" cy="2496566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77BDF0-292A-494B-9D2E-6D647367B3A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490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9028" y="1172210"/>
            <a:ext cx="32917946" cy="487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829027" y="6827520"/>
            <a:ext cx="16404544" cy="193103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18342431" y="6827520"/>
            <a:ext cx="16404545" cy="95935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8342431" y="16543021"/>
            <a:ext cx="16404545" cy="95948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1829028" y="26645870"/>
            <a:ext cx="8533946" cy="20320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12497028" y="26645870"/>
            <a:ext cx="11581946" cy="20320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26213028" y="26645870"/>
            <a:ext cx="8533946" cy="2032000"/>
          </a:xfrm>
        </p:spPr>
        <p:txBody>
          <a:bodyPr/>
          <a:lstStyle>
            <a:lvl1pPr>
              <a:defRPr/>
            </a:lvl1pPr>
          </a:lstStyle>
          <a:p>
            <a:fld id="{399F81F1-3B06-4A4B-9BD7-73B44DED6B4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3139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4"/>
          </a:xfrm>
        </p:spPr>
        <p:txBody>
          <a:bodyPr anchor="b"/>
          <a:lstStyle>
            <a:lvl1pPr algn="ctr">
              <a:defRPr sz="189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15368698"/>
            <a:ext cx="27432000" cy="7064585"/>
          </a:xfrm>
        </p:spPr>
        <p:txBody>
          <a:bodyPr/>
          <a:lstStyle>
            <a:lvl1pPr marL="0" indent="0" algn="ctr">
              <a:buNone/>
              <a:defRPr sz="7600"/>
            </a:lvl1pPr>
            <a:lvl2pPr marL="1440108" indent="0" algn="ctr">
              <a:buNone/>
              <a:defRPr sz="6300"/>
            </a:lvl2pPr>
            <a:lvl3pPr marL="2880216" indent="0" algn="ctr">
              <a:buNone/>
              <a:defRPr sz="5700"/>
            </a:lvl3pPr>
            <a:lvl4pPr marL="4320324" indent="0" algn="ctr">
              <a:buNone/>
              <a:defRPr sz="5000"/>
            </a:lvl4pPr>
            <a:lvl5pPr marL="5760432" indent="0" algn="ctr">
              <a:buNone/>
              <a:defRPr sz="5000"/>
            </a:lvl5pPr>
            <a:lvl6pPr marL="7200540" indent="0" algn="ctr">
              <a:buNone/>
              <a:defRPr sz="5000"/>
            </a:lvl6pPr>
            <a:lvl7pPr marL="8640648" indent="0" algn="ctr">
              <a:buNone/>
              <a:defRPr sz="5000"/>
            </a:lvl7pPr>
            <a:lvl8pPr marL="10080756" indent="0" algn="ctr">
              <a:buNone/>
              <a:defRPr sz="5000"/>
            </a:lvl8pPr>
            <a:lvl9pPr marL="11520864" indent="0" algn="ctr">
              <a:buNone/>
              <a:defRPr sz="50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6B3DE-DF09-4906-844B-5EE0F3CA359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8714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B922D-2EB9-440C-AD24-8BCA926725C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3704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189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7600">
                <a:solidFill>
                  <a:schemeClr val="tx1">
                    <a:tint val="75000"/>
                  </a:schemeClr>
                </a:solidFill>
              </a:defRPr>
            </a:lvl1pPr>
            <a:lvl2pPr marL="1440108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2pPr>
            <a:lvl3pPr marL="2880216" indent="0">
              <a:buNone/>
              <a:defRPr sz="5700">
                <a:solidFill>
                  <a:schemeClr val="tx1">
                    <a:tint val="75000"/>
                  </a:schemeClr>
                </a:solidFill>
              </a:defRPr>
            </a:lvl3pPr>
            <a:lvl4pPr marL="4320324" indent="0">
              <a:buNone/>
              <a:defRPr sz="5000">
                <a:solidFill>
                  <a:schemeClr val="tx1">
                    <a:tint val="75000"/>
                  </a:schemeClr>
                </a:solidFill>
              </a:defRPr>
            </a:lvl4pPr>
            <a:lvl5pPr marL="5760432" indent="0">
              <a:buNone/>
              <a:defRPr sz="5000">
                <a:solidFill>
                  <a:schemeClr val="tx1">
                    <a:tint val="75000"/>
                  </a:schemeClr>
                </a:solidFill>
              </a:defRPr>
            </a:lvl5pPr>
            <a:lvl6pPr marL="7200540" indent="0">
              <a:buNone/>
              <a:defRPr sz="5000">
                <a:solidFill>
                  <a:schemeClr val="tx1">
                    <a:tint val="75000"/>
                  </a:schemeClr>
                </a:solidFill>
              </a:defRPr>
            </a:lvl6pPr>
            <a:lvl7pPr marL="8640648" indent="0">
              <a:buNone/>
              <a:defRPr sz="5000">
                <a:solidFill>
                  <a:schemeClr val="tx1">
                    <a:tint val="75000"/>
                  </a:schemeClr>
                </a:solidFill>
              </a:defRPr>
            </a:lvl7pPr>
            <a:lvl8pPr marL="10080756" indent="0">
              <a:buNone/>
              <a:defRPr sz="5000">
                <a:solidFill>
                  <a:schemeClr val="tx1">
                    <a:tint val="75000"/>
                  </a:schemeClr>
                </a:solidFill>
              </a:defRPr>
            </a:lvl8pPr>
            <a:lvl9pPr marL="11520864" indent="0">
              <a:buNone/>
              <a:defRPr sz="5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0FA14-9D39-4806-949E-B3BE3891BC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3896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924F-BBDA-41FD-9C55-1FB7E56E70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3173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557871"/>
            <a:ext cx="31546800" cy="565573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9368" y="7172963"/>
            <a:ext cx="15473361" cy="3515358"/>
          </a:xfrm>
        </p:spPr>
        <p:txBody>
          <a:bodyPr anchor="b"/>
          <a:lstStyle>
            <a:lvl1pPr marL="0" indent="0">
              <a:buNone/>
              <a:defRPr sz="7600" b="1"/>
            </a:lvl1pPr>
            <a:lvl2pPr marL="1440108" indent="0">
              <a:buNone/>
              <a:defRPr sz="6300" b="1"/>
            </a:lvl2pPr>
            <a:lvl3pPr marL="2880216" indent="0">
              <a:buNone/>
              <a:defRPr sz="5700" b="1"/>
            </a:lvl3pPr>
            <a:lvl4pPr marL="4320324" indent="0">
              <a:buNone/>
              <a:defRPr sz="5000" b="1"/>
            </a:lvl4pPr>
            <a:lvl5pPr marL="5760432" indent="0">
              <a:buNone/>
              <a:defRPr sz="5000" b="1"/>
            </a:lvl5pPr>
            <a:lvl6pPr marL="7200540" indent="0">
              <a:buNone/>
              <a:defRPr sz="5000" b="1"/>
            </a:lvl6pPr>
            <a:lvl7pPr marL="8640648" indent="0">
              <a:buNone/>
              <a:defRPr sz="5000" b="1"/>
            </a:lvl7pPr>
            <a:lvl8pPr marL="10080756" indent="0">
              <a:buNone/>
              <a:defRPr sz="5000" b="1"/>
            </a:lvl8pPr>
            <a:lvl9pPr marL="11520864" indent="0">
              <a:buNone/>
              <a:defRPr sz="5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9368" y="10688322"/>
            <a:ext cx="15473361" cy="157209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16600" y="7172963"/>
            <a:ext cx="15549564" cy="3515358"/>
          </a:xfrm>
        </p:spPr>
        <p:txBody>
          <a:bodyPr anchor="b"/>
          <a:lstStyle>
            <a:lvl1pPr marL="0" indent="0">
              <a:buNone/>
              <a:defRPr sz="7600" b="1"/>
            </a:lvl1pPr>
            <a:lvl2pPr marL="1440108" indent="0">
              <a:buNone/>
              <a:defRPr sz="6300" b="1"/>
            </a:lvl2pPr>
            <a:lvl3pPr marL="2880216" indent="0">
              <a:buNone/>
              <a:defRPr sz="5700" b="1"/>
            </a:lvl3pPr>
            <a:lvl4pPr marL="4320324" indent="0">
              <a:buNone/>
              <a:defRPr sz="5000" b="1"/>
            </a:lvl4pPr>
            <a:lvl5pPr marL="5760432" indent="0">
              <a:buNone/>
              <a:defRPr sz="5000" b="1"/>
            </a:lvl5pPr>
            <a:lvl6pPr marL="7200540" indent="0">
              <a:buNone/>
              <a:defRPr sz="5000" b="1"/>
            </a:lvl6pPr>
            <a:lvl7pPr marL="8640648" indent="0">
              <a:buNone/>
              <a:defRPr sz="5000" b="1"/>
            </a:lvl7pPr>
            <a:lvl8pPr marL="10080756" indent="0">
              <a:buNone/>
              <a:defRPr sz="5000" b="1"/>
            </a:lvl8pPr>
            <a:lvl9pPr marL="11520864" indent="0">
              <a:buNone/>
              <a:defRPr sz="50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16600" y="10688322"/>
            <a:ext cx="15549564" cy="157209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FBADF-B505-4198-8365-9B71066E05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5705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2252-4A21-4631-A3D7-208DDDEC7C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2114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CFBB-598A-4730-9CBA-908DB7144FC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5712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8" y="1950720"/>
            <a:ext cx="11796711" cy="6827520"/>
          </a:xfrm>
        </p:spPr>
        <p:txBody>
          <a:bodyPr anchor="b"/>
          <a:lstStyle>
            <a:lvl1pPr>
              <a:defRPr sz="101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4"/>
          </a:xfrm>
        </p:spPr>
        <p:txBody>
          <a:bodyPr/>
          <a:lstStyle>
            <a:lvl1pPr>
              <a:defRPr sz="10100"/>
            </a:lvl1pPr>
            <a:lvl2pPr>
              <a:defRPr sz="8800"/>
            </a:lvl2pPr>
            <a:lvl3pPr>
              <a:defRPr sz="7600"/>
            </a:lvl3pPr>
            <a:lvl4pPr>
              <a:defRPr sz="6300"/>
            </a:lvl4pPr>
            <a:lvl5pPr>
              <a:defRPr sz="6300"/>
            </a:lvl5pPr>
            <a:lvl6pPr>
              <a:defRPr sz="6300"/>
            </a:lvl6pPr>
            <a:lvl7pPr>
              <a:defRPr sz="6300"/>
            </a:lvl7pPr>
            <a:lvl8pPr>
              <a:defRPr sz="6300"/>
            </a:lvl8pPr>
            <a:lvl9pPr>
              <a:defRPr sz="6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8" y="8778243"/>
            <a:ext cx="11796711" cy="16262775"/>
          </a:xfrm>
        </p:spPr>
        <p:txBody>
          <a:bodyPr/>
          <a:lstStyle>
            <a:lvl1pPr marL="0" indent="0">
              <a:buNone/>
              <a:defRPr sz="5000"/>
            </a:lvl1pPr>
            <a:lvl2pPr marL="1440108" indent="0">
              <a:buNone/>
              <a:defRPr sz="4400"/>
            </a:lvl2pPr>
            <a:lvl3pPr marL="2880216" indent="0">
              <a:buNone/>
              <a:defRPr sz="3800"/>
            </a:lvl3pPr>
            <a:lvl4pPr marL="4320324" indent="0">
              <a:buNone/>
              <a:defRPr sz="3200"/>
            </a:lvl4pPr>
            <a:lvl5pPr marL="5760432" indent="0">
              <a:buNone/>
              <a:defRPr sz="3200"/>
            </a:lvl5pPr>
            <a:lvl6pPr marL="7200540" indent="0">
              <a:buNone/>
              <a:defRPr sz="3200"/>
            </a:lvl6pPr>
            <a:lvl7pPr marL="8640648" indent="0">
              <a:buNone/>
              <a:defRPr sz="3200"/>
            </a:lvl7pPr>
            <a:lvl8pPr marL="10080756" indent="0">
              <a:buNone/>
              <a:defRPr sz="3200"/>
            </a:lvl8pPr>
            <a:lvl9pPr marL="11520864" indent="0">
              <a:buNone/>
              <a:defRPr sz="3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57E9A-23B7-4516-94D3-88C02B0CF0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7675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8" y="1950720"/>
            <a:ext cx="11796711" cy="6827520"/>
          </a:xfrm>
        </p:spPr>
        <p:txBody>
          <a:bodyPr anchor="b"/>
          <a:lstStyle>
            <a:lvl1pPr>
              <a:defRPr sz="101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4"/>
          </a:xfrm>
        </p:spPr>
        <p:txBody>
          <a:bodyPr/>
          <a:lstStyle>
            <a:lvl1pPr marL="0" indent="0">
              <a:buNone/>
              <a:defRPr sz="10100"/>
            </a:lvl1pPr>
            <a:lvl2pPr marL="1440108" indent="0">
              <a:buNone/>
              <a:defRPr sz="8800"/>
            </a:lvl2pPr>
            <a:lvl3pPr marL="2880216" indent="0">
              <a:buNone/>
              <a:defRPr sz="7600"/>
            </a:lvl3pPr>
            <a:lvl4pPr marL="4320324" indent="0">
              <a:buNone/>
              <a:defRPr sz="6300"/>
            </a:lvl4pPr>
            <a:lvl5pPr marL="5760432" indent="0">
              <a:buNone/>
              <a:defRPr sz="6300"/>
            </a:lvl5pPr>
            <a:lvl6pPr marL="7200540" indent="0">
              <a:buNone/>
              <a:defRPr sz="6300"/>
            </a:lvl6pPr>
            <a:lvl7pPr marL="8640648" indent="0">
              <a:buNone/>
              <a:defRPr sz="6300"/>
            </a:lvl7pPr>
            <a:lvl8pPr marL="10080756" indent="0">
              <a:buNone/>
              <a:defRPr sz="6300"/>
            </a:lvl8pPr>
            <a:lvl9pPr marL="11520864" indent="0">
              <a:buNone/>
              <a:defRPr sz="63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8" y="8778243"/>
            <a:ext cx="11796711" cy="16262775"/>
          </a:xfrm>
        </p:spPr>
        <p:txBody>
          <a:bodyPr/>
          <a:lstStyle>
            <a:lvl1pPr marL="0" indent="0">
              <a:buNone/>
              <a:defRPr sz="5000"/>
            </a:lvl1pPr>
            <a:lvl2pPr marL="1440108" indent="0">
              <a:buNone/>
              <a:defRPr sz="4400"/>
            </a:lvl2pPr>
            <a:lvl3pPr marL="2880216" indent="0">
              <a:buNone/>
              <a:defRPr sz="3800"/>
            </a:lvl3pPr>
            <a:lvl4pPr marL="4320324" indent="0">
              <a:buNone/>
              <a:defRPr sz="3200"/>
            </a:lvl4pPr>
            <a:lvl5pPr marL="5760432" indent="0">
              <a:buNone/>
              <a:defRPr sz="3200"/>
            </a:lvl5pPr>
            <a:lvl6pPr marL="7200540" indent="0">
              <a:buNone/>
              <a:defRPr sz="3200"/>
            </a:lvl6pPr>
            <a:lvl7pPr marL="8640648" indent="0">
              <a:buNone/>
              <a:defRPr sz="3200"/>
            </a:lvl7pPr>
            <a:lvl8pPr marL="10080756" indent="0">
              <a:buNone/>
              <a:defRPr sz="3200"/>
            </a:lvl8pPr>
            <a:lvl9pPr marL="11520864" indent="0">
              <a:buNone/>
              <a:defRPr sz="3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8F014-7DFC-418B-9919-09D778EA784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1542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589F5-D518-43B7-B956-3BF6DAD420C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1869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174700" y="1557870"/>
            <a:ext cx="7886700" cy="24797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14600" y="1557870"/>
            <a:ext cx="23202900" cy="24797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7BDF0-292A-494B-9D2E-6D647367B3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23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9028" y="1172210"/>
            <a:ext cx="32917946" cy="487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829027" y="6827520"/>
            <a:ext cx="16404544" cy="193103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18342431" y="6827520"/>
            <a:ext cx="16404545" cy="95935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8342431" y="16543021"/>
            <a:ext cx="16404545" cy="95948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1829028" y="26645870"/>
            <a:ext cx="8533946" cy="20320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12497028" y="26645870"/>
            <a:ext cx="11581946" cy="20320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26213028" y="26645870"/>
            <a:ext cx="8533946" cy="2032000"/>
          </a:xfrm>
        </p:spPr>
        <p:txBody>
          <a:bodyPr/>
          <a:lstStyle>
            <a:lvl1pPr>
              <a:defRPr/>
            </a:lvl1pPr>
          </a:lstStyle>
          <a:p>
            <a:fld id="{399F81F1-3B06-4A4B-9BD7-73B44DED6B4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726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jpeg"/><Relationship Id="rId15" Type="http://schemas.openxmlformats.org/officeDocument/2006/relationships/image" Target="../media/image2.jpeg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4.xml"/><Relationship Id="rId13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81" name="Rectangle 13"/>
          <p:cNvSpPr>
            <a:spLocks noChangeAspect="1" noChangeArrowheads="1"/>
          </p:cNvSpPr>
          <p:nvPr/>
        </p:nvSpPr>
        <p:spPr bwMode="auto">
          <a:xfrm>
            <a:off x="2" y="5351780"/>
            <a:ext cx="9153071" cy="23909020"/>
          </a:xfrm>
          <a:prstGeom prst="rect">
            <a:avLst/>
          </a:prstGeom>
          <a:solidFill>
            <a:schemeClr val="accent5">
              <a:lumMod val="90000"/>
              <a:alpha val="50000"/>
            </a:schemeClr>
          </a:solidFill>
          <a:ln>
            <a:noFill/>
          </a:ln>
          <a:effectLst/>
          <a:extLst/>
        </p:spPr>
        <p:txBody>
          <a:bodyPr wrap="none" lIns="205813" tIns="103682" rIns="205813" bIns="103682" anchor="ctr"/>
          <a:lstStyle/>
          <a:p>
            <a:pPr marL="770297" indent="-770297" algn="ctr" defTabSz="4715830"/>
            <a:endParaRPr lang="en-US"/>
          </a:p>
        </p:txBody>
      </p:sp>
      <p:pic>
        <p:nvPicPr>
          <p:cNvPr id="83982" name="Picture 14" descr="MPj03905180000[1]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99" b="72250"/>
          <a:stretch>
            <a:fillRect/>
          </a:stretch>
        </p:blipFill>
        <p:spPr bwMode="auto">
          <a:xfrm>
            <a:off x="21402905" y="0"/>
            <a:ext cx="7661955" cy="1097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83983" name="Picture 15" descr="MPj03211020000[1]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000" b="34750"/>
          <a:stretch>
            <a:fillRect/>
          </a:stretch>
        </p:blipFill>
        <p:spPr bwMode="auto">
          <a:xfrm>
            <a:off x="29026304" y="0"/>
            <a:ext cx="7549696" cy="1097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83984" name="Picture 16" descr="MPj03905200000[1]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750" b="22501"/>
          <a:stretch>
            <a:fillRect/>
          </a:stretch>
        </p:blipFill>
        <p:spPr bwMode="auto">
          <a:xfrm>
            <a:off x="14750143" y="0"/>
            <a:ext cx="6673170" cy="1097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83985" name="Line 17"/>
          <p:cNvSpPr>
            <a:spLocks noChangeShapeType="1"/>
          </p:cNvSpPr>
          <p:nvPr/>
        </p:nvSpPr>
        <p:spPr bwMode="auto">
          <a:xfrm>
            <a:off x="0" y="5351780"/>
            <a:ext cx="36576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05813" tIns="103682" rIns="205813" bIns="103682"/>
          <a:lstStyle/>
          <a:p>
            <a:endParaRPr lang="en-US"/>
          </a:p>
        </p:txBody>
      </p:sp>
      <p:sp>
        <p:nvSpPr>
          <p:cNvPr id="83986" name="Line 18"/>
          <p:cNvSpPr>
            <a:spLocks noChangeShapeType="1"/>
          </p:cNvSpPr>
          <p:nvPr/>
        </p:nvSpPr>
        <p:spPr bwMode="auto">
          <a:xfrm>
            <a:off x="0" y="5720080"/>
            <a:ext cx="36576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05813" tIns="103682" rIns="205813" bIns="103682"/>
          <a:lstStyle/>
          <a:p>
            <a:endParaRPr lang="en-US"/>
          </a:p>
        </p:txBody>
      </p:sp>
      <p:sp>
        <p:nvSpPr>
          <p:cNvPr id="83987" name="Line 19"/>
          <p:cNvSpPr>
            <a:spLocks noChangeShapeType="1"/>
          </p:cNvSpPr>
          <p:nvPr/>
        </p:nvSpPr>
        <p:spPr bwMode="auto">
          <a:xfrm>
            <a:off x="9162145" y="28641040"/>
            <a:ext cx="27422929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05813" tIns="103682" rIns="205813" bIns="103682"/>
          <a:lstStyle/>
          <a:p>
            <a:endParaRPr lang="en-US"/>
          </a:p>
        </p:txBody>
      </p:sp>
      <p:sp>
        <p:nvSpPr>
          <p:cNvPr id="83988" name="Line 20"/>
          <p:cNvSpPr>
            <a:spLocks noChangeShapeType="1"/>
          </p:cNvSpPr>
          <p:nvPr/>
        </p:nvSpPr>
        <p:spPr bwMode="auto">
          <a:xfrm>
            <a:off x="9153071" y="5351780"/>
            <a:ext cx="0" cy="2390902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05813" tIns="103682" rIns="205813" bIns="103682"/>
          <a:lstStyle/>
          <a:p>
            <a:endParaRPr lang="en-US"/>
          </a:p>
        </p:txBody>
      </p:sp>
      <p:sp>
        <p:nvSpPr>
          <p:cNvPr id="83989" name="Line 21"/>
          <p:cNvSpPr>
            <a:spLocks noChangeShapeType="1"/>
          </p:cNvSpPr>
          <p:nvPr/>
        </p:nvSpPr>
        <p:spPr bwMode="auto">
          <a:xfrm>
            <a:off x="758599" y="5377180"/>
            <a:ext cx="0" cy="23939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05813" tIns="103682" rIns="205813" bIns="103682"/>
          <a:lstStyle/>
          <a:p>
            <a:endParaRPr lang="en-US"/>
          </a:p>
        </p:txBody>
      </p:sp>
      <p:sp>
        <p:nvSpPr>
          <p:cNvPr id="83990" name="Line 22"/>
          <p:cNvSpPr>
            <a:spLocks noChangeShapeType="1"/>
          </p:cNvSpPr>
          <p:nvPr/>
        </p:nvSpPr>
        <p:spPr bwMode="auto">
          <a:xfrm>
            <a:off x="9674679" y="0"/>
            <a:ext cx="0" cy="29260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05813" tIns="103682" rIns="205813" bIns="103682"/>
          <a:lstStyle/>
          <a:p>
            <a:endParaRPr lang="en-US"/>
          </a:p>
        </p:txBody>
      </p:sp>
      <p:sp>
        <p:nvSpPr>
          <p:cNvPr id="83991" name="Line 23"/>
          <p:cNvSpPr>
            <a:spLocks noChangeShapeType="1"/>
          </p:cNvSpPr>
          <p:nvPr/>
        </p:nvSpPr>
        <p:spPr bwMode="auto">
          <a:xfrm>
            <a:off x="18535196" y="5720080"/>
            <a:ext cx="0" cy="2354072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05813" tIns="103682" rIns="205813" bIns="103682"/>
          <a:lstStyle/>
          <a:p>
            <a:endParaRPr lang="en-US"/>
          </a:p>
        </p:txBody>
      </p:sp>
      <p:sp>
        <p:nvSpPr>
          <p:cNvPr id="83992" name="Line 24"/>
          <p:cNvSpPr>
            <a:spLocks noChangeShapeType="1"/>
          </p:cNvSpPr>
          <p:nvPr/>
        </p:nvSpPr>
        <p:spPr bwMode="auto">
          <a:xfrm>
            <a:off x="27422929" y="5720080"/>
            <a:ext cx="0" cy="2354072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05813" tIns="103682" rIns="205813" bIns="103682"/>
          <a:lstStyle/>
          <a:p>
            <a:endParaRPr lang="en-US"/>
          </a:p>
        </p:txBody>
      </p:sp>
      <p:sp>
        <p:nvSpPr>
          <p:cNvPr id="83993" name="Line 25"/>
          <p:cNvSpPr>
            <a:spLocks noChangeShapeType="1"/>
          </p:cNvSpPr>
          <p:nvPr/>
        </p:nvSpPr>
        <p:spPr bwMode="auto">
          <a:xfrm>
            <a:off x="35734625" y="5720080"/>
            <a:ext cx="0" cy="2354072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05813" tIns="103682" rIns="205813" bIns="103682"/>
          <a:lstStyle/>
          <a:p>
            <a:endParaRPr lang="en-US"/>
          </a:p>
        </p:txBody>
      </p:sp>
      <p:sp>
        <p:nvSpPr>
          <p:cNvPr id="83994" name="Rectangle 26"/>
          <p:cNvSpPr>
            <a:spLocks noChangeAspect="1" noChangeArrowheads="1"/>
          </p:cNvSpPr>
          <p:nvPr/>
        </p:nvSpPr>
        <p:spPr bwMode="auto">
          <a:xfrm>
            <a:off x="0" y="6350"/>
            <a:ext cx="14859000" cy="109093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/>
          <a:extLst/>
        </p:spPr>
        <p:txBody>
          <a:bodyPr wrap="none" lIns="205813" tIns="103682" rIns="205813" bIns="103682" anchor="ctr"/>
          <a:lstStyle/>
          <a:p>
            <a:endParaRPr lang="en-US"/>
          </a:p>
        </p:txBody>
      </p:sp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29028" y="1172210"/>
            <a:ext cx="32917946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41" tIns="34271" rIns="68541" bIns="3427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29028" y="6827520"/>
            <a:ext cx="32917946" cy="1931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41" tIns="34271" rIns="68541" bIns="3427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839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29028" y="26645870"/>
            <a:ext cx="8533946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41" tIns="34271" rIns="68541" bIns="34271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200"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497028" y="26645870"/>
            <a:ext cx="11581946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41" tIns="34271" rIns="68541" bIns="34271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200"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6213028" y="26645870"/>
            <a:ext cx="8533946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41" tIns="34271" rIns="68541" bIns="34271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200">
                <a:latin typeface="+mn-lt"/>
              </a:defRPr>
            </a:lvl1pPr>
          </a:lstStyle>
          <a:p>
            <a:fld id="{1E2B1309-A9D8-4C66-99C6-860A28674D7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5pPr>
      <a:lvl6pPr marL="342884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6pPr>
      <a:lvl7pPr marL="685766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7pPr>
      <a:lvl8pPr marL="1028649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8pPr>
      <a:lvl9pPr marL="1371532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9pPr>
    </p:titleStyle>
    <p:bodyStyle>
      <a:lvl1pPr marL="254782" indent="-254782" algn="l" rtl="0" eaLnBrk="1" fontAlgn="base" hangingPunct="1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ea typeface="+mn-ea"/>
          <a:cs typeface="+mn-cs"/>
        </a:defRPr>
      </a:lvl1pPr>
      <a:lvl2pPr marL="554804" indent="-215492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856018" indent="-170252" algn="l" rtl="0" eaLnBrk="1" fontAlgn="base" hangingPunct="1">
        <a:spcBef>
          <a:spcPct val="20000"/>
        </a:spcBef>
        <a:spcAft>
          <a:spcPct val="0"/>
        </a:spcAft>
        <a:buChar char="•"/>
        <a:defRPr sz="1700">
          <a:solidFill>
            <a:schemeClr val="tx1"/>
          </a:solidFill>
          <a:latin typeface="+mn-lt"/>
        </a:defRPr>
      </a:lvl3pPr>
      <a:lvl4pPr marL="1201281" indent="-176204" algn="l" rtl="0" eaLnBrk="1" fontAlgn="base" hangingPunct="1">
        <a:spcBef>
          <a:spcPct val="20000"/>
        </a:spcBef>
        <a:spcAft>
          <a:spcPct val="0"/>
        </a:spcAft>
        <a:buChar char="–"/>
        <a:defRPr sz="1700">
          <a:solidFill>
            <a:schemeClr val="tx1"/>
          </a:solidFill>
          <a:latin typeface="+mn-lt"/>
        </a:defRPr>
      </a:lvl4pPr>
      <a:lvl5pPr marL="1541783" indent="-170252" algn="l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5pPr>
      <a:lvl6pPr marL="1884666" indent="-170252" algn="l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6pPr>
      <a:lvl7pPr marL="2227548" indent="-170252" algn="l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7pPr>
      <a:lvl8pPr marL="2570432" indent="-170252" algn="l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8pPr>
      <a:lvl9pPr marL="2913314" indent="-170252" algn="l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4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66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49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32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15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97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80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064" algn="l" defTabSz="68576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1557871"/>
            <a:ext cx="31546800" cy="5655735"/>
          </a:xfrm>
          <a:prstGeom prst="rect">
            <a:avLst/>
          </a:prstGeom>
        </p:spPr>
        <p:txBody>
          <a:bodyPr vert="horz" lIns="68577" tIns="34289" rIns="68577" bIns="3428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9"/>
          </a:xfrm>
          <a:prstGeom prst="rect">
            <a:avLst/>
          </a:prstGeom>
        </p:spPr>
        <p:txBody>
          <a:bodyPr vert="horz" lIns="68577" tIns="34289" rIns="68577" bIns="342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4600" y="27120429"/>
            <a:ext cx="8229600" cy="1557866"/>
          </a:xfrm>
          <a:prstGeom prst="rect">
            <a:avLst/>
          </a:prstGeom>
        </p:spPr>
        <p:txBody>
          <a:bodyPr vert="horz" lIns="68577" tIns="34289" rIns="68577" bIns="34289" rtlCol="0" anchor="ctr"/>
          <a:lstStyle>
            <a:lvl1pPr algn="l">
              <a:defRPr sz="3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15800" y="27120429"/>
            <a:ext cx="12344400" cy="1557866"/>
          </a:xfrm>
          <a:prstGeom prst="rect">
            <a:avLst/>
          </a:prstGeom>
        </p:spPr>
        <p:txBody>
          <a:bodyPr vert="horz" lIns="68577" tIns="34289" rIns="68577" bIns="34289" rtlCol="0" anchor="ctr"/>
          <a:lstStyle>
            <a:lvl1pPr algn="ctr">
              <a:defRPr sz="3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5831800" y="27120429"/>
            <a:ext cx="8229600" cy="1557866"/>
          </a:xfrm>
          <a:prstGeom prst="rect">
            <a:avLst/>
          </a:prstGeom>
        </p:spPr>
        <p:txBody>
          <a:bodyPr vert="horz" lIns="68577" tIns="34289" rIns="68577" bIns="34289" rtlCol="0" anchor="ctr"/>
          <a:lstStyle>
            <a:lvl1pPr algn="r">
              <a:defRPr sz="3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B1309-A9D8-4C66-99C6-860A28674D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855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algn="l" defTabSz="2880216" rtl="0" eaLnBrk="1" latinLnBrk="0" hangingPunct="1">
        <a:lnSpc>
          <a:spcPct val="90000"/>
        </a:lnSpc>
        <a:spcBef>
          <a:spcPct val="0"/>
        </a:spcBef>
        <a:buNone/>
        <a:defRPr sz="13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20054" indent="-720054" algn="l" defTabSz="2880216" rtl="0" eaLnBrk="1" latinLnBrk="0" hangingPunct="1">
        <a:lnSpc>
          <a:spcPct val="90000"/>
        </a:lnSpc>
        <a:spcBef>
          <a:spcPts val="31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160162" indent="-720054" algn="l" defTabSz="288021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7600" kern="1200">
          <a:solidFill>
            <a:schemeClr val="tx1"/>
          </a:solidFill>
          <a:latin typeface="+mn-lt"/>
          <a:ea typeface="+mn-ea"/>
          <a:cs typeface="+mn-cs"/>
        </a:defRPr>
      </a:lvl2pPr>
      <a:lvl3pPr marL="3600270" indent="-720054" algn="l" defTabSz="288021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6300" kern="1200">
          <a:solidFill>
            <a:schemeClr val="tx1"/>
          </a:solidFill>
          <a:latin typeface="+mn-lt"/>
          <a:ea typeface="+mn-ea"/>
          <a:cs typeface="+mn-cs"/>
        </a:defRPr>
      </a:lvl3pPr>
      <a:lvl4pPr marL="5040378" indent="-720054" algn="l" defTabSz="288021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4pPr>
      <a:lvl5pPr marL="6480486" indent="-720054" algn="l" defTabSz="288021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5pPr>
      <a:lvl6pPr marL="7920594" indent="-720054" algn="l" defTabSz="288021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6pPr>
      <a:lvl7pPr marL="9360702" indent="-720054" algn="l" defTabSz="288021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7pPr>
      <a:lvl8pPr marL="10800810" indent="-720054" algn="l" defTabSz="288021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8pPr>
      <a:lvl9pPr marL="12240918" indent="-720054" algn="l" defTabSz="288021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8021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1pPr>
      <a:lvl2pPr marL="1440108" algn="l" defTabSz="288021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2pPr>
      <a:lvl3pPr marL="2880216" algn="l" defTabSz="288021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3pPr>
      <a:lvl4pPr marL="4320324" algn="l" defTabSz="288021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4pPr>
      <a:lvl5pPr marL="5760432" algn="l" defTabSz="288021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5pPr>
      <a:lvl6pPr marL="7200540" algn="l" defTabSz="288021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6pPr>
      <a:lvl7pPr marL="8640648" algn="l" defTabSz="288021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7pPr>
      <a:lvl8pPr marL="10080756" algn="l" defTabSz="288021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8pPr>
      <a:lvl9pPr marL="11520864" algn="l" defTabSz="2880216" rtl="0" eaLnBrk="1" latinLnBrk="0" hangingPunct="1">
        <a:defRPr sz="5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60000"/>
                <a:lumOff val="40000"/>
              </a:schemeClr>
            </a:gs>
            <a:gs pos="48000">
              <a:schemeClr val="accent1">
                <a:lumMod val="20000"/>
                <a:lumOff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0" y="1143000"/>
            <a:ext cx="26060400" cy="3840480"/>
          </a:xfrm>
          <a:noFill/>
        </p:spPr>
        <p:txBody>
          <a:bodyPr>
            <a:normAutofit fontScale="90000"/>
          </a:bodyPr>
          <a:lstStyle/>
          <a:p>
            <a:pPr algn="ctr">
              <a:lnSpc>
                <a:spcPct val="110000"/>
              </a:lnSpc>
            </a:pPr>
            <a:r>
              <a:rPr lang="en-US" sz="6800" b="1" dirty="0">
                <a:solidFill>
                  <a:schemeClr val="tx2"/>
                </a:solidFill>
                <a:latin typeface="Helvetica Neue"/>
                <a:cs typeface="Helvetica Neue"/>
              </a:rPr>
              <a:t>Screening Tool for Post-Op Urinary Retention on a Neuro/Trauma Unit</a:t>
            </a:r>
            <a:br>
              <a:rPr lang="en-US" sz="6800" b="1" dirty="0">
                <a:solidFill>
                  <a:schemeClr val="tx2"/>
                </a:solidFill>
                <a:latin typeface="Helvetica Neue"/>
                <a:cs typeface="Helvetica Neue"/>
              </a:rPr>
            </a:br>
            <a:r>
              <a:rPr lang="en-US" sz="6000" dirty="0">
                <a:solidFill>
                  <a:schemeClr val="tx2"/>
                </a:solidFill>
                <a:latin typeface="Helvetica Neue"/>
                <a:cs typeface="Helvetica Neue"/>
              </a:rPr>
              <a:t>Shannon Murdock, Senior Nursing Student</a:t>
            </a:r>
            <a:br>
              <a:rPr lang="en-US" sz="6000" dirty="0">
                <a:solidFill>
                  <a:schemeClr val="tx2"/>
                </a:solidFill>
                <a:latin typeface="Helvetica Neue"/>
                <a:cs typeface="Helvetica Neue"/>
              </a:rPr>
            </a:br>
            <a:r>
              <a:rPr lang="en-US" sz="5000" i="1" dirty="0">
                <a:solidFill>
                  <a:schemeClr val="tx2"/>
                </a:solidFill>
                <a:latin typeface="Helvetica Neue"/>
                <a:cs typeface="Helvetica Neue"/>
              </a:rPr>
              <a:t>University of New Hampshire, Durham, NH</a:t>
            </a:r>
            <a:endParaRPr lang="en-US" sz="6800" b="1" dirty="0">
              <a:solidFill>
                <a:schemeClr val="tx2"/>
              </a:solidFill>
              <a:latin typeface="Helvetica Neue"/>
              <a:cs typeface="Helvetica Neue"/>
            </a:endParaRP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51858" y="5425440"/>
            <a:ext cx="10722426" cy="5303520"/>
          </a:xfrm>
          <a:noFill/>
          <a:ln>
            <a:noFill/>
          </a:ln>
        </p:spPr>
        <p:txBody>
          <a:bodyPr lIns="68577" tIns="34289" rIns="68577" bIns="34289">
            <a:normAutofit fontScale="92500"/>
          </a:bodyPr>
          <a:lstStyle/>
          <a:p>
            <a:pPr marL="0" indent="0" algn="ctr">
              <a:lnSpc>
                <a:spcPct val="100000"/>
              </a:lnSpc>
              <a:spcBef>
                <a:spcPct val="0"/>
              </a:spcBef>
              <a:spcAft>
                <a:spcPct val="65000"/>
              </a:spcAft>
              <a:buNone/>
            </a:pPr>
            <a:r>
              <a:rPr lang="en-US" sz="3400" b="1" dirty="0">
                <a:solidFill>
                  <a:schemeClr val="tx2"/>
                </a:solidFill>
                <a:latin typeface="Helvetica Neue"/>
                <a:cs typeface="Helvetica Neue"/>
              </a:rPr>
              <a:t>PROBLEM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spcAft>
                <a:spcPct val="65000"/>
              </a:spcAft>
              <a:buNone/>
            </a:pPr>
            <a:r>
              <a:rPr lang="en-US" sz="2600" dirty="0">
                <a:solidFill>
                  <a:schemeClr val="tx2"/>
                </a:solidFill>
                <a:latin typeface="Helvetica Neue"/>
                <a:cs typeface="Helvetica Neue"/>
              </a:rPr>
              <a:t>The average patient on the Neuro/Trauma unit at this hospital is a male between the ages of 60 and 80 years. Many of these patients undergo surgical procedures, including placement of subdural drains, craniotomies, colorectal surgery, etc.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spcAft>
                <a:spcPct val="65000"/>
              </a:spcAft>
              <a:buNone/>
            </a:pPr>
            <a:r>
              <a:rPr lang="en-US" sz="2600" dirty="0">
                <a:solidFill>
                  <a:schemeClr val="tx2"/>
                </a:solidFill>
                <a:latin typeface="Helvetica Neue"/>
                <a:cs typeface="Helvetica Neue"/>
              </a:rPr>
              <a:t>Male gender, age &gt;50 years, enlarged prostate, and neurological disease are all major risk factors for post-operative urinary retention (POUR)</a:t>
            </a:r>
            <a:r>
              <a:rPr lang="en-US" sz="2600" baseline="30000" dirty="0">
                <a:solidFill>
                  <a:schemeClr val="tx2"/>
                </a:solidFill>
                <a:latin typeface="Helvetica Neue"/>
                <a:cs typeface="Helvetica Neue"/>
              </a:rPr>
              <a:t>1</a:t>
            </a:r>
            <a:r>
              <a:rPr lang="en-US" sz="2600" dirty="0">
                <a:solidFill>
                  <a:schemeClr val="tx2"/>
                </a:solidFill>
                <a:latin typeface="Helvetica Neue"/>
                <a:cs typeface="Helvetica Neue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spcAft>
                <a:spcPct val="65000"/>
              </a:spcAft>
              <a:buNone/>
            </a:pPr>
            <a:r>
              <a:rPr lang="en-US" sz="2600" dirty="0">
                <a:solidFill>
                  <a:srgbClr val="242852"/>
                </a:solidFill>
                <a:latin typeface="Helvetica Neue"/>
                <a:cs typeface="Helvetica Neue"/>
              </a:rPr>
              <a:t>POUR </a:t>
            </a:r>
            <a:r>
              <a:rPr lang="en-US" sz="2600" dirty="0">
                <a:solidFill>
                  <a:srgbClr val="242852"/>
                </a:solidFill>
                <a:latin typeface="Helvetica Neue"/>
                <a:cs typeface="Helvetica Neue"/>
              </a:rPr>
              <a:t>puts the client at risk for complications, including </a:t>
            </a:r>
            <a:r>
              <a:rPr lang="en-US" sz="2600" dirty="0">
                <a:solidFill>
                  <a:srgbClr val="242852"/>
                </a:solidFill>
                <a:latin typeface="Helvetica Neue"/>
                <a:cs typeface="Helvetica Neue"/>
              </a:rPr>
              <a:t>bladder stretch </a:t>
            </a:r>
            <a:r>
              <a:rPr lang="en-US" sz="2600" dirty="0">
                <a:solidFill>
                  <a:srgbClr val="242852"/>
                </a:solidFill>
                <a:latin typeface="Helvetica Neue"/>
                <a:cs typeface="Helvetica Neue"/>
              </a:rPr>
              <a:t>injury, bladder ischemia, </a:t>
            </a:r>
            <a:r>
              <a:rPr lang="en-US" sz="2600" dirty="0">
                <a:solidFill>
                  <a:srgbClr val="242852"/>
                </a:solidFill>
                <a:latin typeface="Helvetica Neue"/>
                <a:cs typeface="Helvetica Neue"/>
              </a:rPr>
              <a:t>nerve damage, and reduced sensation</a:t>
            </a:r>
            <a:r>
              <a:rPr lang="en-US" sz="2600" dirty="0">
                <a:solidFill>
                  <a:schemeClr val="tx2"/>
                </a:solidFill>
                <a:latin typeface="Helvetica Neue"/>
                <a:cs typeface="Helvetica Neue"/>
              </a:rPr>
              <a:t>.</a:t>
            </a:r>
            <a:r>
              <a:rPr lang="en-US" sz="2600" baseline="30000" dirty="0">
                <a:solidFill>
                  <a:schemeClr val="tx2"/>
                </a:solidFill>
                <a:latin typeface="Helvetica Neue"/>
                <a:cs typeface="Helvetica Neue"/>
              </a:rPr>
              <a:t>1</a:t>
            </a:r>
            <a:endParaRPr lang="en-US" sz="2600" dirty="0">
              <a:solidFill>
                <a:srgbClr val="242852"/>
              </a:solidFill>
              <a:latin typeface="Helvetica Neue"/>
              <a:cs typeface="Helvetica Neue"/>
            </a:endParaRPr>
          </a:p>
          <a:p>
            <a:pPr>
              <a:spcBef>
                <a:spcPct val="0"/>
              </a:spcBef>
              <a:spcAft>
                <a:spcPct val="65000"/>
              </a:spcAft>
            </a:pPr>
            <a:endParaRPr lang="en-US" sz="2600" dirty="0">
              <a:latin typeface="Helvetica Neue"/>
              <a:cs typeface="Helvetica Neue"/>
            </a:endParaRPr>
          </a:p>
          <a:p>
            <a:pPr marL="0" indent="0">
              <a:spcBef>
                <a:spcPct val="0"/>
              </a:spcBef>
              <a:spcAft>
                <a:spcPct val="65000"/>
              </a:spcAft>
              <a:buNone/>
            </a:pPr>
            <a:endParaRPr lang="en-US" sz="3400" dirty="0">
              <a:solidFill>
                <a:schemeClr val="accent1">
                  <a:lumMod val="25000"/>
                </a:schemeClr>
              </a:solidFill>
              <a:latin typeface="Helvetica Neue"/>
              <a:cs typeface="Helvetica Neue"/>
            </a:endParaRPr>
          </a:p>
          <a:p>
            <a:pPr marL="0" indent="0" algn="ctr">
              <a:spcBef>
                <a:spcPct val="0"/>
              </a:spcBef>
              <a:spcAft>
                <a:spcPct val="65000"/>
              </a:spcAft>
              <a:buNone/>
            </a:pPr>
            <a:endParaRPr lang="en-US" sz="3400" b="1" dirty="0">
              <a:solidFill>
                <a:schemeClr val="accent1">
                  <a:lumMod val="25000"/>
                </a:schemeClr>
              </a:solidFill>
              <a:latin typeface="Helvetica Neue"/>
              <a:cs typeface="Helvetica Neue"/>
            </a:endParaRPr>
          </a:p>
          <a:p>
            <a:pPr marL="0" indent="0" eaLnBrk="0" hangingPunct="0">
              <a:spcBef>
                <a:spcPct val="75000"/>
              </a:spcBef>
              <a:spcAft>
                <a:spcPct val="25000"/>
              </a:spcAft>
              <a:buClr>
                <a:srgbClr val="008080"/>
              </a:buClr>
              <a:buSzPct val="115000"/>
              <a:buNone/>
            </a:pPr>
            <a:endParaRPr lang="en-US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982" name="Rectangle 86"/>
          <p:cNvSpPr>
            <a:spLocks noChangeArrowheads="1"/>
          </p:cNvSpPr>
          <p:nvPr/>
        </p:nvSpPr>
        <p:spPr bwMode="auto">
          <a:xfrm>
            <a:off x="24612600" y="12877800"/>
            <a:ext cx="10724606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77" tIns="34289" rIns="68577" bIns="34289"/>
          <a:lstStyle/>
          <a:p>
            <a:pPr marL="254782" indent="-254782" algn="ctr" eaLnBrk="1" hangingPunct="1">
              <a:spcBef>
                <a:spcPct val="0"/>
              </a:spcBef>
              <a:spcAft>
                <a:spcPct val="65000"/>
              </a:spcAft>
              <a:buNone/>
              <a:tabLst>
                <a:tab pos="771487" algn="l"/>
              </a:tabLst>
            </a:pPr>
            <a:r>
              <a:rPr lang="en-US" sz="3400" b="1" dirty="0">
                <a:solidFill>
                  <a:schemeClr val="accent1">
                    <a:lumMod val="25000"/>
                  </a:schemeClr>
                </a:solidFill>
                <a:latin typeface="Helvetica Neue"/>
                <a:cs typeface="Helvetica Neue"/>
              </a:rPr>
              <a:t>NURSING CONSIDERATIONS</a:t>
            </a:r>
            <a:endParaRPr lang="en-US" sz="3400" b="1" dirty="0">
              <a:solidFill>
                <a:schemeClr val="accent1">
                  <a:lumMod val="25000"/>
                </a:schemeClr>
              </a:solidFill>
              <a:latin typeface="Helvetica Neue"/>
              <a:cs typeface="Helvetica Neue"/>
            </a:endParaRPr>
          </a:p>
          <a:p>
            <a:pPr marL="85721" eaLnBrk="1" hangingPunct="1">
              <a:lnSpc>
                <a:spcPct val="115000"/>
              </a:lnSpc>
              <a:spcAft>
                <a:spcPct val="10000"/>
              </a:spcAft>
              <a:buClr>
                <a:srgbClr val="629DD1">
                  <a:lumMod val="50000"/>
                </a:srgbClr>
              </a:buClr>
              <a:buSzPct val="115000"/>
              <a:buNone/>
            </a:pPr>
            <a:r>
              <a:rPr lang="en-US" sz="2400" dirty="0">
                <a:solidFill>
                  <a:srgbClr val="242852"/>
                </a:solidFill>
                <a:latin typeface="Helvetica Neue"/>
                <a:cs typeface="Helvetica Neue"/>
              </a:rPr>
              <a:t>Attempting client’s normal voiding habits is important for encouraging </a:t>
            </a:r>
            <a:r>
              <a:rPr lang="en-US" sz="2400" dirty="0">
                <a:solidFill>
                  <a:srgbClr val="242852"/>
                </a:solidFill>
                <a:latin typeface="Helvetica Neue"/>
                <a:cs typeface="Helvetica Neue"/>
              </a:rPr>
              <a:t>voiding in the hospital setting </a:t>
            </a:r>
            <a:r>
              <a:rPr lang="en-US" sz="2400" dirty="0">
                <a:solidFill>
                  <a:srgbClr val="242852"/>
                </a:solidFill>
                <a:latin typeface="Helvetica Neue"/>
                <a:cs typeface="Helvetica Neue"/>
              </a:rPr>
              <a:t>(i.e. standing for males and sitting for females)</a:t>
            </a:r>
            <a:r>
              <a:rPr lang="en-US" sz="2400" baseline="30000" dirty="0">
                <a:solidFill>
                  <a:srgbClr val="242852"/>
                </a:solidFill>
                <a:latin typeface="Helvetica Neue"/>
                <a:cs typeface="Helvetica Neue"/>
              </a:rPr>
              <a:t>1</a:t>
            </a:r>
            <a:r>
              <a:rPr lang="en-US" sz="2400" dirty="0">
                <a:solidFill>
                  <a:srgbClr val="242852"/>
                </a:solidFill>
                <a:latin typeface="Helvetica Neue"/>
                <a:cs typeface="Helvetica Neue"/>
              </a:rPr>
              <a:t>. </a:t>
            </a:r>
            <a:endParaRPr lang="en-US" sz="2400" dirty="0">
              <a:solidFill>
                <a:srgbClr val="242852"/>
              </a:solidFill>
              <a:latin typeface="Helvetica Neue"/>
              <a:cs typeface="Helvetica Neue"/>
            </a:endParaRPr>
          </a:p>
          <a:p>
            <a:pPr marL="85721" eaLnBrk="1" hangingPunct="1">
              <a:lnSpc>
                <a:spcPct val="115000"/>
              </a:lnSpc>
              <a:spcAft>
                <a:spcPct val="10000"/>
              </a:spcAft>
              <a:buClr>
                <a:srgbClr val="629DD1">
                  <a:lumMod val="50000"/>
                </a:srgbClr>
              </a:buClr>
              <a:buSzPct val="115000"/>
              <a:buNone/>
            </a:pPr>
            <a:r>
              <a:rPr lang="en-US" sz="2400" dirty="0">
                <a:solidFill>
                  <a:srgbClr val="242852"/>
                </a:solidFill>
                <a:latin typeface="Helvetica Neue"/>
                <a:cs typeface="Helvetica Neue"/>
              </a:rPr>
              <a:t>Having an order set in place gives nurses the opportunity to utilize clinical judgment and exercise autonomy with their work, increasing job satisfaction</a:t>
            </a:r>
            <a:r>
              <a:rPr lang="en-US" sz="2400" baseline="30000" dirty="0">
                <a:solidFill>
                  <a:schemeClr val="tx2"/>
                </a:solidFill>
                <a:latin typeface="Helvetica Neue"/>
                <a:cs typeface="Helvetica Neue"/>
              </a:rPr>
              <a:t>6</a:t>
            </a:r>
            <a:r>
              <a:rPr lang="en-US" sz="2400" dirty="0">
                <a:solidFill>
                  <a:srgbClr val="242852"/>
                </a:solidFill>
                <a:latin typeface="Helvetica Neue"/>
                <a:cs typeface="Helvetica Neue"/>
              </a:rPr>
              <a:t>. </a:t>
            </a:r>
          </a:p>
          <a:p>
            <a:pPr marL="254782" indent="-254782" eaLnBrk="1" hangingPunct="1">
              <a:lnSpc>
                <a:spcPct val="115000"/>
              </a:lnSpc>
              <a:buClr>
                <a:srgbClr val="008080"/>
              </a:buClr>
              <a:buNone/>
              <a:tabLst>
                <a:tab pos="771487" algn="l"/>
              </a:tabLst>
            </a:pPr>
            <a:endParaRPr lang="en-US" sz="1800" dirty="0"/>
          </a:p>
        </p:txBody>
      </p:sp>
      <p:sp>
        <p:nvSpPr>
          <p:cNvPr id="81260" name="Text Box 364"/>
          <p:cNvSpPr txBox="1">
            <a:spLocks noChangeArrowheads="1"/>
          </p:cNvSpPr>
          <p:nvPr/>
        </p:nvSpPr>
        <p:spPr bwMode="auto">
          <a:xfrm>
            <a:off x="24601714" y="5425440"/>
            <a:ext cx="10724606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77" tIns="34289" rIns="68577" bIns="34289"/>
          <a:lstStyle>
            <a:lvl1pPr marL="609600" indent="-4953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333500" indent="-609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2057400" indent="-609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781300" indent="-609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505200" indent="-609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962400" indent="-609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419600" indent="-609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876800" indent="-609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334000" indent="-609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Aft>
                <a:spcPct val="65000"/>
              </a:spcAft>
              <a:buFontTx/>
              <a:buNone/>
            </a:pPr>
            <a:r>
              <a:rPr lang="en-US" sz="3400" b="1" dirty="0">
                <a:solidFill>
                  <a:schemeClr val="tx2"/>
                </a:solidFill>
                <a:latin typeface="Helvetica Neue"/>
                <a:cs typeface="Helvetica Neue"/>
              </a:rPr>
              <a:t>PRACTICE RECOMMENDATIONS </a:t>
            </a:r>
            <a:endParaRPr lang="en-US" sz="3400" b="1" dirty="0">
              <a:solidFill>
                <a:schemeClr val="tx2"/>
              </a:solidFill>
              <a:latin typeface="Helvetica Neue"/>
              <a:cs typeface="Helvetica Neue"/>
            </a:endParaRPr>
          </a:p>
          <a:p>
            <a:pPr marL="85721" indent="0" eaLnBrk="1" hangingPunct="1">
              <a:lnSpc>
                <a:spcPct val="115000"/>
              </a:lnSpc>
              <a:spcAft>
                <a:spcPct val="10000"/>
              </a:spcAft>
              <a:buClr>
                <a:schemeClr val="accent1">
                  <a:lumMod val="50000"/>
                </a:schemeClr>
              </a:buClr>
              <a:buSzPct val="115000"/>
              <a:buNone/>
            </a:pPr>
            <a:r>
              <a:rPr lang="en-US" dirty="0">
                <a:solidFill>
                  <a:srgbClr val="242852"/>
                </a:solidFill>
                <a:latin typeface="Helvetica Neue"/>
                <a:cs typeface="Helvetica Neue"/>
              </a:rPr>
              <a:t>Screen patients on admission for risk of POUR based on prevalence of risk factors: male gender, age &gt;50 years, history of enlarged prostate or benign prostatic hyperplasia (BPH), urinary dysfunction, or neurological disease</a:t>
            </a:r>
            <a:r>
              <a:rPr lang="en-US" dirty="0">
                <a:solidFill>
                  <a:schemeClr val="tx2"/>
                </a:solidFill>
                <a:latin typeface="Helvetica Neue"/>
                <a:cs typeface="Helvetica Neue"/>
              </a:rPr>
              <a:t>.</a:t>
            </a:r>
            <a:r>
              <a:rPr lang="en-US" baseline="30000" dirty="0">
                <a:solidFill>
                  <a:schemeClr val="tx2"/>
                </a:solidFill>
                <a:latin typeface="Helvetica Neue"/>
                <a:cs typeface="Helvetica Neue"/>
              </a:rPr>
              <a:t>5</a:t>
            </a:r>
            <a:r>
              <a:rPr lang="en-US" dirty="0">
                <a:solidFill>
                  <a:schemeClr val="tx2"/>
                </a:solidFill>
                <a:latin typeface="Helvetica Neue"/>
                <a:cs typeface="Helvetica Neue"/>
              </a:rPr>
              <a:t> </a:t>
            </a:r>
          </a:p>
          <a:p>
            <a:pPr marL="85721" indent="0" eaLnBrk="1" hangingPunct="1">
              <a:lnSpc>
                <a:spcPct val="115000"/>
              </a:lnSpc>
              <a:spcAft>
                <a:spcPct val="10000"/>
              </a:spcAft>
              <a:buClr>
                <a:schemeClr val="accent1">
                  <a:lumMod val="50000"/>
                </a:schemeClr>
              </a:buClr>
              <a:buSzPct val="115000"/>
              <a:buNone/>
            </a:pPr>
            <a:endParaRPr lang="en-US" dirty="0">
              <a:solidFill>
                <a:srgbClr val="242852"/>
              </a:solidFill>
              <a:latin typeface="Helvetica Neue"/>
              <a:cs typeface="Helvetica Neue"/>
            </a:endParaRPr>
          </a:p>
          <a:p>
            <a:pPr marL="85721" indent="0" eaLnBrk="1" hangingPunct="1">
              <a:lnSpc>
                <a:spcPct val="115000"/>
              </a:lnSpc>
              <a:spcAft>
                <a:spcPct val="10000"/>
              </a:spcAft>
              <a:buClr>
                <a:schemeClr val="accent1">
                  <a:lumMod val="50000"/>
                </a:schemeClr>
              </a:buClr>
              <a:buSzPct val="115000"/>
              <a:buNone/>
            </a:pPr>
            <a:r>
              <a:rPr lang="en-US" b="1" dirty="0">
                <a:solidFill>
                  <a:srgbClr val="242852"/>
                </a:solidFill>
                <a:latin typeface="Helvetica Neue"/>
                <a:cs typeface="Helvetica Neue"/>
              </a:rPr>
              <a:t>High-risk patients </a:t>
            </a:r>
            <a:r>
              <a:rPr lang="en-US" dirty="0">
                <a:solidFill>
                  <a:srgbClr val="242852"/>
                </a:solidFill>
                <a:latin typeface="Helvetica Neue"/>
                <a:cs typeface="Helvetica Neue"/>
              </a:rPr>
              <a:t>should have an indwelling Foley catheter inserted during surgery. Foley catheter should be left in place for pre-determined amount of time based on patient history, patient status, and type </a:t>
            </a:r>
            <a:r>
              <a:rPr lang="en-US" dirty="0">
                <a:solidFill>
                  <a:srgbClr val="242852"/>
                </a:solidFill>
                <a:latin typeface="Helvetica Neue"/>
                <a:cs typeface="Helvetica Neue"/>
              </a:rPr>
              <a:t>of </a:t>
            </a:r>
            <a:r>
              <a:rPr lang="en-US" dirty="0">
                <a:solidFill>
                  <a:srgbClr val="242852"/>
                </a:solidFill>
                <a:latin typeface="Helvetica Neue"/>
                <a:cs typeface="Helvetica Neue"/>
              </a:rPr>
              <a:t>surgery.</a:t>
            </a:r>
            <a:r>
              <a:rPr lang="en-US" baseline="30000" dirty="0">
                <a:solidFill>
                  <a:srgbClr val="242852"/>
                </a:solidFill>
                <a:latin typeface="Helvetica Neue"/>
                <a:cs typeface="Helvetica Neue"/>
              </a:rPr>
              <a:t>1</a:t>
            </a:r>
            <a:r>
              <a:rPr lang="en-US" dirty="0">
                <a:solidFill>
                  <a:srgbClr val="242852"/>
                </a:solidFill>
                <a:latin typeface="Helvetica Neue"/>
                <a:cs typeface="Helvetica Neue"/>
              </a:rPr>
              <a:t> </a:t>
            </a:r>
            <a:r>
              <a:rPr lang="en-US" b="1" dirty="0">
                <a:solidFill>
                  <a:srgbClr val="242852"/>
                </a:solidFill>
                <a:latin typeface="Helvetica Neue"/>
                <a:cs typeface="Helvetica Neue"/>
              </a:rPr>
              <a:t>Low-risk patients </a:t>
            </a:r>
            <a:r>
              <a:rPr lang="en-US" dirty="0">
                <a:solidFill>
                  <a:srgbClr val="242852"/>
                </a:solidFill>
                <a:latin typeface="Helvetica Neue"/>
                <a:cs typeface="Helvetica Neue"/>
              </a:rPr>
              <a:t>should have Foley catheter removed promptly after surgery to avoid infection</a:t>
            </a:r>
            <a:r>
              <a:rPr lang="en-US" dirty="0">
                <a:solidFill>
                  <a:srgbClr val="242852"/>
                </a:solidFill>
                <a:latin typeface="Helvetica Neue"/>
                <a:cs typeface="Helvetica Neue"/>
              </a:rPr>
              <a:t>.</a:t>
            </a:r>
            <a:r>
              <a:rPr lang="en-US" baseline="30000" dirty="0">
                <a:solidFill>
                  <a:srgbClr val="242852"/>
                </a:solidFill>
                <a:latin typeface="Helvetica Neue"/>
                <a:cs typeface="Helvetica Neue"/>
              </a:rPr>
              <a:t>1</a:t>
            </a:r>
            <a:r>
              <a:rPr lang="en-US" dirty="0">
                <a:solidFill>
                  <a:srgbClr val="242852"/>
                </a:solidFill>
                <a:latin typeface="Helvetica Neue"/>
                <a:cs typeface="Helvetica Neue"/>
              </a:rPr>
              <a:t> </a:t>
            </a:r>
          </a:p>
          <a:p>
            <a:pPr marL="85721" indent="0" eaLnBrk="1" hangingPunct="1">
              <a:lnSpc>
                <a:spcPct val="115000"/>
              </a:lnSpc>
              <a:spcAft>
                <a:spcPct val="10000"/>
              </a:spcAft>
              <a:buClr>
                <a:schemeClr val="accent1">
                  <a:lumMod val="50000"/>
                </a:schemeClr>
              </a:buClr>
              <a:buSzPct val="115000"/>
              <a:buNone/>
            </a:pPr>
            <a:endParaRPr lang="en-US" dirty="0">
              <a:solidFill>
                <a:srgbClr val="242852"/>
              </a:solidFill>
              <a:latin typeface="Helvetica Neue"/>
              <a:cs typeface="Helvetica Neue"/>
            </a:endParaRPr>
          </a:p>
          <a:p>
            <a:pPr marL="85721" indent="0" eaLnBrk="1" hangingPunct="1">
              <a:lnSpc>
                <a:spcPct val="115000"/>
              </a:lnSpc>
              <a:spcAft>
                <a:spcPct val="10000"/>
              </a:spcAft>
              <a:buClr>
                <a:schemeClr val="accent1">
                  <a:lumMod val="50000"/>
                </a:schemeClr>
              </a:buClr>
              <a:buSzPct val="115000"/>
              <a:buNone/>
            </a:pPr>
            <a:r>
              <a:rPr lang="en-US" dirty="0">
                <a:solidFill>
                  <a:srgbClr val="242852"/>
                </a:solidFill>
                <a:latin typeface="Helvetica Neue"/>
                <a:cs typeface="Helvetica Neue"/>
              </a:rPr>
              <a:t>Both groups of patients should be monitored for spontaneous void. If patient has not voided after 4-6 hours, ultrasound should be utilized to assess bladder volume. If bladder volume is &gt; 600 mL, straight catheterization is an appropriate intervention in order to prevent injury to the bladder.</a:t>
            </a:r>
            <a:r>
              <a:rPr lang="en-US" baseline="30000" dirty="0">
                <a:solidFill>
                  <a:srgbClr val="242852"/>
                </a:solidFill>
                <a:latin typeface="Helvetica Neue"/>
                <a:cs typeface="Helvetica Neue"/>
              </a:rPr>
              <a:t>4</a:t>
            </a:r>
            <a:endParaRPr lang="en-US" dirty="0">
              <a:solidFill>
                <a:srgbClr val="242852"/>
              </a:solidFill>
              <a:latin typeface="Helvetica Neue"/>
              <a:cs typeface="Helvetica Neue"/>
            </a:endParaRPr>
          </a:p>
        </p:txBody>
      </p:sp>
      <p:sp>
        <p:nvSpPr>
          <p:cNvPr id="81267" name="Rectangle 371"/>
          <p:cNvSpPr>
            <a:spLocks noChangeArrowheads="1"/>
          </p:cNvSpPr>
          <p:nvPr/>
        </p:nvSpPr>
        <p:spPr bwMode="auto">
          <a:xfrm>
            <a:off x="24928286" y="21823680"/>
            <a:ext cx="10724606" cy="6156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77" tIns="34289" rIns="68577" bIns="34289"/>
          <a:lstStyle/>
          <a:p>
            <a:pPr marL="342884" indent="-342884" algn="ctr" eaLnBrk="1" hangingPunct="1">
              <a:spcBef>
                <a:spcPct val="0"/>
              </a:spcBef>
              <a:spcAft>
                <a:spcPct val="65000"/>
              </a:spcAft>
              <a:buNone/>
            </a:pPr>
            <a:r>
              <a:rPr lang="en-US" sz="3400" b="1" dirty="0">
                <a:solidFill>
                  <a:srgbClr val="242852"/>
                </a:solidFill>
                <a:latin typeface="Helvetica Neue"/>
                <a:cs typeface="Helvetica Neue"/>
              </a:rPr>
              <a:t>REFERENCES</a:t>
            </a:r>
            <a:endParaRPr lang="en-US" sz="3400" dirty="0">
              <a:solidFill>
                <a:srgbClr val="242852"/>
              </a:solidFill>
              <a:latin typeface="Helvetica Neue"/>
              <a:cs typeface="Helvetica Neue"/>
            </a:endParaRPr>
          </a:p>
          <a:p>
            <a:pPr marL="685800" indent="-685800" eaLnBrk="1" hangingPunct="1">
              <a:spcBef>
                <a:spcPct val="0"/>
              </a:spcBef>
              <a:spcAft>
                <a:spcPct val="65000"/>
              </a:spcAft>
              <a:buFont typeface="+mj-lt"/>
              <a:buAutoNum type="arabicPeriod"/>
            </a:pPr>
            <a:r>
              <a:rPr lang="en-US" sz="1700" dirty="0" err="1">
                <a:solidFill>
                  <a:srgbClr val="242852"/>
                </a:solidFill>
                <a:latin typeface="Helvetica Neue"/>
                <a:cs typeface="Helvetica Neue"/>
              </a:rPr>
              <a:t>Baldini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, G., </a:t>
            </a:r>
            <a:r>
              <a:rPr lang="en-US" sz="1700" dirty="0" err="1">
                <a:solidFill>
                  <a:srgbClr val="242852"/>
                </a:solidFill>
                <a:latin typeface="Helvetica Neue"/>
                <a:cs typeface="Helvetica Neue"/>
              </a:rPr>
              <a:t>Bagry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, H., </a:t>
            </a:r>
            <a:r>
              <a:rPr lang="en-US" sz="1700" dirty="0" err="1">
                <a:solidFill>
                  <a:srgbClr val="242852"/>
                </a:solidFill>
                <a:latin typeface="Helvetica Neue"/>
                <a:cs typeface="Helvetica Neue"/>
              </a:rPr>
              <a:t>Aprikian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, A. and </a:t>
            </a:r>
            <a:r>
              <a:rPr lang="en-US" sz="1700" dirty="0" err="1">
                <a:solidFill>
                  <a:srgbClr val="242852"/>
                </a:solidFill>
                <a:latin typeface="Helvetica Neue"/>
                <a:cs typeface="Helvetica Neue"/>
              </a:rPr>
              <a:t>Carli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, F. (2009). Postoperative Urinary Retention. </a:t>
            </a:r>
            <a:r>
              <a:rPr lang="en-US" sz="1700" i="1" dirty="0">
                <a:solidFill>
                  <a:srgbClr val="242852"/>
                </a:solidFill>
                <a:latin typeface="Helvetica Neue"/>
                <a:cs typeface="Helvetica Neue"/>
              </a:rPr>
              <a:t>Anesthesiology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, 110(5), pp.1139-1157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.</a:t>
            </a:r>
          </a:p>
          <a:p>
            <a:pPr marL="685800" indent="-685800" eaLnBrk="1" hangingPunct="1">
              <a:spcBef>
                <a:spcPct val="0"/>
              </a:spcBef>
              <a:spcAft>
                <a:spcPct val="65000"/>
              </a:spcAft>
              <a:buFont typeface="+mj-lt"/>
              <a:buAutoNum type="arabicPeriod"/>
            </a:pPr>
            <a:r>
              <a:rPr lang="en-US" sz="1700" dirty="0" err="1">
                <a:solidFill>
                  <a:srgbClr val="242852"/>
                </a:solidFill>
                <a:latin typeface="Helvetica Neue"/>
                <a:cs typeface="Helvetica Neue"/>
              </a:rPr>
              <a:t>Steagall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, M., </a:t>
            </a:r>
            <a:r>
              <a:rPr lang="en-US" sz="1700" dirty="0" err="1">
                <a:solidFill>
                  <a:srgbClr val="242852"/>
                </a:solidFill>
                <a:latin typeface="Helvetica Neue"/>
                <a:cs typeface="Helvetica Neue"/>
              </a:rPr>
              <a:t>Treacy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, C., &amp; Jones, M. (2013). Post-operative urinary retention. </a:t>
            </a:r>
            <a:r>
              <a:rPr lang="en-US" sz="1700" i="1" dirty="0">
                <a:solidFill>
                  <a:srgbClr val="242852"/>
                </a:solidFill>
                <a:latin typeface="Helvetica Neue"/>
                <a:cs typeface="Helvetica Neue"/>
              </a:rPr>
              <a:t>Nursing Standard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, </a:t>
            </a:r>
            <a:r>
              <a:rPr lang="en-US" sz="1700" i="1" dirty="0">
                <a:solidFill>
                  <a:srgbClr val="242852"/>
                </a:solidFill>
                <a:latin typeface="Helvetica Neue"/>
                <a:cs typeface="Helvetica Neue"/>
              </a:rPr>
              <a:t>28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(5), 43–48. https://doi.org/10.7748/ns2013.10.28.5.43.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e7926</a:t>
            </a:r>
          </a:p>
          <a:p>
            <a:pPr marL="685800" indent="-685800" eaLnBrk="1" hangingPunct="1">
              <a:spcBef>
                <a:spcPct val="0"/>
              </a:spcBef>
              <a:spcAft>
                <a:spcPct val="65000"/>
              </a:spcAft>
              <a:buFont typeface="+mj-lt"/>
              <a:buAutoNum type="arabicPeriod"/>
            </a:pPr>
            <a:r>
              <a:rPr lang="en-US" sz="1700" dirty="0" err="1">
                <a:solidFill>
                  <a:srgbClr val="242852"/>
                </a:solidFill>
                <a:latin typeface="Helvetica Neue"/>
                <a:cs typeface="Helvetica Neue"/>
              </a:rPr>
              <a:t>Hendren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, S. (2013). Urinary Catheter Management. </a:t>
            </a:r>
            <a:r>
              <a:rPr lang="en-US" sz="1700" i="1" dirty="0">
                <a:solidFill>
                  <a:srgbClr val="242852"/>
                </a:solidFill>
                <a:latin typeface="Helvetica Neue"/>
                <a:cs typeface="Helvetica Neue"/>
              </a:rPr>
              <a:t>Clinics In Colon And Rectal Surgery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, </a:t>
            </a:r>
            <a:r>
              <a:rPr lang="en-US" sz="1700" i="1" dirty="0">
                <a:solidFill>
                  <a:srgbClr val="242852"/>
                </a:solidFill>
                <a:latin typeface="Helvetica Neue"/>
                <a:cs typeface="Helvetica Neue"/>
              </a:rPr>
              <a:t>26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(03), 178-181. </a:t>
            </a:r>
            <a:r>
              <a:rPr lang="en-US" sz="1700" dirty="0" err="1">
                <a:solidFill>
                  <a:srgbClr val="242852"/>
                </a:solidFill>
                <a:latin typeface="Helvetica Neue"/>
                <a:cs typeface="Helvetica Neue"/>
              </a:rPr>
              <a:t>doi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: 10.1055/s-0033-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1351135</a:t>
            </a:r>
          </a:p>
          <a:p>
            <a:pPr marL="685800" indent="-685800" eaLnBrk="1" hangingPunct="1">
              <a:spcBef>
                <a:spcPct val="0"/>
              </a:spcBef>
              <a:spcAft>
                <a:spcPct val="65000"/>
              </a:spcAft>
              <a:buFont typeface="+mj-lt"/>
              <a:buAutoNum type="arabicPeriod"/>
            </a:pP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Fleming, R. (2013). The development of Post-Operative Urinary Guidelines. </a:t>
            </a:r>
            <a:r>
              <a:rPr lang="en-US" sz="1700" i="1" dirty="0">
                <a:solidFill>
                  <a:schemeClr val="tx2"/>
                </a:solidFill>
                <a:latin typeface="Helvetica Neue"/>
                <a:cs typeface="Helvetica Neue"/>
              </a:rPr>
              <a:t>Dissector</a:t>
            </a: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, </a:t>
            </a:r>
            <a:r>
              <a:rPr lang="en-US" sz="1700" i="1" dirty="0">
                <a:solidFill>
                  <a:schemeClr val="tx2"/>
                </a:solidFill>
                <a:latin typeface="Helvetica Neue"/>
                <a:cs typeface="Helvetica Neue"/>
              </a:rPr>
              <a:t>40</a:t>
            </a: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(4), 22–24. Retrieved from https://</a:t>
            </a:r>
            <a:r>
              <a:rPr lang="en-US" sz="1700" dirty="0" err="1">
                <a:solidFill>
                  <a:schemeClr val="tx2"/>
                </a:solidFill>
                <a:latin typeface="Helvetica Neue"/>
                <a:cs typeface="Helvetica Neue"/>
              </a:rPr>
              <a:t>unh.idm.oclc.org</a:t>
            </a: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/</a:t>
            </a:r>
            <a:r>
              <a:rPr lang="en-US" sz="1700" dirty="0" err="1">
                <a:solidFill>
                  <a:schemeClr val="tx2"/>
                </a:solidFill>
                <a:latin typeface="Helvetica Neue"/>
                <a:cs typeface="Helvetica Neue"/>
              </a:rPr>
              <a:t>login?url</a:t>
            </a: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=https://</a:t>
            </a:r>
            <a:r>
              <a:rPr lang="en-US" sz="1700" dirty="0" err="1">
                <a:solidFill>
                  <a:schemeClr val="tx2"/>
                </a:solidFill>
                <a:latin typeface="Helvetica Neue"/>
                <a:cs typeface="Helvetica Neue"/>
              </a:rPr>
              <a:t>search.ebscohost.com</a:t>
            </a: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/</a:t>
            </a:r>
            <a:r>
              <a:rPr lang="en-US" sz="1700" dirty="0" err="1">
                <a:solidFill>
                  <a:schemeClr val="tx2"/>
                </a:solidFill>
                <a:latin typeface="Helvetica Neue"/>
                <a:cs typeface="Helvetica Neue"/>
              </a:rPr>
              <a:t>login.aspx?direct</a:t>
            </a: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=</a:t>
            </a:r>
            <a:r>
              <a:rPr lang="en-US" sz="1700" dirty="0" err="1">
                <a:solidFill>
                  <a:schemeClr val="tx2"/>
                </a:solidFill>
                <a:latin typeface="Helvetica Neue"/>
                <a:cs typeface="Helvetica Neue"/>
              </a:rPr>
              <a:t>true&amp;db</a:t>
            </a: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=</a:t>
            </a:r>
            <a:r>
              <a:rPr lang="en-US" sz="1700" dirty="0" err="1">
                <a:solidFill>
                  <a:schemeClr val="tx2"/>
                </a:solidFill>
                <a:latin typeface="Helvetica Neue"/>
                <a:cs typeface="Helvetica Neue"/>
              </a:rPr>
              <a:t>ccm&amp;AN</a:t>
            </a: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=108016233&amp;site=</a:t>
            </a:r>
            <a:r>
              <a:rPr lang="en-US" sz="1700" dirty="0" err="1">
                <a:solidFill>
                  <a:schemeClr val="tx2"/>
                </a:solidFill>
                <a:latin typeface="Helvetica Neue"/>
                <a:cs typeface="Helvetica Neue"/>
              </a:rPr>
              <a:t>eds</a:t>
            </a: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-</a:t>
            </a: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live</a:t>
            </a:r>
            <a:endParaRPr lang="en-US" sz="1700" dirty="0">
              <a:solidFill>
                <a:srgbClr val="242852"/>
              </a:solidFill>
              <a:latin typeface="Helvetica Neue"/>
              <a:cs typeface="Helvetica Neue"/>
            </a:endParaRPr>
          </a:p>
          <a:p>
            <a:pPr marL="685800" indent="-685800" eaLnBrk="1" hangingPunct="1">
              <a:spcBef>
                <a:spcPct val="0"/>
              </a:spcBef>
              <a:spcAft>
                <a:spcPct val="65000"/>
              </a:spcAft>
              <a:buFont typeface="+mj-lt"/>
              <a:buAutoNum type="arabicPeriod"/>
            </a:pP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Kearney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, M. and </a:t>
            </a:r>
            <a:r>
              <a:rPr lang="en-US" sz="1700" dirty="0" err="1">
                <a:solidFill>
                  <a:srgbClr val="242852"/>
                </a:solidFill>
                <a:latin typeface="Helvetica Neue"/>
                <a:cs typeface="Helvetica Neue"/>
              </a:rPr>
              <a:t>Nottoli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, M. (2019). </a:t>
            </a:r>
            <a:r>
              <a:rPr lang="en-US" sz="1700" i="1" dirty="0">
                <a:solidFill>
                  <a:srgbClr val="242852"/>
                </a:solidFill>
                <a:latin typeface="Helvetica Neue"/>
                <a:cs typeface="Helvetica Neue"/>
              </a:rPr>
              <a:t>Changing Practice on Post-Operative Urinary Retention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. [</a:t>
            </a:r>
            <a:r>
              <a:rPr lang="en-US" sz="1700" dirty="0" err="1">
                <a:solidFill>
                  <a:srgbClr val="242852"/>
                </a:solidFill>
                <a:latin typeface="Helvetica Neue"/>
                <a:cs typeface="Helvetica Neue"/>
              </a:rPr>
              <a:t>ebook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] Downers Grove: Advocate Good Samaritan Hospital. Available at: https://</a:t>
            </a:r>
            <a:r>
              <a:rPr lang="en-US" sz="1700" dirty="0" err="1">
                <a:solidFill>
                  <a:srgbClr val="242852"/>
                </a:solidFill>
                <a:latin typeface="Helvetica Neue"/>
                <a:cs typeface="Helvetica Neue"/>
              </a:rPr>
              <a:t>www.advocatehealth.com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/assets/documents/b3.pdf [Accessed 3 Mar. 2019]</a:t>
            </a:r>
            <a:r>
              <a:rPr lang="en-US" sz="1700" dirty="0">
                <a:solidFill>
                  <a:srgbClr val="242852"/>
                </a:solidFill>
                <a:latin typeface="Helvetica Neue"/>
                <a:cs typeface="Helvetica Neue"/>
              </a:rPr>
              <a:t>.</a:t>
            </a:r>
          </a:p>
          <a:p>
            <a:pPr marL="685800" indent="-685800" eaLnBrk="1" hangingPunct="1">
              <a:spcBef>
                <a:spcPct val="0"/>
              </a:spcBef>
              <a:spcAft>
                <a:spcPct val="65000"/>
              </a:spcAft>
              <a:buFont typeface="+mj-lt"/>
              <a:buAutoNum type="arabicPeriod"/>
            </a:pPr>
            <a:r>
              <a:rPr lang="en-US" sz="1700" dirty="0" err="1">
                <a:solidFill>
                  <a:schemeClr val="tx2"/>
                </a:solidFill>
                <a:latin typeface="Helvetica Neue"/>
                <a:cs typeface="Helvetica Neue"/>
              </a:rPr>
              <a:t>Strapazzon</a:t>
            </a: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 </a:t>
            </a:r>
            <a:r>
              <a:rPr lang="en-US" sz="1700" dirty="0" err="1">
                <a:solidFill>
                  <a:schemeClr val="tx2"/>
                </a:solidFill>
                <a:latin typeface="Helvetica Neue"/>
                <a:cs typeface="Helvetica Neue"/>
              </a:rPr>
              <a:t>Bonfada</a:t>
            </a: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, M., </a:t>
            </a:r>
            <a:r>
              <a:rPr lang="en-US" sz="1700" dirty="0" err="1">
                <a:solidFill>
                  <a:schemeClr val="tx2"/>
                </a:solidFill>
                <a:latin typeface="Helvetica Neue"/>
                <a:cs typeface="Helvetica Neue"/>
              </a:rPr>
              <a:t>Pinno</a:t>
            </a: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, C., &amp; </a:t>
            </a:r>
            <a:r>
              <a:rPr lang="en-US" sz="1700" dirty="0" err="1">
                <a:solidFill>
                  <a:schemeClr val="tx2"/>
                </a:solidFill>
                <a:latin typeface="Helvetica Neue"/>
                <a:cs typeface="Helvetica Neue"/>
              </a:rPr>
              <a:t>Camponogara</a:t>
            </a: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, S. (2018). Potentialities and Limits of Nursing Autonomy in a Hospital Environment. </a:t>
            </a:r>
            <a:r>
              <a:rPr lang="en-US" sz="1700" i="1" dirty="0">
                <a:solidFill>
                  <a:schemeClr val="tx2"/>
                </a:solidFill>
                <a:latin typeface="Helvetica Neue"/>
                <a:cs typeface="Helvetica Neue"/>
              </a:rPr>
              <a:t>Journal of Nursing UFPE / </a:t>
            </a:r>
            <a:r>
              <a:rPr lang="en-US" sz="1700" i="1" dirty="0" err="1">
                <a:solidFill>
                  <a:schemeClr val="tx2"/>
                </a:solidFill>
                <a:latin typeface="Helvetica Neue"/>
                <a:cs typeface="Helvetica Neue"/>
              </a:rPr>
              <a:t>Revista</a:t>
            </a:r>
            <a:r>
              <a:rPr lang="en-US" sz="1700" i="1" dirty="0">
                <a:solidFill>
                  <a:schemeClr val="tx2"/>
                </a:solidFill>
                <a:latin typeface="Helvetica Neue"/>
                <a:cs typeface="Helvetica Neue"/>
              </a:rPr>
              <a:t> de </a:t>
            </a:r>
            <a:r>
              <a:rPr lang="en-US" sz="1700" i="1" dirty="0" err="1">
                <a:solidFill>
                  <a:schemeClr val="tx2"/>
                </a:solidFill>
                <a:latin typeface="Helvetica Neue"/>
                <a:cs typeface="Helvetica Neue"/>
              </a:rPr>
              <a:t>Enfermagem</a:t>
            </a:r>
            <a:r>
              <a:rPr lang="en-US" sz="1700" i="1" dirty="0">
                <a:solidFill>
                  <a:schemeClr val="tx2"/>
                </a:solidFill>
                <a:latin typeface="Helvetica Neue"/>
                <a:cs typeface="Helvetica Neue"/>
              </a:rPr>
              <a:t> UFPE</a:t>
            </a: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, </a:t>
            </a:r>
            <a:r>
              <a:rPr lang="en-US" sz="1700" i="1" dirty="0">
                <a:solidFill>
                  <a:schemeClr val="tx2"/>
                </a:solidFill>
                <a:latin typeface="Helvetica Neue"/>
                <a:cs typeface="Helvetica Neue"/>
              </a:rPr>
              <a:t>12</a:t>
            </a: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(8), 2235–2246. https://</a:t>
            </a:r>
            <a:r>
              <a:rPr lang="en-US" sz="1700" dirty="0" err="1">
                <a:solidFill>
                  <a:schemeClr val="tx2"/>
                </a:solidFill>
                <a:latin typeface="Helvetica Neue"/>
                <a:cs typeface="Helvetica Neue"/>
              </a:rPr>
              <a:t>doi-org.unh.idm.oclc.org</a:t>
            </a:r>
            <a:r>
              <a:rPr lang="en-US" sz="1700" dirty="0">
                <a:solidFill>
                  <a:schemeClr val="tx2"/>
                </a:solidFill>
                <a:latin typeface="Helvetica Neue"/>
                <a:cs typeface="Helvetica Neue"/>
              </a:rPr>
              <a:t>/10.5205/1981-8963-v12i8a234915p2235-2246-2018</a:t>
            </a:r>
          </a:p>
          <a:p>
            <a:pPr marL="685800" indent="-685800" eaLnBrk="1" hangingPunct="1">
              <a:spcBef>
                <a:spcPct val="0"/>
              </a:spcBef>
              <a:spcAft>
                <a:spcPct val="65000"/>
              </a:spcAft>
              <a:buFont typeface="+mj-lt"/>
              <a:buAutoNum type="arabicPeriod"/>
            </a:pPr>
            <a:endParaRPr lang="en-US" sz="1800" dirty="0">
              <a:solidFill>
                <a:schemeClr val="tx2"/>
              </a:solidFill>
              <a:latin typeface="Helvetica Neue"/>
              <a:cs typeface="Helvetica Neue"/>
            </a:endParaRPr>
          </a:p>
        </p:txBody>
      </p:sp>
      <p:sp>
        <p:nvSpPr>
          <p:cNvPr id="81271" name="Text Box 375"/>
          <p:cNvSpPr txBox="1">
            <a:spLocks noChangeArrowheads="1"/>
          </p:cNvSpPr>
          <p:nvPr/>
        </p:nvSpPr>
        <p:spPr bwMode="auto">
          <a:xfrm>
            <a:off x="32917947" y="7778752"/>
            <a:ext cx="2839357" cy="253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41" tIns="34271" rIns="68541" bIns="34271"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452438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366838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endParaRPr lang="en-US" sz="1200" b="1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Times New Roman" pitchFamily="18" charset="0"/>
            </a:endParaRPr>
          </a:p>
        </p:txBody>
      </p:sp>
      <p:sp>
        <p:nvSpPr>
          <p:cNvPr id="81335" name="Text Box 439"/>
          <p:cNvSpPr txBox="1">
            <a:spLocks noChangeArrowheads="1"/>
          </p:cNvSpPr>
          <p:nvPr/>
        </p:nvSpPr>
        <p:spPr bwMode="auto">
          <a:xfrm>
            <a:off x="12981215" y="11338560"/>
            <a:ext cx="10613571" cy="609600"/>
          </a:xfrm>
          <a:prstGeom prst="rect">
            <a:avLst/>
          </a:prstGeom>
          <a:solidFill>
            <a:schemeClr val="accent5"/>
          </a:solidFill>
          <a:ln w="9525" algn="ctr">
            <a:solidFill>
              <a:schemeClr val="accent5"/>
            </a:solidFill>
            <a:miter lim="800000"/>
            <a:headEnd/>
            <a:tailEnd/>
          </a:ln>
          <a:effectLst/>
          <a:extLst/>
        </p:spPr>
        <p:txBody>
          <a:bodyPr lIns="68577" tIns="34289" rIns="68577" bIns="34289" anchor="ctr"/>
          <a:lstStyle>
            <a:lvl1pPr marL="1027113" indent="-1027113" defTabSz="6288088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defTabSz="6288088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defTabSz="6288088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defTabSz="6288088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defTabSz="6288088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defTabSz="62880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defTabSz="62880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defTabSz="62880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defTabSz="62880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Aft>
                <a:spcPct val="65000"/>
              </a:spcAft>
              <a:buFontTx/>
              <a:buNone/>
            </a:pPr>
            <a:r>
              <a:rPr lang="en-US" sz="3400" b="1" dirty="0">
                <a:solidFill>
                  <a:schemeClr val="bg1"/>
                </a:solidFill>
                <a:latin typeface="Helvetica Neue"/>
                <a:cs typeface="Helvetica Neue"/>
              </a:rPr>
              <a:t>SCREENING TOOL</a:t>
            </a:r>
            <a:endParaRPr lang="en-US" sz="3400" b="1" dirty="0">
              <a:solidFill>
                <a:schemeClr val="bg1"/>
              </a:solidFill>
              <a:latin typeface="Helvetica Neue"/>
              <a:cs typeface="Helvetica Neue"/>
            </a:endParaRPr>
          </a:p>
        </p:txBody>
      </p:sp>
      <p:sp>
        <p:nvSpPr>
          <p:cNvPr id="15" name="Text Box 60"/>
          <p:cNvSpPr txBox="1">
            <a:spLocks noChangeArrowheads="1"/>
          </p:cNvSpPr>
          <p:nvPr/>
        </p:nvSpPr>
        <p:spPr bwMode="auto">
          <a:xfrm>
            <a:off x="24601714" y="18531840"/>
            <a:ext cx="10724606" cy="31699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77" tIns="34289" rIns="68577" bIns="34289" anchor="t"/>
          <a:lstStyle>
            <a:lvl1pPr marL="342900" indent="-342900" defTabSz="6288088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2424113" defTabSz="6288088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2538413" defTabSz="6288088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652713" defTabSz="6288088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67013" defTabSz="6288088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24213" defTabSz="62880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81413" defTabSz="62880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38613" defTabSz="62880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95813" defTabSz="62880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Aft>
                <a:spcPct val="65000"/>
              </a:spcAft>
              <a:buFontTx/>
              <a:buNone/>
            </a:pPr>
            <a:r>
              <a:rPr lang="en-US" sz="3400" b="1" dirty="0">
                <a:solidFill>
                  <a:srgbClr val="242852"/>
                </a:solidFill>
                <a:latin typeface="Helvetica Neue"/>
                <a:cs typeface="Helvetica Neue"/>
              </a:rPr>
              <a:t>ACKNOWLEDGEMENTS</a:t>
            </a:r>
          </a:p>
          <a:p>
            <a:pPr eaLnBrk="1" hangingPunct="1">
              <a:spcAft>
                <a:spcPct val="65000"/>
              </a:spcAft>
              <a:buFontTx/>
              <a:buNone/>
            </a:pPr>
            <a:r>
              <a:rPr lang="en-US" sz="2300" dirty="0">
                <a:solidFill>
                  <a:srgbClr val="242852"/>
                </a:solidFill>
                <a:latin typeface="Helvetica Neue"/>
                <a:cs typeface="Helvetica Neue"/>
              </a:rPr>
              <a:t>Molly Chesterson, RN – PRH Clinical </a:t>
            </a:r>
            <a:r>
              <a:rPr lang="en-US" sz="2300" dirty="0">
                <a:solidFill>
                  <a:srgbClr val="242852"/>
                </a:solidFill>
                <a:latin typeface="Helvetica Neue"/>
                <a:cs typeface="Helvetica Neue"/>
              </a:rPr>
              <a:t>P</a:t>
            </a:r>
            <a:r>
              <a:rPr lang="en-US" sz="2300" dirty="0">
                <a:solidFill>
                  <a:srgbClr val="242852"/>
                </a:solidFill>
                <a:latin typeface="Helvetica Neue"/>
                <a:cs typeface="Helvetica Neue"/>
              </a:rPr>
              <a:t>receptor</a:t>
            </a:r>
          </a:p>
          <a:p>
            <a:pPr eaLnBrk="1" hangingPunct="1">
              <a:spcAft>
                <a:spcPct val="65000"/>
              </a:spcAft>
              <a:buFontTx/>
              <a:buNone/>
            </a:pPr>
            <a:r>
              <a:rPr lang="en-US" sz="2300" dirty="0">
                <a:solidFill>
                  <a:srgbClr val="242852"/>
                </a:solidFill>
                <a:latin typeface="Helvetica Neue"/>
                <a:cs typeface="Helvetica Neue"/>
              </a:rPr>
              <a:t>Megan Gray, DNP, RN, CNL – UNH Clinical Faculty</a:t>
            </a:r>
          </a:p>
          <a:p>
            <a:pPr marL="85721" eaLnBrk="1" hangingPunct="1">
              <a:lnSpc>
                <a:spcPct val="115000"/>
              </a:lnSpc>
              <a:spcAft>
                <a:spcPct val="10000"/>
              </a:spcAft>
              <a:buClr>
                <a:srgbClr val="629DD1">
                  <a:lumMod val="50000"/>
                </a:srgbClr>
              </a:buClr>
              <a:buSzPct val="115000"/>
              <a:buNone/>
            </a:pPr>
            <a:r>
              <a:rPr lang="en-US" sz="2300" dirty="0">
                <a:solidFill>
                  <a:srgbClr val="242852"/>
                </a:solidFill>
                <a:latin typeface="Helvetica Neue"/>
                <a:cs typeface="Helvetica Neue"/>
              </a:rPr>
              <a:t>Thanks to Portsmouth Regional Hospital for welcoming nursing students onto the units for clinical experience.</a:t>
            </a:r>
            <a:endParaRPr lang="en-US" sz="2300" dirty="0">
              <a:solidFill>
                <a:srgbClr val="242852"/>
              </a:solidFill>
              <a:latin typeface="Helvetica Neue"/>
              <a:cs typeface="Helvetica Neue"/>
            </a:endParaRPr>
          </a:p>
        </p:txBody>
      </p:sp>
      <p:pic>
        <p:nvPicPr>
          <p:cNvPr id="2" name="Picture 1" descr="EmblemBlueWeb_RGB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0571" y="914400"/>
            <a:ext cx="2405743" cy="370227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2926786" y="5486400"/>
            <a:ext cx="10722429" cy="4998720"/>
          </a:xfrm>
          <a:prstGeom prst="roundRect">
            <a:avLst/>
          </a:prstGeom>
          <a:solidFill>
            <a:srgbClr val="E299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 eaLnBrk="1" hangingPunct="1">
              <a:spcAft>
                <a:spcPct val="65000"/>
              </a:spcAft>
              <a:buFontTx/>
              <a:buNone/>
            </a:pPr>
            <a:r>
              <a:rPr lang="en-US" sz="3400" b="1" dirty="0">
                <a:latin typeface="Helvetica Neue"/>
                <a:cs typeface="Helvetica Neue"/>
              </a:rPr>
              <a:t>OBJECTIVES</a:t>
            </a:r>
          </a:p>
          <a:p>
            <a:pPr marL="342900" indent="-342900" eaLnBrk="1" hangingPunct="1">
              <a:spcAft>
                <a:spcPct val="65000"/>
              </a:spcAft>
              <a:buFont typeface="Wingdings" charset="2"/>
              <a:buChar char="Ø"/>
            </a:pPr>
            <a:r>
              <a:rPr lang="en-US" sz="3000" b="1" dirty="0">
                <a:latin typeface="Helvetica Neue"/>
                <a:cs typeface="Helvetica Neue"/>
              </a:rPr>
              <a:t> To </a:t>
            </a:r>
            <a:r>
              <a:rPr lang="en-US" sz="3000" b="1" dirty="0">
                <a:latin typeface="Helvetica Neue"/>
                <a:cs typeface="Helvetica Neue"/>
              </a:rPr>
              <a:t>create an evidence-based tool to screen clients for high risk of post-operative urinary </a:t>
            </a:r>
            <a:r>
              <a:rPr lang="en-US" sz="3000" b="1" dirty="0">
                <a:latin typeface="Helvetica Neue"/>
                <a:cs typeface="Helvetica Neue"/>
              </a:rPr>
              <a:t>retention.</a:t>
            </a:r>
          </a:p>
          <a:p>
            <a:pPr marL="342900" indent="-342900" eaLnBrk="1" hangingPunct="1">
              <a:spcAft>
                <a:spcPct val="65000"/>
              </a:spcAft>
              <a:buFont typeface="Wingdings" charset="2"/>
              <a:buChar char="Ø"/>
            </a:pPr>
            <a:r>
              <a:rPr lang="en-US" sz="3000" b="1" dirty="0">
                <a:latin typeface="Helvetica Neue"/>
                <a:cs typeface="Helvetica Neue"/>
              </a:rPr>
              <a:t> To </a:t>
            </a:r>
            <a:r>
              <a:rPr lang="en-US" sz="3000" b="1" dirty="0">
                <a:latin typeface="Helvetica Neue"/>
                <a:cs typeface="Helvetica Neue"/>
              </a:rPr>
              <a:t>develop a plan to integrate this tool into the normal nursing workflow on the unit with the interest of streamlining care and producing optimal outcomes in the client base.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1097280"/>
            <a:ext cx="2830286" cy="3212566"/>
          </a:xfrm>
          <a:prstGeom prst="rect">
            <a:avLst/>
          </a:prstGeom>
        </p:spPr>
      </p:pic>
      <p:sp>
        <p:nvSpPr>
          <p:cNvPr id="20" name="Rectangle 3"/>
          <p:cNvSpPr txBox="1">
            <a:spLocks noChangeArrowheads="1"/>
          </p:cNvSpPr>
          <p:nvPr/>
        </p:nvSpPr>
        <p:spPr>
          <a:xfrm>
            <a:off x="1306286" y="18227040"/>
            <a:ext cx="10722426" cy="9753600"/>
          </a:xfrm>
          <a:prstGeom prst="rect">
            <a:avLst/>
          </a:prstGeom>
          <a:noFill/>
          <a:ln>
            <a:noFill/>
          </a:ln>
        </p:spPr>
        <p:txBody>
          <a:bodyPr vert="horz" lIns="68577" tIns="34289" rIns="68577" bIns="34289" rtlCol="0">
            <a:normAutofit/>
          </a:bodyPr>
          <a:lstStyle>
            <a:lvl1pPr marL="960072" indent="-960072" algn="l" defTabSz="3840288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Char char="•"/>
              <a:defRPr sz="1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880216" indent="-960072" algn="l" defTabSz="3840288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Char char="•"/>
              <a:defRPr sz="10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800360" indent="-960072" algn="l" defTabSz="3840288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Char char="•"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0504" indent="-960072" algn="l" defTabSz="3840288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Char char="•"/>
              <a:defRPr sz="7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640648" indent="-960072" algn="l" defTabSz="3840288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Char char="•"/>
              <a:defRPr sz="7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560792" indent="-960072" algn="l" defTabSz="3840288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Char char="•"/>
              <a:defRPr sz="7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480936" indent="-960072" algn="l" defTabSz="3840288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Char char="•"/>
              <a:defRPr sz="7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401080" indent="-960072" algn="l" defTabSz="3840288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Char char="•"/>
              <a:defRPr sz="7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6321224" indent="-960072" algn="l" defTabSz="3840288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Char char="•"/>
              <a:defRPr sz="7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spcAft>
                <a:spcPct val="65000"/>
              </a:spcAft>
              <a:buNone/>
            </a:pPr>
            <a:r>
              <a:rPr lang="en-US" sz="3400" b="1" dirty="0">
                <a:solidFill>
                  <a:schemeClr val="tx2"/>
                </a:solidFill>
                <a:latin typeface="Helvetica Neue"/>
                <a:cs typeface="Helvetica Neue"/>
              </a:rPr>
              <a:t>EVIDENCE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spcAft>
                <a:spcPct val="65000"/>
              </a:spcAft>
              <a:buNone/>
            </a:pPr>
            <a:r>
              <a:rPr lang="en-US" sz="2400" dirty="0">
                <a:solidFill>
                  <a:schemeClr val="tx2"/>
                </a:solidFill>
                <a:latin typeface="Helvetica Neue"/>
                <a:cs typeface="Helvetica Neue"/>
              </a:rPr>
              <a:t>Pre-emptive catheterization of individuals at a high risk for POUR prevents multiple post-operative catheterizations, significantly decreasing risk of urinary tract infections (UTIs), damage to urethra, prostatitis, </a:t>
            </a:r>
            <a:r>
              <a:rPr lang="en-US" sz="2400" dirty="0">
                <a:solidFill>
                  <a:srgbClr val="242852"/>
                </a:solidFill>
                <a:latin typeface="Helvetica Neue"/>
                <a:cs typeface="Helvetica Neue"/>
              </a:rPr>
              <a:t>pain and discomfort</a:t>
            </a:r>
            <a:r>
              <a:rPr lang="en-US" sz="2400" dirty="0">
                <a:solidFill>
                  <a:schemeClr val="tx2"/>
                </a:solidFill>
                <a:latin typeface="Helvetica Neue"/>
                <a:cs typeface="Helvetica Neue"/>
              </a:rPr>
              <a:t>.</a:t>
            </a:r>
            <a:r>
              <a:rPr lang="en-US" sz="2400" baseline="30000" dirty="0">
                <a:solidFill>
                  <a:schemeClr val="tx2"/>
                </a:solidFill>
                <a:latin typeface="Helvetica Neue"/>
                <a:cs typeface="Helvetica Neue"/>
              </a:rPr>
              <a:t>1</a:t>
            </a:r>
            <a:r>
              <a:rPr lang="en-US" sz="2400" dirty="0">
                <a:solidFill>
                  <a:srgbClr val="242852"/>
                </a:solidFill>
                <a:latin typeface="Helvetica Neue"/>
                <a:cs typeface="Helvetica Neue"/>
              </a:rPr>
              <a:t> </a:t>
            </a:r>
            <a:endParaRPr lang="en-US" sz="2400" dirty="0">
              <a:solidFill>
                <a:srgbClr val="242852"/>
              </a:solidFill>
              <a:latin typeface="Helvetica Neue"/>
              <a:cs typeface="Helvetica Neue"/>
            </a:endParaRPr>
          </a:p>
          <a:p>
            <a:pPr marL="0" indent="0">
              <a:lnSpc>
                <a:spcPct val="110000"/>
              </a:lnSpc>
              <a:spcBef>
                <a:spcPct val="0"/>
              </a:spcBef>
              <a:spcAft>
                <a:spcPct val="65000"/>
              </a:spcAft>
              <a:buNone/>
            </a:pPr>
            <a:r>
              <a:rPr lang="en-US" sz="2400" dirty="0">
                <a:solidFill>
                  <a:srgbClr val="242852"/>
                </a:solidFill>
                <a:latin typeface="Helvetica Neue"/>
                <a:cs typeface="Helvetica Neue"/>
              </a:rPr>
              <a:t>Indwelling catheterization has not been shown to increase risk of UTI post-operatively</a:t>
            </a:r>
            <a:r>
              <a:rPr lang="en-US" sz="2400" dirty="0">
                <a:solidFill>
                  <a:schemeClr val="tx2"/>
                </a:solidFill>
                <a:latin typeface="Helvetica Neue"/>
                <a:cs typeface="Helvetica Neue"/>
              </a:rPr>
              <a:t>.</a:t>
            </a:r>
            <a:r>
              <a:rPr lang="en-US" sz="2400" baseline="30000" dirty="0">
                <a:solidFill>
                  <a:schemeClr val="tx2"/>
                </a:solidFill>
                <a:latin typeface="Helvetica Neue"/>
                <a:cs typeface="Helvetica Neue"/>
              </a:rPr>
              <a:t>2</a:t>
            </a:r>
            <a:r>
              <a:rPr lang="en-US" sz="2400" dirty="0">
                <a:solidFill>
                  <a:srgbClr val="242852"/>
                </a:solidFill>
                <a:latin typeface="Helvetica Neue"/>
                <a:cs typeface="Helvetica Neue"/>
              </a:rPr>
              <a:t> Therefore, patients who screen as a high risk for POUR should be maintained on Foley catheters longer status post-op to avoid urological damage without increasing risk of infection</a:t>
            </a:r>
            <a:r>
              <a:rPr lang="en-US" sz="2400" dirty="0">
                <a:solidFill>
                  <a:schemeClr val="tx2"/>
                </a:solidFill>
                <a:latin typeface="Helvetica Neue"/>
                <a:cs typeface="Helvetica Neue"/>
              </a:rPr>
              <a:t>.</a:t>
            </a:r>
            <a:r>
              <a:rPr lang="en-US" sz="2400" baseline="30000" dirty="0">
                <a:solidFill>
                  <a:schemeClr val="tx2"/>
                </a:solidFill>
                <a:latin typeface="Helvetica Neue"/>
                <a:cs typeface="Helvetica Neue"/>
              </a:rPr>
              <a:t>3</a:t>
            </a:r>
            <a:r>
              <a:rPr lang="en-US" sz="2400" dirty="0">
                <a:solidFill>
                  <a:srgbClr val="242852"/>
                </a:solidFill>
                <a:latin typeface="Helvetica Neue"/>
                <a:cs typeface="Helvetica Neue"/>
              </a:rPr>
              <a:t> 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spcAft>
                <a:spcPct val="65000"/>
              </a:spcAft>
              <a:buNone/>
            </a:pPr>
            <a:r>
              <a:rPr lang="en-US" sz="2400" dirty="0">
                <a:solidFill>
                  <a:schemeClr val="tx2"/>
                </a:solidFill>
                <a:latin typeface="Helvetica Neue"/>
                <a:cs typeface="Helvetica Neue"/>
              </a:rPr>
              <a:t>Use of ultrasound or ‘bladder scanner’ is recommended to assess bladder volume in an efficient, non-invasive way at the bedside.</a:t>
            </a:r>
            <a:r>
              <a:rPr lang="en-US" sz="2400" baseline="30000" dirty="0">
                <a:solidFill>
                  <a:schemeClr val="tx2"/>
                </a:solidFill>
                <a:latin typeface="Helvetica Neue"/>
                <a:cs typeface="Helvetica Neue"/>
              </a:rPr>
              <a:t>4</a:t>
            </a:r>
            <a:r>
              <a:rPr lang="en-US" sz="2400" dirty="0">
                <a:solidFill>
                  <a:schemeClr val="tx2"/>
                </a:solidFill>
                <a:latin typeface="Helvetica Neue"/>
                <a:cs typeface="Helvetica Neue"/>
              </a:rPr>
              <a:t> This task can be delegated to a trained assistive personnel (AP). 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spcAft>
                <a:spcPct val="65000"/>
              </a:spcAft>
              <a:buNone/>
            </a:pPr>
            <a:r>
              <a:rPr lang="en-US" sz="2400" dirty="0">
                <a:solidFill>
                  <a:schemeClr val="tx2"/>
                </a:solidFill>
                <a:latin typeface="Helvetica Neue"/>
                <a:cs typeface="Helvetica Neue"/>
              </a:rPr>
              <a:t>All patients should void 3-12 hours post-op</a:t>
            </a:r>
            <a:r>
              <a:rPr lang="en-US" sz="2400" dirty="0">
                <a:solidFill>
                  <a:schemeClr val="tx2"/>
                </a:solidFill>
                <a:latin typeface="Helvetica Neue"/>
                <a:cs typeface="Helvetica Neue"/>
              </a:rPr>
              <a:t>.</a:t>
            </a:r>
            <a:r>
              <a:rPr lang="en-US" sz="2400" baseline="30000" dirty="0">
                <a:solidFill>
                  <a:schemeClr val="tx2"/>
                </a:solidFill>
                <a:latin typeface="Helvetica Neue"/>
                <a:cs typeface="Helvetica Neue"/>
              </a:rPr>
              <a:t>4</a:t>
            </a:r>
            <a:r>
              <a:rPr lang="en-US" sz="2400" dirty="0">
                <a:solidFill>
                  <a:schemeClr val="tx2"/>
                </a:solidFill>
                <a:latin typeface="Helvetica Neue"/>
                <a:cs typeface="Helvetica Neue"/>
              </a:rPr>
              <a:t> </a:t>
            </a:r>
            <a:r>
              <a:rPr lang="en-US" sz="2400" dirty="0">
                <a:solidFill>
                  <a:schemeClr val="tx2"/>
                </a:solidFill>
                <a:latin typeface="Helvetica Neue"/>
                <a:cs typeface="Helvetica Neue"/>
              </a:rPr>
              <a:t> A sense of fullness in the bladder should be felt at a bladder volume of 300 mL. The adult bladder is considered at capacity at 600 mL, after which it begins to stretch.</a:t>
            </a:r>
            <a:r>
              <a:rPr lang="en-US" sz="2400" baseline="30000" dirty="0">
                <a:solidFill>
                  <a:schemeClr val="tx2"/>
                </a:solidFill>
                <a:latin typeface="Helvetica Neue"/>
                <a:cs typeface="Helvetica Neue"/>
              </a:rPr>
              <a:t>1</a:t>
            </a:r>
            <a:r>
              <a:rPr lang="en-US" sz="2400" dirty="0">
                <a:solidFill>
                  <a:schemeClr val="tx2"/>
                </a:solidFill>
                <a:latin typeface="Helvetica Neue"/>
                <a:cs typeface="Helvetica Neue"/>
              </a:rPr>
              <a:t> 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spcAft>
                <a:spcPct val="65000"/>
              </a:spcAft>
              <a:buNone/>
            </a:pPr>
            <a:r>
              <a:rPr lang="en-US" sz="2400" dirty="0">
                <a:solidFill>
                  <a:schemeClr val="tx2"/>
                </a:solidFill>
                <a:latin typeface="Helvetica Neue"/>
                <a:cs typeface="Helvetica Neue"/>
              </a:rPr>
              <a:t>Patients should be assessed pre-operatively for high risk of POUR in order to </a:t>
            </a:r>
            <a:r>
              <a:rPr lang="en-US" sz="2400" dirty="0">
                <a:solidFill>
                  <a:schemeClr val="tx2"/>
                </a:solidFill>
                <a:latin typeface="Helvetica Neue"/>
                <a:cs typeface="Helvetica Neue"/>
              </a:rPr>
              <a:t>prevent retention from causing permanent damage. Nurses play an important role in the assessment, treatment, management, and education regarding a patient’s voiding needs while in a hospitalized setting.</a:t>
            </a:r>
            <a:r>
              <a:rPr lang="en-US" sz="2400" baseline="30000" dirty="0">
                <a:solidFill>
                  <a:schemeClr val="tx2"/>
                </a:solidFill>
                <a:latin typeface="Helvetica Neue"/>
                <a:cs typeface="Helvetica Neue"/>
              </a:rPr>
              <a:t>2</a:t>
            </a:r>
            <a:r>
              <a:rPr lang="en-US" sz="2400" dirty="0">
                <a:solidFill>
                  <a:schemeClr val="tx2"/>
                </a:solidFill>
                <a:latin typeface="Helvetica Neue"/>
                <a:cs typeface="Helvetica Neue"/>
              </a:rPr>
              <a:t> </a:t>
            </a:r>
            <a:endParaRPr lang="en-US" sz="2400" dirty="0">
              <a:latin typeface="Helvetica Neue"/>
              <a:cs typeface="Helvetica Neue"/>
            </a:endParaRPr>
          </a:p>
          <a:p>
            <a:pPr marL="0" indent="0">
              <a:spcBef>
                <a:spcPct val="0"/>
              </a:spcBef>
              <a:spcAft>
                <a:spcPct val="65000"/>
              </a:spcAft>
              <a:buNone/>
            </a:pPr>
            <a:endParaRPr lang="en-US" sz="3400" dirty="0">
              <a:solidFill>
                <a:schemeClr val="accent1">
                  <a:lumMod val="25000"/>
                </a:schemeClr>
              </a:solidFill>
              <a:latin typeface="Helvetica Neue"/>
              <a:cs typeface="Helvetica Neue"/>
            </a:endParaRPr>
          </a:p>
          <a:p>
            <a:pPr marL="0" indent="0" algn="ctr">
              <a:spcBef>
                <a:spcPct val="0"/>
              </a:spcBef>
              <a:spcAft>
                <a:spcPct val="65000"/>
              </a:spcAft>
              <a:buNone/>
            </a:pPr>
            <a:endParaRPr lang="en-US" sz="3400" b="1" dirty="0">
              <a:solidFill>
                <a:schemeClr val="accent1">
                  <a:lumMod val="25000"/>
                </a:schemeClr>
              </a:solidFill>
              <a:latin typeface="Helvetica Neue"/>
              <a:cs typeface="Helvetica Neue"/>
            </a:endParaRPr>
          </a:p>
          <a:p>
            <a:pPr marL="0" indent="0" eaLnBrk="0" hangingPunct="0">
              <a:spcBef>
                <a:spcPct val="75000"/>
              </a:spcBef>
              <a:spcAft>
                <a:spcPct val="25000"/>
              </a:spcAft>
              <a:buClr>
                <a:srgbClr val="008080"/>
              </a:buClr>
              <a:buSzPct val="115000"/>
              <a:buNone/>
            </a:pPr>
            <a:endParaRPr lang="en-US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251857" y="11277600"/>
            <a:ext cx="10722429" cy="6096000"/>
          </a:xfrm>
          <a:prstGeom prst="roundRect">
            <a:avLst/>
          </a:prstGeom>
          <a:solidFill>
            <a:srgbClr val="E299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80" tIns="34290" rIns="68580" bIns="137160" rtlCol="0" anchor="ctr"/>
          <a:lstStyle/>
          <a:p>
            <a:pPr algn="ctr" eaLnBrk="1" hangingPunct="1">
              <a:spcAft>
                <a:spcPct val="65000"/>
              </a:spcAft>
              <a:buFontTx/>
              <a:buNone/>
            </a:pPr>
            <a:r>
              <a:rPr lang="en-US" sz="3400" b="1" dirty="0">
                <a:latin typeface="Helvetica Neue"/>
                <a:cs typeface="Helvetica Neue"/>
              </a:rPr>
              <a:t>CURRENT PRACTICE</a:t>
            </a:r>
            <a:endParaRPr lang="en-US" sz="3400" b="1" dirty="0">
              <a:latin typeface="Helvetica Neue"/>
              <a:cs typeface="Helvetica Neue"/>
            </a:endParaRPr>
          </a:p>
          <a:p>
            <a:pPr marL="342900" indent="-342900" eaLnBrk="1" hangingPunct="1">
              <a:spcAft>
                <a:spcPct val="65000"/>
              </a:spcAft>
              <a:buFont typeface="Wingdings" charset="2"/>
              <a:buChar char="Ø"/>
            </a:pPr>
            <a:r>
              <a:rPr lang="en-US" sz="3000" b="1" dirty="0">
                <a:latin typeface="Helvetica Neue"/>
                <a:cs typeface="Helvetica Neue"/>
              </a:rPr>
              <a:t> No pre-operative screening for POUR is in place.</a:t>
            </a:r>
          </a:p>
          <a:p>
            <a:pPr marL="342900" indent="-342900" eaLnBrk="1" hangingPunct="1">
              <a:spcAft>
                <a:spcPct val="65000"/>
              </a:spcAft>
              <a:buFont typeface="Wingdings" charset="2"/>
              <a:buChar char="Ø"/>
            </a:pPr>
            <a:r>
              <a:rPr lang="en-US" sz="3000" b="1" dirty="0">
                <a:latin typeface="Helvetica Neue"/>
                <a:cs typeface="Helvetica Neue"/>
              </a:rPr>
              <a:t> Typically the surgeon will discontinue the order for indwelling catheter several hours post-op.</a:t>
            </a:r>
          </a:p>
          <a:p>
            <a:pPr marL="342900" indent="-342900" eaLnBrk="1" hangingPunct="1">
              <a:spcAft>
                <a:spcPct val="65000"/>
              </a:spcAft>
              <a:buFont typeface="Wingdings" charset="2"/>
              <a:buChar char="Ø"/>
            </a:pPr>
            <a:r>
              <a:rPr lang="en-US" sz="3000" b="1" dirty="0">
                <a:latin typeface="Helvetica Neue"/>
                <a:cs typeface="Helvetica Neue"/>
              </a:rPr>
              <a:t> </a:t>
            </a:r>
            <a:r>
              <a:rPr lang="en-US" sz="3000" b="1" dirty="0">
                <a:latin typeface="Helvetica Neue"/>
                <a:cs typeface="Helvetica Neue"/>
              </a:rPr>
              <a:t>Sometimes an order will be in place to straight-catheterize the client if bladder scan &gt;600mL. Often the nurse will have to call the on-call doctor for an order to straight-catheterize the client. </a:t>
            </a:r>
            <a:endParaRPr lang="en-US" sz="3000" b="1" dirty="0">
              <a:latin typeface="Helvetica Neue"/>
              <a:cs typeface="Helvetica Neue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3008429" y="12070080"/>
            <a:ext cx="10559143" cy="4328160"/>
          </a:xfrm>
          <a:prstGeom prst="roundRect">
            <a:avLst/>
          </a:prstGeom>
          <a:solidFill>
            <a:schemeClr val="accent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1">
              <a:buNone/>
            </a:pPr>
            <a:r>
              <a:rPr lang="en-US" sz="2500" dirty="0">
                <a:latin typeface="Helvetica Neue"/>
                <a:cs typeface="Helvetica Neue"/>
              </a:rPr>
              <a:t>Is the patient..</a:t>
            </a:r>
          </a:p>
          <a:p>
            <a:pPr marL="1028666" lvl="2" indent="-342900">
              <a:buFont typeface="Arial"/>
              <a:buChar char="•"/>
            </a:pPr>
            <a:r>
              <a:rPr lang="en-US" sz="2500" dirty="0">
                <a:latin typeface="Helvetica Neue"/>
                <a:cs typeface="Helvetica Neue"/>
              </a:rPr>
              <a:t>Male</a:t>
            </a:r>
          </a:p>
          <a:p>
            <a:pPr marL="1028666" lvl="2" indent="-342900">
              <a:buFont typeface="Arial"/>
              <a:buChar char="•"/>
            </a:pPr>
            <a:r>
              <a:rPr lang="en-US" sz="2500" dirty="0">
                <a:latin typeface="Helvetica Neue"/>
                <a:cs typeface="Helvetica Neue"/>
              </a:rPr>
              <a:t>Age &gt; 50 years</a:t>
            </a:r>
          </a:p>
          <a:p>
            <a:pPr marL="1028666" lvl="2" indent="-342900">
              <a:buFont typeface="Arial"/>
              <a:buChar char="•"/>
            </a:pPr>
            <a:r>
              <a:rPr lang="en-US" sz="2500" dirty="0">
                <a:latin typeface="Helvetica Neue"/>
                <a:cs typeface="Helvetica Neue"/>
              </a:rPr>
              <a:t>history of </a:t>
            </a:r>
          </a:p>
          <a:p>
            <a:pPr marL="1371549" lvl="3" indent="-342900">
              <a:buFont typeface="Arial"/>
              <a:buChar char="•"/>
            </a:pPr>
            <a:r>
              <a:rPr lang="en-US" sz="2500" dirty="0">
                <a:latin typeface="Helvetica Neue"/>
                <a:cs typeface="Helvetica Neue"/>
              </a:rPr>
              <a:t>enlarged prostate</a:t>
            </a:r>
          </a:p>
          <a:p>
            <a:pPr marL="1371549" lvl="3" indent="-342900">
              <a:buFont typeface="Arial"/>
              <a:buChar char="•"/>
            </a:pPr>
            <a:r>
              <a:rPr lang="en-US" sz="2500" dirty="0">
                <a:latin typeface="Helvetica Neue"/>
                <a:cs typeface="Helvetica Neue"/>
              </a:rPr>
              <a:t>BPH</a:t>
            </a:r>
          </a:p>
          <a:p>
            <a:pPr marL="1371549" lvl="3" indent="-342900">
              <a:buFont typeface="Arial"/>
              <a:buChar char="•"/>
            </a:pPr>
            <a:r>
              <a:rPr lang="en-US" sz="2500" dirty="0">
                <a:latin typeface="Helvetica Neue"/>
                <a:cs typeface="Helvetica Neue"/>
              </a:rPr>
              <a:t>urinary dysfunction</a:t>
            </a:r>
          </a:p>
          <a:p>
            <a:pPr marL="1371549" lvl="3" indent="-342900">
              <a:buFont typeface="Arial"/>
              <a:buChar char="•"/>
            </a:pPr>
            <a:r>
              <a:rPr lang="en-US" sz="2500" dirty="0">
                <a:latin typeface="Helvetica Neue"/>
                <a:cs typeface="Helvetica Neue"/>
              </a:rPr>
              <a:t>neurological disease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288000" y="12374880"/>
            <a:ext cx="4680857" cy="33439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buNone/>
            </a:pPr>
            <a:r>
              <a:rPr lang="en-US" sz="2600" b="1" dirty="0">
                <a:solidFill>
                  <a:srgbClr val="FFFFFF"/>
                </a:solidFill>
                <a:latin typeface="Helvetica Neue"/>
                <a:cs typeface="Helvetica Neue"/>
              </a:rPr>
              <a:t>If YES to 3 or more risk factors, then patient is at HIGH RISK for POUR</a:t>
            </a:r>
          </a:p>
          <a:p>
            <a:pPr algn="ctr">
              <a:buNone/>
            </a:pPr>
            <a:endParaRPr lang="en-US" sz="2600" b="1" dirty="0">
              <a:solidFill>
                <a:srgbClr val="FFFFFF"/>
              </a:solidFill>
              <a:latin typeface="Helvetica Neue"/>
              <a:cs typeface="Helvetica Neue"/>
            </a:endParaRPr>
          </a:p>
          <a:p>
            <a:pPr algn="ctr">
              <a:buNone/>
            </a:pPr>
            <a:r>
              <a:rPr lang="en-US" sz="2600" b="1" dirty="0">
                <a:solidFill>
                  <a:srgbClr val="FFFFFF"/>
                </a:solidFill>
                <a:latin typeface="Helvetica Neue"/>
                <a:cs typeface="Helvetica Neue"/>
              </a:rPr>
              <a:t>If YES to 2 or less risk factors, then patient is at LOW RISK for POUR</a:t>
            </a:r>
          </a:p>
          <a:p>
            <a:pPr algn="r">
              <a:buNone/>
            </a:pPr>
            <a:r>
              <a:rPr lang="en-US" sz="1700" dirty="0">
                <a:solidFill>
                  <a:srgbClr val="FFFFFF"/>
                </a:solidFill>
                <a:latin typeface="Helvetica Neue"/>
                <a:cs typeface="Helvetica Neue"/>
              </a:rPr>
              <a:t>5</a:t>
            </a:r>
            <a:endParaRPr lang="en-US" sz="1700" dirty="0">
              <a:solidFill>
                <a:srgbClr val="FFFFFF"/>
              </a:solidFill>
              <a:latin typeface="Helvetica Neue"/>
              <a:cs typeface="Helvetica Neue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3008429" y="16764000"/>
            <a:ext cx="4953000" cy="4632960"/>
          </a:xfrm>
          <a:prstGeom prst="roundRect">
            <a:avLst/>
          </a:prstGeom>
          <a:solidFill>
            <a:schemeClr val="accent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buNone/>
            </a:pPr>
            <a:r>
              <a:rPr lang="en-US" sz="2600" b="1" dirty="0">
                <a:latin typeface="Helvetica Neue"/>
                <a:cs typeface="Helvetica Neue"/>
              </a:rPr>
              <a:t>HIGH RISK</a:t>
            </a:r>
          </a:p>
          <a:p>
            <a:pPr marL="342900" indent="-342900">
              <a:buFont typeface="Arial"/>
              <a:buChar char="•"/>
            </a:pPr>
            <a:r>
              <a:rPr lang="en-US" sz="2600" dirty="0">
                <a:latin typeface="Helvetica Neue"/>
                <a:cs typeface="Helvetica Neue"/>
              </a:rPr>
              <a:t>Insert indwelling Foley catheter prior to surgery.</a:t>
            </a:r>
          </a:p>
          <a:p>
            <a:pPr marL="342900" indent="-342900">
              <a:buFont typeface="Arial"/>
              <a:buChar char="•"/>
            </a:pPr>
            <a:r>
              <a:rPr lang="en-US" sz="2600" dirty="0">
                <a:latin typeface="Helvetica Neue"/>
                <a:cs typeface="Helvetica Neue"/>
              </a:rPr>
              <a:t>Post-op, discontinue Foley catheter after pre-determined amount of time</a:t>
            </a:r>
            <a:r>
              <a:rPr lang="en-US" sz="2600" dirty="0">
                <a:solidFill>
                  <a:schemeClr val="bg1"/>
                </a:solidFill>
                <a:latin typeface="Helvetica Neue"/>
                <a:cs typeface="Helvetica Neue"/>
              </a:rPr>
              <a:t>. </a:t>
            </a:r>
          </a:p>
          <a:p>
            <a:pPr marL="342900" indent="-342900">
              <a:buFont typeface="Arial"/>
              <a:buChar char="•"/>
            </a:pPr>
            <a:r>
              <a:rPr lang="en-US" sz="2600" dirty="0">
                <a:latin typeface="Helvetica Neue"/>
                <a:cs typeface="Helvetica Neue"/>
              </a:rPr>
              <a:t>Monitor patient for spontaneous void.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8451286" y="16764000"/>
            <a:ext cx="5225143" cy="4632960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buNone/>
            </a:pPr>
            <a:r>
              <a:rPr lang="en-US" sz="2600" b="1" dirty="0">
                <a:latin typeface="Helvetica Neue"/>
                <a:cs typeface="Helvetica Neue"/>
              </a:rPr>
              <a:t>LOW RISK</a:t>
            </a:r>
          </a:p>
          <a:p>
            <a:pPr marL="342900" indent="-342900">
              <a:buFont typeface="Arial"/>
              <a:buChar char="•"/>
            </a:pPr>
            <a:r>
              <a:rPr lang="en-US" sz="2600" dirty="0">
                <a:latin typeface="Helvetica Neue"/>
                <a:cs typeface="Helvetica Neue"/>
              </a:rPr>
              <a:t>May or may not require indwelling Foley catheter, depending upon surgical procedure.</a:t>
            </a:r>
          </a:p>
          <a:p>
            <a:pPr marL="342900" indent="-342900">
              <a:buFont typeface="Arial"/>
              <a:buChar char="•"/>
            </a:pPr>
            <a:r>
              <a:rPr lang="en-US" sz="2600" dirty="0">
                <a:latin typeface="Helvetica Neue"/>
                <a:cs typeface="Helvetica Neue"/>
              </a:rPr>
              <a:t>Discontinue Foley catheter</a:t>
            </a:r>
            <a:r>
              <a:rPr lang="en-US" sz="2600" dirty="0">
                <a:latin typeface="Helvetica Neue"/>
                <a:cs typeface="Helvetica Neue"/>
              </a:rPr>
              <a:t> </a:t>
            </a:r>
            <a:r>
              <a:rPr lang="en-US" sz="2600" dirty="0">
                <a:latin typeface="Helvetica Neue"/>
                <a:cs typeface="Helvetica Neue"/>
              </a:rPr>
              <a:t>(if present) within several hours post-op.</a:t>
            </a:r>
          </a:p>
          <a:p>
            <a:pPr marL="342900" indent="-342900">
              <a:buFont typeface="Arial"/>
              <a:buChar char="•"/>
            </a:pPr>
            <a:r>
              <a:rPr lang="en-US" sz="2600" dirty="0">
                <a:latin typeface="Helvetica Neue"/>
                <a:cs typeface="Helvetica Neue"/>
              </a:rPr>
              <a:t>Monitor patient for spontaneous void. </a:t>
            </a:r>
            <a:endParaRPr lang="en-US" sz="2600" dirty="0">
              <a:latin typeface="Helvetica Neue"/>
              <a:cs typeface="Helvetica Neue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13226143" y="21945600"/>
            <a:ext cx="2830286" cy="1280160"/>
          </a:xfrm>
          <a:prstGeom prst="roundRect">
            <a:avLst/>
          </a:prstGeom>
          <a:solidFill>
            <a:schemeClr val="accent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buNone/>
            </a:pPr>
            <a:r>
              <a:rPr lang="en-US" sz="2600" dirty="0">
                <a:latin typeface="Helvetica Neue"/>
                <a:cs typeface="Helvetica Neue"/>
              </a:rPr>
              <a:t>VOID</a:t>
            </a:r>
          </a:p>
          <a:p>
            <a:pPr algn="ctr">
              <a:buNone/>
            </a:pPr>
            <a:r>
              <a:rPr lang="en-US" sz="2600" dirty="0">
                <a:latin typeface="Helvetica Neue"/>
                <a:cs typeface="Helvetica Neue"/>
              </a:rPr>
              <a:t>within 4-6 hours</a:t>
            </a:r>
            <a:endParaRPr lang="en-US" sz="1700" dirty="0">
              <a:latin typeface="Helvetica Neue"/>
              <a:cs typeface="Helvetica Neue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19993429" y="21945600"/>
            <a:ext cx="2775857" cy="1584960"/>
          </a:xfrm>
          <a:prstGeom prst="roundRect">
            <a:avLst/>
          </a:prstGeom>
          <a:solidFill>
            <a:schemeClr val="accent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buNone/>
            </a:pPr>
            <a:r>
              <a:rPr lang="en-US" sz="2600" dirty="0">
                <a:latin typeface="Helvetica Neue"/>
                <a:cs typeface="Helvetica Neue"/>
              </a:rPr>
              <a:t>NO VOID</a:t>
            </a:r>
          </a:p>
          <a:p>
            <a:pPr algn="ctr">
              <a:buNone/>
            </a:pPr>
            <a:r>
              <a:rPr lang="en-US" sz="2600" dirty="0">
                <a:latin typeface="Helvetica Neue"/>
                <a:cs typeface="Helvetica Neue"/>
              </a:rPr>
              <a:t>within 4-6 hours</a:t>
            </a:r>
          </a:p>
          <a:p>
            <a:pPr algn="ctr">
              <a:buNone/>
            </a:pPr>
            <a:r>
              <a:rPr lang="en-US" sz="2600" dirty="0">
                <a:latin typeface="Helvetica Neue"/>
                <a:cs typeface="Helvetica Neue"/>
                <a:sym typeface="Wingdings"/>
              </a:rPr>
              <a:t> Bladder scan </a:t>
            </a:r>
            <a:endParaRPr lang="en-US" sz="1700" dirty="0">
              <a:latin typeface="Helvetica Neue"/>
              <a:cs typeface="Helvetica Neue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8288000" y="21336000"/>
            <a:ext cx="1469571" cy="731520"/>
          </a:xfrm>
          <a:prstGeom prst="straightConnector1">
            <a:avLst/>
          </a:prstGeom>
          <a:ln w="76200" cmpd="sng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16437429" y="21336000"/>
            <a:ext cx="1850571" cy="670560"/>
          </a:xfrm>
          <a:prstGeom prst="straightConnector1">
            <a:avLst/>
          </a:prstGeom>
          <a:ln w="76200" cmpd="sng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1314" name="Straight Arrow Connector 81313"/>
          <p:cNvCxnSpPr>
            <a:stCxn id="27" idx="2"/>
          </p:cNvCxnSpPr>
          <p:nvPr/>
        </p:nvCxnSpPr>
        <p:spPr>
          <a:xfrm flipH="1">
            <a:off x="17145000" y="23530560"/>
            <a:ext cx="4236357" cy="853440"/>
          </a:xfrm>
          <a:prstGeom prst="straightConnector1">
            <a:avLst/>
          </a:prstGeom>
          <a:ln w="76200" cmpd="sng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Rounded Rectangle 52"/>
          <p:cNvSpPr/>
          <p:nvPr/>
        </p:nvSpPr>
        <p:spPr>
          <a:xfrm>
            <a:off x="13062857" y="23957280"/>
            <a:ext cx="3646714" cy="1097280"/>
          </a:xfrm>
          <a:prstGeom prst="roundRect">
            <a:avLst/>
          </a:prstGeom>
          <a:solidFill>
            <a:schemeClr val="accent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buNone/>
            </a:pPr>
            <a:r>
              <a:rPr lang="en-US" sz="2600" dirty="0">
                <a:latin typeface="Helvetica Neue"/>
                <a:cs typeface="Helvetica Neue"/>
              </a:rPr>
              <a:t>Bladder volume</a:t>
            </a:r>
          </a:p>
          <a:p>
            <a:pPr algn="ctr">
              <a:buNone/>
            </a:pPr>
            <a:r>
              <a:rPr lang="en-US" sz="2600" dirty="0">
                <a:latin typeface="Helvetica Neue"/>
                <a:cs typeface="Helvetica Neue"/>
              </a:rPr>
              <a:t> &lt; 600 mL </a:t>
            </a:r>
            <a:endParaRPr lang="en-US" sz="1700" dirty="0">
              <a:latin typeface="Helvetica Neue"/>
              <a:cs typeface="Helvetica Neue"/>
            </a:endParaRPr>
          </a:p>
        </p:txBody>
      </p:sp>
      <p:cxnSp>
        <p:nvCxnSpPr>
          <p:cNvPr id="81322" name="Straight Arrow Connector 81321"/>
          <p:cNvCxnSpPr>
            <a:stCxn id="27" idx="2"/>
          </p:cNvCxnSpPr>
          <p:nvPr/>
        </p:nvCxnSpPr>
        <p:spPr>
          <a:xfrm>
            <a:off x="21381357" y="23530560"/>
            <a:ext cx="308429" cy="487680"/>
          </a:xfrm>
          <a:prstGeom prst="straightConnector1">
            <a:avLst/>
          </a:prstGeom>
          <a:ln w="76200" cmpd="sng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Rounded Rectangle 60"/>
          <p:cNvSpPr/>
          <p:nvPr/>
        </p:nvSpPr>
        <p:spPr>
          <a:xfrm>
            <a:off x="17580428" y="26090880"/>
            <a:ext cx="6259286" cy="1889760"/>
          </a:xfrm>
          <a:prstGeom prst="roundRect">
            <a:avLst/>
          </a:prstGeom>
          <a:solidFill>
            <a:schemeClr val="accent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buNone/>
            </a:pPr>
            <a:r>
              <a:rPr lang="en-US" sz="2600" dirty="0">
                <a:latin typeface="Helvetica Neue"/>
                <a:cs typeface="Helvetica Neue"/>
              </a:rPr>
              <a:t>Straight catheterize and recheck bladder volume every 2 hours until patient can void spontaneously. </a:t>
            </a:r>
          </a:p>
        </p:txBody>
      </p:sp>
      <p:cxnSp>
        <p:nvCxnSpPr>
          <p:cNvPr id="81327" name="Straight Arrow Connector 81326"/>
          <p:cNvCxnSpPr>
            <a:stCxn id="36" idx="2"/>
          </p:cNvCxnSpPr>
          <p:nvPr/>
        </p:nvCxnSpPr>
        <p:spPr>
          <a:xfrm>
            <a:off x="21417643" y="25359360"/>
            <a:ext cx="27214" cy="609600"/>
          </a:xfrm>
          <a:prstGeom prst="straightConnector1">
            <a:avLst/>
          </a:prstGeom>
          <a:ln w="76200" cmpd="sng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Rounded Rectangle 35"/>
          <p:cNvSpPr/>
          <p:nvPr/>
        </p:nvSpPr>
        <p:spPr>
          <a:xfrm>
            <a:off x="19594286" y="24262080"/>
            <a:ext cx="3646714" cy="1097280"/>
          </a:xfrm>
          <a:prstGeom prst="roundRect">
            <a:avLst/>
          </a:prstGeom>
          <a:solidFill>
            <a:schemeClr val="accent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buNone/>
            </a:pPr>
            <a:r>
              <a:rPr lang="en-US" sz="2600" dirty="0">
                <a:latin typeface="Helvetica Neue"/>
                <a:cs typeface="Helvetica Neue"/>
              </a:rPr>
              <a:t>Bladder volume</a:t>
            </a:r>
          </a:p>
          <a:p>
            <a:pPr algn="ctr">
              <a:buNone/>
            </a:pPr>
            <a:r>
              <a:rPr lang="en-US" sz="2600" dirty="0">
                <a:latin typeface="Helvetica Neue"/>
                <a:cs typeface="Helvetica Neue"/>
              </a:rPr>
              <a:t> &gt; 600 mL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13008429" y="25847040"/>
            <a:ext cx="3646714" cy="1097280"/>
          </a:xfrm>
          <a:prstGeom prst="roundRect">
            <a:avLst/>
          </a:prstGeom>
          <a:solidFill>
            <a:schemeClr val="accent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buNone/>
            </a:pPr>
            <a:r>
              <a:rPr lang="en-US" sz="2600" dirty="0">
                <a:latin typeface="Helvetica Neue"/>
                <a:cs typeface="Helvetica Neue"/>
              </a:rPr>
              <a:t>Continue to monitor for 2 hours.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14958786" y="25054560"/>
            <a:ext cx="9071" cy="609600"/>
          </a:xfrm>
          <a:prstGeom prst="straightConnector1">
            <a:avLst/>
          </a:prstGeom>
          <a:ln w="76200" cmpd="sng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Rounded Rectangle 56"/>
          <p:cNvSpPr/>
          <p:nvPr/>
        </p:nvSpPr>
        <p:spPr>
          <a:xfrm>
            <a:off x="24536400" y="16992600"/>
            <a:ext cx="10896600" cy="1219200"/>
          </a:xfrm>
          <a:prstGeom prst="roundRect">
            <a:avLst/>
          </a:prstGeom>
          <a:solidFill>
            <a:srgbClr val="E299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80" tIns="34290" rIns="68580" bIns="137160" rtlCol="0" anchor="ctr"/>
          <a:lstStyle/>
          <a:p>
            <a:pPr algn="ctr" eaLnBrk="1" hangingPunct="1">
              <a:spcAft>
                <a:spcPct val="65000"/>
              </a:spcAft>
              <a:buFontTx/>
              <a:buNone/>
            </a:pPr>
            <a:r>
              <a:rPr lang="en-US" sz="3000" b="1" dirty="0">
                <a:latin typeface="Helvetica Neue"/>
                <a:cs typeface="Helvetica Neue"/>
              </a:rPr>
              <a:t>Set a good </a:t>
            </a:r>
            <a:r>
              <a:rPr lang="en-US" sz="3000" b="1" dirty="0" smtClean="0">
                <a:latin typeface="Helvetica Neue"/>
                <a:cs typeface="Helvetica Neue"/>
              </a:rPr>
              <a:t>example, don’t </a:t>
            </a:r>
            <a:r>
              <a:rPr lang="en-US" sz="3000" b="1" dirty="0">
                <a:latin typeface="Helvetica Neue"/>
                <a:cs typeface="Helvetica Neue"/>
              </a:rPr>
              <a:t>ignore your own urge to void! </a:t>
            </a:r>
            <a:r>
              <a:rPr lang="en-US" sz="3000" baseline="30000" dirty="0">
                <a:solidFill>
                  <a:schemeClr val="bg1"/>
                </a:solidFill>
                <a:latin typeface="Helvetica Neue"/>
                <a:cs typeface="Helvetica Neue"/>
              </a:rPr>
              <a:t>5</a:t>
            </a:r>
            <a:endParaRPr lang="en-US" sz="3000" b="1" dirty="0">
              <a:solidFill>
                <a:schemeClr val="bg1"/>
              </a:solidFill>
              <a:latin typeface="Helvetica Neue"/>
              <a:cs typeface="Helvetica Neue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edical poster with graphics">
  <a:themeElements>
    <a:clrScheme name="medical poster with graphics_post design_082605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edical Poster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274430" tIns="138248" rIns="274430" bIns="138248" numCol="1" anchor="t" anchorCtr="0" compatLnSpc="1">
        <a:prstTxWarp prst="textNoShape">
          <a:avLst/>
        </a:prstTxWarp>
      </a:bodyPr>
      <a:lstStyle>
        <a:defPPr marL="1027113" marR="0" indent="-1027113" algn="l" defTabSz="6288088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9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274430" tIns="138248" rIns="274430" bIns="138248" numCol="1" anchor="t" anchorCtr="0" compatLnSpc="1">
        <a:prstTxWarp prst="textNoShape">
          <a:avLst/>
        </a:prstTxWarp>
      </a:bodyPr>
      <a:lstStyle>
        <a:defPPr marL="1027113" marR="0" indent="-1027113" algn="l" defTabSz="6288088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9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edical poster with graphics_post design_082605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dical poster with graphics_post design_082605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dical poster with graphics_post design_082605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dical poster with graphics_post design_082605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dical poster with graphics_post design_082605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dical poster with graphics_post design_082605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dical poster with graphics_post design_082605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dical poster with graphics_post design_082605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dical poster with graphics_post design_082605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dical poster with graphics_post design_082605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dical poster with graphics_post design_082605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dical poster with graphics_post design_082605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310CDEE-6E89-4FD2-9D39-B5EF7D79FE9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Medical poster with graphics</Template>
  <TotalTime>6191</TotalTime>
  <Words>938</Words>
  <Application>Microsoft Macintosh PowerPoint</Application>
  <PresentationFormat>Custom</PresentationFormat>
  <Paragraphs>74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Medical poster with graphics</vt:lpstr>
      <vt:lpstr>Office Theme</vt:lpstr>
      <vt:lpstr>Screening Tool for Post-Op Urinary Retention on a Neuro/Trauma Unit Shannon Murdock, Senior Nursing Student University of New Hampshire, Durham, NH</vt:lpstr>
    </vt:vector>
  </TitlesOfParts>
  <Company>Dartmouth-Hitchcock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[Poster title]</dc:title>
  <dc:creator>Jean S. Coffey</dc:creator>
  <cp:keywords/>
  <cp:lastModifiedBy>murdock</cp:lastModifiedBy>
  <cp:revision>52</cp:revision>
  <cp:lastPrinted>2004-07-01T22:30:03Z</cp:lastPrinted>
  <dcterms:created xsi:type="dcterms:W3CDTF">2016-07-06T17:19:15Z</dcterms:created>
  <dcterms:modified xsi:type="dcterms:W3CDTF">2019-04-24T18:22:13Z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TC100214271033</vt:lpwstr>
  </property>
</Properties>
</file>