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008" autoAdjust="0"/>
    <p:restoredTop sz="96374" autoAdjust="0"/>
  </p:normalViewPr>
  <p:slideViewPr>
    <p:cSldViewPr snapToGrid="0">
      <p:cViewPr varScale="1">
        <p:scale>
          <a:sx n="24" d="100"/>
          <a:sy n="24" d="100"/>
        </p:scale>
        <p:origin x="2034" y="-240"/>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julia\Downloads\Behavior.PbacCG16868,Average.StdDev.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julia\Documents\Work\CG16868%20knockdown%20analyzed%204-16-19.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a:t>Activity</a:t>
            </a:r>
            <a:r>
              <a:rPr lang="en-US" sz="2400" baseline="0"/>
              <a:t> Over Time for CG16868 Knockdown and Wild Type Male and Female </a:t>
            </a:r>
            <a:r>
              <a:rPr lang="en-US" sz="2400" i="1" baseline="0"/>
              <a:t>D. Melanogaster</a:t>
            </a:r>
            <a:endParaRPr lang="en-US" sz="2400"/>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smoothMarker"/>
        <c:varyColors val="0"/>
        <c:ser>
          <c:idx val="0"/>
          <c:order val="0"/>
          <c:tx>
            <c:strRef>
              <c:f>'[Behavior.PbacCG16868,Average.StdDev.xlsx]Sheet1'!$B$2</c:f>
              <c:strCache>
                <c:ptCount val="1"/>
                <c:pt idx="0">
                  <c:v>PBac M</c:v>
                </c:pt>
              </c:strCache>
            </c:strRef>
          </c:tx>
          <c:spPr>
            <a:ln w="19050" cap="rnd">
              <a:solidFill>
                <a:schemeClr val="accent5"/>
              </a:solidFill>
              <a:round/>
            </a:ln>
            <a:effectLst/>
          </c:spPr>
          <c:marker>
            <c:symbol val="none"/>
          </c:marker>
          <c:errBars>
            <c:errDir val="y"/>
            <c:errBarType val="both"/>
            <c:errValType val="cust"/>
            <c:noEndCap val="0"/>
            <c:plus>
              <c:numRef>
                <c:f>'[Behavior.PbacCG16868,Average.StdDev.xlsx]Sheet1'!$N$3:$N$42</c:f>
                <c:numCache>
                  <c:formatCode>General</c:formatCode>
                  <c:ptCount val="40"/>
                  <c:pt idx="0">
                    <c:v>5.9753058397835197</c:v>
                  </c:pt>
                  <c:pt idx="1">
                    <c:v>4.126661201766157</c:v>
                  </c:pt>
                  <c:pt idx="2">
                    <c:v>5.2704410204400265</c:v>
                  </c:pt>
                  <c:pt idx="3">
                    <c:v>7.7938100768434921</c:v>
                  </c:pt>
                  <c:pt idx="4">
                    <c:v>7.1513931042372354</c:v>
                  </c:pt>
                  <c:pt idx="5">
                    <c:v>7.9480029394265408</c:v>
                  </c:pt>
                  <c:pt idx="6">
                    <c:v>6.0222563362109174</c:v>
                  </c:pt>
                  <c:pt idx="7">
                    <c:v>6.3615905710512815</c:v>
                  </c:pt>
                  <c:pt idx="8">
                    <c:v>5.6363947798546628</c:v>
                  </c:pt>
                  <c:pt idx="9">
                    <c:v>6.3307278009814665</c:v>
                  </c:pt>
                  <c:pt idx="10">
                    <c:v>6.4049325909197998</c:v>
                  </c:pt>
                  <c:pt idx="11">
                    <c:v>8.0771322421237208</c:v>
                  </c:pt>
                  <c:pt idx="12">
                    <c:v>8.4538010272505772</c:v>
                  </c:pt>
                  <c:pt idx="13">
                    <c:v>9.1575465032502823</c:v>
                  </c:pt>
                  <c:pt idx="14">
                    <c:v>7.3303871606104991</c:v>
                  </c:pt>
                  <c:pt idx="15">
                    <c:v>11.963144826972504</c:v>
                  </c:pt>
                  <c:pt idx="16">
                    <c:v>8.2662448139461304</c:v>
                  </c:pt>
                  <c:pt idx="17">
                    <c:v>8.9437288308921072</c:v>
                  </c:pt>
                  <c:pt idx="18">
                    <c:v>10.469411266738117</c:v>
                  </c:pt>
                  <c:pt idx="19">
                    <c:v>9.6379054504899742</c:v>
                  </c:pt>
                  <c:pt idx="20">
                    <c:v>12.296029074042877</c:v>
                  </c:pt>
                  <c:pt idx="21">
                    <c:v>8.5719774512148259</c:v>
                  </c:pt>
                  <c:pt idx="22">
                    <c:v>8.9775294833097519</c:v>
                  </c:pt>
                  <c:pt idx="23">
                    <c:v>8.8939005990240503</c:v>
                  </c:pt>
                  <c:pt idx="24">
                    <c:v>10.409160420321308</c:v>
                  </c:pt>
                  <c:pt idx="25">
                    <c:v>9.4614839683162781</c:v>
                  </c:pt>
                  <c:pt idx="26">
                    <c:v>8.1657175403376598</c:v>
                  </c:pt>
                  <c:pt idx="27">
                    <c:v>9.9945764023438031</c:v>
                  </c:pt>
                  <c:pt idx="28">
                    <c:v>8.2383771100242438</c:v>
                  </c:pt>
                  <c:pt idx="29">
                    <c:v>10.9616487698648</c:v>
                  </c:pt>
                  <c:pt idx="30">
                    <c:v>9.4443541021497452</c:v>
                  </c:pt>
                  <c:pt idx="31">
                    <c:v>10.684827674068094</c:v>
                  </c:pt>
                  <c:pt idx="32">
                    <c:v>13.190581755825386</c:v>
                  </c:pt>
                  <c:pt idx="33">
                    <c:v>11.65254202767937</c:v>
                  </c:pt>
                  <c:pt idx="34">
                    <c:v>11.739427853553632</c:v>
                  </c:pt>
                  <c:pt idx="35">
                    <c:v>11.516696537723824</c:v>
                  </c:pt>
                  <c:pt idx="36">
                    <c:v>9.8699452159099099</c:v>
                  </c:pt>
                  <c:pt idx="37">
                    <c:v>11.427617941545563</c:v>
                  </c:pt>
                  <c:pt idx="38">
                    <c:v>10.711814117593349</c:v>
                  </c:pt>
                  <c:pt idx="39">
                    <c:v>10.758923837916594</c:v>
                  </c:pt>
                </c:numCache>
              </c:numRef>
            </c:plus>
            <c:minus>
              <c:numRef>
                <c:f>'[Behavior.PbacCG16868,Average.StdDev.xlsx]Sheet1'!$N$3:$N$42</c:f>
                <c:numCache>
                  <c:formatCode>General</c:formatCode>
                  <c:ptCount val="40"/>
                  <c:pt idx="0">
                    <c:v>5.9753058397835197</c:v>
                  </c:pt>
                  <c:pt idx="1">
                    <c:v>4.126661201766157</c:v>
                  </c:pt>
                  <c:pt idx="2">
                    <c:v>5.2704410204400265</c:v>
                  </c:pt>
                  <c:pt idx="3">
                    <c:v>7.7938100768434921</c:v>
                  </c:pt>
                  <c:pt idx="4">
                    <c:v>7.1513931042372354</c:v>
                  </c:pt>
                  <c:pt idx="5">
                    <c:v>7.9480029394265408</c:v>
                  </c:pt>
                  <c:pt idx="6">
                    <c:v>6.0222563362109174</c:v>
                  </c:pt>
                  <c:pt idx="7">
                    <c:v>6.3615905710512815</c:v>
                  </c:pt>
                  <c:pt idx="8">
                    <c:v>5.6363947798546628</c:v>
                  </c:pt>
                  <c:pt idx="9">
                    <c:v>6.3307278009814665</c:v>
                  </c:pt>
                  <c:pt idx="10">
                    <c:v>6.4049325909197998</c:v>
                  </c:pt>
                  <c:pt idx="11">
                    <c:v>8.0771322421237208</c:v>
                  </c:pt>
                  <c:pt idx="12">
                    <c:v>8.4538010272505772</c:v>
                  </c:pt>
                  <c:pt idx="13">
                    <c:v>9.1575465032502823</c:v>
                  </c:pt>
                  <c:pt idx="14">
                    <c:v>7.3303871606104991</c:v>
                  </c:pt>
                  <c:pt idx="15">
                    <c:v>11.963144826972504</c:v>
                  </c:pt>
                  <c:pt idx="16">
                    <c:v>8.2662448139461304</c:v>
                  </c:pt>
                  <c:pt idx="17">
                    <c:v>8.9437288308921072</c:v>
                  </c:pt>
                  <c:pt idx="18">
                    <c:v>10.469411266738117</c:v>
                  </c:pt>
                  <c:pt idx="19">
                    <c:v>9.6379054504899742</c:v>
                  </c:pt>
                  <c:pt idx="20">
                    <c:v>12.296029074042877</c:v>
                  </c:pt>
                  <c:pt idx="21">
                    <c:v>8.5719774512148259</c:v>
                  </c:pt>
                  <c:pt idx="22">
                    <c:v>8.9775294833097519</c:v>
                  </c:pt>
                  <c:pt idx="23">
                    <c:v>8.8939005990240503</c:v>
                  </c:pt>
                  <c:pt idx="24">
                    <c:v>10.409160420321308</c:v>
                  </c:pt>
                  <c:pt idx="25">
                    <c:v>9.4614839683162781</c:v>
                  </c:pt>
                  <c:pt idx="26">
                    <c:v>8.1657175403376598</c:v>
                  </c:pt>
                  <c:pt idx="27">
                    <c:v>9.9945764023438031</c:v>
                  </c:pt>
                  <c:pt idx="28">
                    <c:v>8.2383771100242438</c:v>
                  </c:pt>
                  <c:pt idx="29">
                    <c:v>10.9616487698648</c:v>
                  </c:pt>
                  <c:pt idx="30">
                    <c:v>9.4443541021497452</c:v>
                  </c:pt>
                  <c:pt idx="31">
                    <c:v>10.684827674068094</c:v>
                  </c:pt>
                  <c:pt idx="32">
                    <c:v>13.190581755825386</c:v>
                  </c:pt>
                  <c:pt idx="33">
                    <c:v>11.65254202767937</c:v>
                  </c:pt>
                  <c:pt idx="34">
                    <c:v>11.739427853553632</c:v>
                  </c:pt>
                  <c:pt idx="35">
                    <c:v>11.516696537723824</c:v>
                  </c:pt>
                  <c:pt idx="36">
                    <c:v>9.8699452159099099</c:v>
                  </c:pt>
                  <c:pt idx="37">
                    <c:v>11.427617941545563</c:v>
                  </c:pt>
                  <c:pt idx="38">
                    <c:v>10.711814117593349</c:v>
                  </c:pt>
                  <c:pt idx="39">
                    <c:v>10.758923837916594</c:v>
                  </c:pt>
                </c:numCache>
              </c:numRef>
            </c:minus>
            <c:spPr>
              <a:noFill/>
              <a:ln w="9525" cap="flat" cmpd="sng" algn="ctr">
                <a:solidFill>
                  <a:schemeClr val="tx1">
                    <a:lumMod val="65000"/>
                    <a:lumOff val="35000"/>
                  </a:schemeClr>
                </a:solidFill>
                <a:prstDash val="dash"/>
                <a:round/>
              </a:ln>
              <a:effectLst/>
            </c:spPr>
          </c:errBars>
          <c:errBars>
            <c:errDir val="x"/>
            <c:errBarType val="both"/>
            <c:errValType val="fixedVal"/>
            <c:noEndCap val="0"/>
            <c:val val="0"/>
            <c:spPr>
              <a:noFill/>
              <a:ln w="9525" cap="flat" cmpd="sng" algn="ctr">
                <a:solidFill>
                  <a:schemeClr val="tx1">
                    <a:lumMod val="65000"/>
                    <a:lumOff val="35000"/>
                  </a:schemeClr>
                </a:solidFill>
                <a:round/>
              </a:ln>
              <a:effectLst/>
            </c:spPr>
          </c:errBars>
          <c:xVal>
            <c:numRef>
              <c:f>'[Behavior.PbacCG16868,Average.StdDev.xlsx]Sheet1'!$A$3:$A$42</c:f>
              <c:numCache>
                <c:formatCode>General</c:formatCode>
                <c:ptCount val="40"/>
                <c:pt idx="0">
                  <c:v>15</c:v>
                </c:pt>
                <c:pt idx="1">
                  <c:v>30</c:v>
                </c:pt>
                <c:pt idx="2">
                  <c:v>45</c:v>
                </c:pt>
                <c:pt idx="3">
                  <c:v>60</c:v>
                </c:pt>
                <c:pt idx="4">
                  <c:v>75</c:v>
                </c:pt>
                <c:pt idx="5">
                  <c:v>90</c:v>
                </c:pt>
                <c:pt idx="6">
                  <c:v>105</c:v>
                </c:pt>
                <c:pt idx="7">
                  <c:v>120</c:v>
                </c:pt>
                <c:pt idx="8">
                  <c:v>135</c:v>
                </c:pt>
                <c:pt idx="9">
                  <c:v>150</c:v>
                </c:pt>
                <c:pt idx="10">
                  <c:v>165</c:v>
                </c:pt>
                <c:pt idx="11">
                  <c:v>180</c:v>
                </c:pt>
                <c:pt idx="12">
                  <c:v>195</c:v>
                </c:pt>
                <c:pt idx="13">
                  <c:v>210</c:v>
                </c:pt>
                <c:pt idx="14">
                  <c:v>225</c:v>
                </c:pt>
                <c:pt idx="15">
                  <c:v>240</c:v>
                </c:pt>
                <c:pt idx="16">
                  <c:v>255</c:v>
                </c:pt>
                <c:pt idx="17">
                  <c:v>270</c:v>
                </c:pt>
                <c:pt idx="18">
                  <c:v>285</c:v>
                </c:pt>
                <c:pt idx="19">
                  <c:v>300</c:v>
                </c:pt>
                <c:pt idx="20">
                  <c:v>315</c:v>
                </c:pt>
                <c:pt idx="21">
                  <c:v>330</c:v>
                </c:pt>
                <c:pt idx="22">
                  <c:v>345</c:v>
                </c:pt>
                <c:pt idx="23">
                  <c:v>360</c:v>
                </c:pt>
                <c:pt idx="24">
                  <c:v>375</c:v>
                </c:pt>
                <c:pt idx="25">
                  <c:v>390</c:v>
                </c:pt>
                <c:pt idx="26">
                  <c:v>405</c:v>
                </c:pt>
                <c:pt idx="27">
                  <c:v>420</c:v>
                </c:pt>
                <c:pt idx="28">
                  <c:v>435</c:v>
                </c:pt>
                <c:pt idx="29">
                  <c:v>450</c:v>
                </c:pt>
                <c:pt idx="30">
                  <c:v>465</c:v>
                </c:pt>
                <c:pt idx="31">
                  <c:v>480</c:v>
                </c:pt>
                <c:pt idx="32">
                  <c:v>495</c:v>
                </c:pt>
                <c:pt idx="33">
                  <c:v>510</c:v>
                </c:pt>
                <c:pt idx="34">
                  <c:v>525</c:v>
                </c:pt>
                <c:pt idx="35">
                  <c:v>540</c:v>
                </c:pt>
                <c:pt idx="36">
                  <c:v>555</c:v>
                </c:pt>
                <c:pt idx="37">
                  <c:v>570</c:v>
                </c:pt>
                <c:pt idx="38">
                  <c:v>585</c:v>
                </c:pt>
                <c:pt idx="39">
                  <c:v>600</c:v>
                </c:pt>
              </c:numCache>
            </c:numRef>
          </c:xVal>
          <c:yVal>
            <c:numRef>
              <c:f>'[Behavior.PbacCG16868,Average.StdDev.xlsx]Sheet1'!$B$3:$B$42</c:f>
              <c:numCache>
                <c:formatCode>General</c:formatCode>
                <c:ptCount val="40"/>
                <c:pt idx="0">
                  <c:v>66.107382550335529</c:v>
                </c:pt>
                <c:pt idx="1">
                  <c:v>61.626118568232627</c:v>
                </c:pt>
                <c:pt idx="2">
                  <c:v>65.722656249999957</c:v>
                </c:pt>
                <c:pt idx="3">
                  <c:v>64.380592841163278</c:v>
                </c:pt>
                <c:pt idx="4">
                  <c:v>63.860212053571374</c:v>
                </c:pt>
                <c:pt idx="5">
                  <c:v>57.706682321628278</c:v>
                </c:pt>
                <c:pt idx="6">
                  <c:v>54.218288091243153</c:v>
                </c:pt>
                <c:pt idx="7">
                  <c:v>56.68945312499995</c:v>
                </c:pt>
                <c:pt idx="8">
                  <c:v>54.292505592841096</c:v>
                </c:pt>
                <c:pt idx="9">
                  <c:v>56.354631696428527</c:v>
                </c:pt>
                <c:pt idx="10">
                  <c:v>49.748322147650981</c:v>
                </c:pt>
                <c:pt idx="11">
                  <c:v>48.653738839285701</c:v>
                </c:pt>
                <c:pt idx="12">
                  <c:v>48.7278627107302</c:v>
                </c:pt>
                <c:pt idx="13">
                  <c:v>47.446409221196802</c:v>
                </c:pt>
                <c:pt idx="14">
                  <c:v>52.732908127596652</c:v>
                </c:pt>
                <c:pt idx="15">
                  <c:v>47.984330057526307</c:v>
                </c:pt>
                <c:pt idx="16">
                  <c:v>46.807929600111819</c:v>
                </c:pt>
                <c:pt idx="17">
                  <c:v>49.031177592681324</c:v>
                </c:pt>
                <c:pt idx="18">
                  <c:v>46.181606293943702</c:v>
                </c:pt>
                <c:pt idx="19">
                  <c:v>43.148379449304855</c:v>
                </c:pt>
                <c:pt idx="20">
                  <c:v>49.448939732142826</c:v>
                </c:pt>
                <c:pt idx="21">
                  <c:v>43.7888877237136</c:v>
                </c:pt>
                <c:pt idx="22">
                  <c:v>38.219329258549003</c:v>
                </c:pt>
                <c:pt idx="23">
                  <c:v>38.856591687639749</c:v>
                </c:pt>
                <c:pt idx="24">
                  <c:v>42.662314112935377</c:v>
                </c:pt>
                <c:pt idx="25">
                  <c:v>42.698720637583847</c:v>
                </c:pt>
                <c:pt idx="26">
                  <c:v>41.695364308684844</c:v>
                </c:pt>
                <c:pt idx="27">
                  <c:v>37.689445010386649</c:v>
                </c:pt>
                <c:pt idx="28">
                  <c:v>34.740422883708831</c:v>
                </c:pt>
                <c:pt idx="29">
                  <c:v>38.336398160354726</c:v>
                </c:pt>
                <c:pt idx="30">
                  <c:v>37.363065900647101</c:v>
                </c:pt>
                <c:pt idx="31">
                  <c:v>39.264756736377379</c:v>
                </c:pt>
                <c:pt idx="32">
                  <c:v>33.555798577820354</c:v>
                </c:pt>
                <c:pt idx="33">
                  <c:v>34.779638312959378</c:v>
                </c:pt>
                <c:pt idx="34">
                  <c:v>32.297346895973099</c:v>
                </c:pt>
                <c:pt idx="35">
                  <c:v>32.114955357142826</c:v>
                </c:pt>
                <c:pt idx="36">
                  <c:v>32.382550335570429</c:v>
                </c:pt>
                <c:pt idx="37">
                  <c:v>31.082589285714246</c:v>
                </c:pt>
                <c:pt idx="38">
                  <c:v>30.893456375838902</c:v>
                </c:pt>
                <c:pt idx="39">
                  <c:v>30.908203124999947</c:v>
                </c:pt>
              </c:numCache>
            </c:numRef>
          </c:yVal>
          <c:smooth val="0"/>
          <c:extLst>
            <c:ext xmlns:c16="http://schemas.microsoft.com/office/drawing/2014/chart" uri="{C3380CC4-5D6E-409C-BE32-E72D297353CC}">
              <c16:uniqueId val="{00000000-F903-423D-9F2D-37F3B7B75B44}"/>
            </c:ext>
          </c:extLst>
        </c:ser>
        <c:ser>
          <c:idx val="1"/>
          <c:order val="1"/>
          <c:tx>
            <c:strRef>
              <c:f>'[Behavior.PbacCG16868,Average.StdDev.xlsx]Sheet1'!$C$2</c:f>
              <c:strCache>
                <c:ptCount val="1"/>
                <c:pt idx="0">
                  <c:v>PBac F</c:v>
                </c:pt>
              </c:strCache>
            </c:strRef>
          </c:tx>
          <c:spPr>
            <a:ln w="19050" cap="rnd">
              <a:solidFill>
                <a:schemeClr val="accent2"/>
              </a:solidFill>
              <a:round/>
            </a:ln>
            <a:effectLst/>
          </c:spPr>
          <c:marker>
            <c:symbol val="none"/>
          </c:marker>
          <c:errBars>
            <c:errDir val="y"/>
            <c:errBarType val="both"/>
            <c:errValType val="cust"/>
            <c:noEndCap val="0"/>
            <c:plus>
              <c:numRef>
                <c:f>'[Behavior.PbacCG16868,Average.StdDev.xlsx]Sheet1'!$O$3:$O$42</c:f>
                <c:numCache>
                  <c:formatCode>General</c:formatCode>
                  <c:ptCount val="40"/>
                  <c:pt idx="0">
                    <c:v>13.604104723037684</c:v>
                  </c:pt>
                  <c:pt idx="1">
                    <c:v>14.219707001553115</c:v>
                  </c:pt>
                  <c:pt idx="2">
                    <c:v>15.612750798913314</c:v>
                  </c:pt>
                  <c:pt idx="3">
                    <c:v>15.502943096026302</c:v>
                  </c:pt>
                  <c:pt idx="4">
                    <c:v>15.000384124716117</c:v>
                  </c:pt>
                  <c:pt idx="5">
                    <c:v>15.349508067243555</c:v>
                  </c:pt>
                  <c:pt idx="6">
                    <c:v>13.437871024162062</c:v>
                  </c:pt>
                  <c:pt idx="7">
                    <c:v>14.499539981196227</c:v>
                  </c:pt>
                  <c:pt idx="8">
                    <c:v>14.084016979068249</c:v>
                  </c:pt>
                  <c:pt idx="9">
                    <c:v>14.438045748088875</c:v>
                  </c:pt>
                  <c:pt idx="10">
                    <c:v>16.464476345715827</c:v>
                  </c:pt>
                  <c:pt idx="11">
                    <c:v>14.926748560362849</c:v>
                  </c:pt>
                  <c:pt idx="12">
                    <c:v>16.847254857840998</c:v>
                  </c:pt>
                  <c:pt idx="13">
                    <c:v>15.83554027181494</c:v>
                  </c:pt>
                  <c:pt idx="14">
                    <c:v>15.783818291373374</c:v>
                  </c:pt>
                  <c:pt idx="15">
                    <c:v>14.202783508389736</c:v>
                  </c:pt>
                  <c:pt idx="16">
                    <c:v>11.441134020946983</c:v>
                  </c:pt>
                  <c:pt idx="17">
                    <c:v>9.8981720086721356</c:v>
                  </c:pt>
                  <c:pt idx="18">
                    <c:v>7.1884216395584888</c:v>
                  </c:pt>
                  <c:pt idx="19">
                    <c:v>11.605226339198216</c:v>
                  </c:pt>
                  <c:pt idx="20">
                    <c:v>13.307352964130382</c:v>
                  </c:pt>
                  <c:pt idx="21">
                    <c:v>13.589954552801185</c:v>
                  </c:pt>
                  <c:pt idx="22">
                    <c:v>16.208832146219198</c:v>
                  </c:pt>
                  <c:pt idx="23">
                    <c:v>15.048923607612165</c:v>
                  </c:pt>
                  <c:pt idx="24">
                    <c:v>11.216370699607094</c:v>
                  </c:pt>
                  <c:pt idx="25">
                    <c:v>12.050537005802921</c:v>
                  </c:pt>
                  <c:pt idx="26">
                    <c:v>12.416075951368873</c:v>
                  </c:pt>
                  <c:pt idx="27">
                    <c:v>10.624233870101909</c:v>
                  </c:pt>
                  <c:pt idx="28">
                    <c:v>13.089086434869239</c:v>
                  </c:pt>
                  <c:pt idx="29">
                    <c:v>14.907705512187025</c:v>
                  </c:pt>
                  <c:pt idx="30">
                    <c:v>14.260317954189578</c:v>
                  </c:pt>
                  <c:pt idx="31">
                    <c:v>13.703124854669998</c:v>
                  </c:pt>
                  <c:pt idx="32">
                    <c:v>14.67926197390733</c:v>
                  </c:pt>
                  <c:pt idx="33">
                    <c:v>12.284690164163568</c:v>
                  </c:pt>
                  <c:pt idx="34">
                    <c:v>14.167789541976514</c:v>
                  </c:pt>
                  <c:pt idx="35">
                    <c:v>11.458586464128297</c:v>
                  </c:pt>
                  <c:pt idx="36">
                    <c:v>10.032158836689034</c:v>
                  </c:pt>
                  <c:pt idx="37">
                    <c:v>9.6448834626477833</c:v>
                  </c:pt>
                  <c:pt idx="38">
                    <c:v>11.862290634759812</c:v>
                  </c:pt>
                  <c:pt idx="39">
                    <c:v>9.4376759064819158</c:v>
                  </c:pt>
                </c:numCache>
              </c:numRef>
            </c:plus>
            <c:minus>
              <c:numRef>
                <c:f>'[Behavior.PbacCG16868,Average.StdDev.xlsx]Sheet1'!$O$3:$O$42</c:f>
                <c:numCache>
                  <c:formatCode>General</c:formatCode>
                  <c:ptCount val="40"/>
                  <c:pt idx="0">
                    <c:v>13.604104723037684</c:v>
                  </c:pt>
                  <c:pt idx="1">
                    <c:v>14.219707001553115</c:v>
                  </c:pt>
                  <c:pt idx="2">
                    <c:v>15.612750798913314</c:v>
                  </c:pt>
                  <c:pt idx="3">
                    <c:v>15.502943096026302</c:v>
                  </c:pt>
                  <c:pt idx="4">
                    <c:v>15.000384124716117</c:v>
                  </c:pt>
                  <c:pt idx="5">
                    <c:v>15.349508067243555</c:v>
                  </c:pt>
                  <c:pt idx="6">
                    <c:v>13.437871024162062</c:v>
                  </c:pt>
                  <c:pt idx="7">
                    <c:v>14.499539981196227</c:v>
                  </c:pt>
                  <c:pt idx="8">
                    <c:v>14.084016979068249</c:v>
                  </c:pt>
                  <c:pt idx="9">
                    <c:v>14.438045748088875</c:v>
                  </c:pt>
                  <c:pt idx="10">
                    <c:v>16.464476345715827</c:v>
                  </c:pt>
                  <c:pt idx="11">
                    <c:v>14.926748560362849</c:v>
                  </c:pt>
                  <c:pt idx="12">
                    <c:v>16.847254857840998</c:v>
                  </c:pt>
                  <c:pt idx="13">
                    <c:v>15.83554027181494</c:v>
                  </c:pt>
                  <c:pt idx="14">
                    <c:v>15.783818291373374</c:v>
                  </c:pt>
                  <c:pt idx="15">
                    <c:v>14.202783508389736</c:v>
                  </c:pt>
                  <c:pt idx="16">
                    <c:v>11.441134020946983</c:v>
                  </c:pt>
                  <c:pt idx="17">
                    <c:v>9.8981720086721356</c:v>
                  </c:pt>
                  <c:pt idx="18">
                    <c:v>7.1884216395584888</c:v>
                  </c:pt>
                  <c:pt idx="19">
                    <c:v>11.605226339198216</c:v>
                  </c:pt>
                  <c:pt idx="20">
                    <c:v>13.307352964130382</c:v>
                  </c:pt>
                  <c:pt idx="21">
                    <c:v>13.589954552801185</c:v>
                  </c:pt>
                  <c:pt idx="22">
                    <c:v>16.208832146219198</c:v>
                  </c:pt>
                  <c:pt idx="23">
                    <c:v>15.048923607612165</c:v>
                  </c:pt>
                  <c:pt idx="24">
                    <c:v>11.216370699607094</c:v>
                  </c:pt>
                  <c:pt idx="25">
                    <c:v>12.050537005802921</c:v>
                  </c:pt>
                  <c:pt idx="26">
                    <c:v>12.416075951368873</c:v>
                  </c:pt>
                  <c:pt idx="27">
                    <c:v>10.624233870101909</c:v>
                  </c:pt>
                  <c:pt idx="28">
                    <c:v>13.089086434869239</c:v>
                  </c:pt>
                  <c:pt idx="29">
                    <c:v>14.907705512187025</c:v>
                  </c:pt>
                  <c:pt idx="30">
                    <c:v>14.260317954189578</c:v>
                  </c:pt>
                  <c:pt idx="31">
                    <c:v>13.703124854669998</c:v>
                  </c:pt>
                  <c:pt idx="32">
                    <c:v>14.67926197390733</c:v>
                  </c:pt>
                  <c:pt idx="33">
                    <c:v>12.284690164163568</c:v>
                  </c:pt>
                  <c:pt idx="34">
                    <c:v>14.167789541976514</c:v>
                  </c:pt>
                  <c:pt idx="35">
                    <c:v>11.458586464128297</c:v>
                  </c:pt>
                  <c:pt idx="36">
                    <c:v>10.032158836689034</c:v>
                  </c:pt>
                  <c:pt idx="37">
                    <c:v>9.6448834626477833</c:v>
                  </c:pt>
                  <c:pt idx="38">
                    <c:v>11.862290634759812</c:v>
                  </c:pt>
                  <c:pt idx="39">
                    <c:v>9.4376759064819158</c:v>
                  </c:pt>
                </c:numCache>
              </c:numRef>
            </c:minus>
            <c:spPr>
              <a:noFill/>
              <a:ln w="9525" cap="flat" cmpd="sng" algn="ctr">
                <a:solidFill>
                  <a:schemeClr val="tx1">
                    <a:lumMod val="65000"/>
                    <a:lumOff val="35000"/>
                  </a:schemeClr>
                </a:solidFill>
                <a:prstDash val="dash"/>
                <a:round/>
              </a:ln>
              <a:effectLst/>
            </c:spPr>
          </c:errBars>
          <c:errBars>
            <c:errDir val="x"/>
            <c:errBarType val="both"/>
            <c:errValType val="fixedVal"/>
            <c:noEndCap val="0"/>
            <c:val val="0"/>
            <c:spPr>
              <a:noFill/>
              <a:ln w="9525" cap="flat" cmpd="sng" algn="ctr">
                <a:solidFill>
                  <a:schemeClr val="tx1">
                    <a:lumMod val="65000"/>
                    <a:lumOff val="35000"/>
                  </a:schemeClr>
                </a:solidFill>
                <a:round/>
              </a:ln>
              <a:effectLst/>
            </c:spPr>
          </c:errBars>
          <c:xVal>
            <c:numRef>
              <c:f>'[Behavior.PbacCG16868,Average.StdDev.xlsx]Sheet1'!$A$3:$A$42</c:f>
              <c:numCache>
                <c:formatCode>General</c:formatCode>
                <c:ptCount val="40"/>
                <c:pt idx="0">
                  <c:v>15</c:v>
                </c:pt>
                <c:pt idx="1">
                  <c:v>30</c:v>
                </c:pt>
                <c:pt idx="2">
                  <c:v>45</c:v>
                </c:pt>
                <c:pt idx="3">
                  <c:v>60</c:v>
                </c:pt>
                <c:pt idx="4">
                  <c:v>75</c:v>
                </c:pt>
                <c:pt idx="5">
                  <c:v>90</c:v>
                </c:pt>
                <c:pt idx="6">
                  <c:v>105</c:v>
                </c:pt>
                <c:pt idx="7">
                  <c:v>120</c:v>
                </c:pt>
                <c:pt idx="8">
                  <c:v>135</c:v>
                </c:pt>
                <c:pt idx="9">
                  <c:v>150</c:v>
                </c:pt>
                <c:pt idx="10">
                  <c:v>165</c:v>
                </c:pt>
                <c:pt idx="11">
                  <c:v>180</c:v>
                </c:pt>
                <c:pt idx="12">
                  <c:v>195</c:v>
                </c:pt>
                <c:pt idx="13">
                  <c:v>210</c:v>
                </c:pt>
                <c:pt idx="14">
                  <c:v>225</c:v>
                </c:pt>
                <c:pt idx="15">
                  <c:v>240</c:v>
                </c:pt>
                <c:pt idx="16">
                  <c:v>255</c:v>
                </c:pt>
                <c:pt idx="17">
                  <c:v>270</c:v>
                </c:pt>
                <c:pt idx="18">
                  <c:v>285</c:v>
                </c:pt>
                <c:pt idx="19">
                  <c:v>300</c:v>
                </c:pt>
                <c:pt idx="20">
                  <c:v>315</c:v>
                </c:pt>
                <c:pt idx="21">
                  <c:v>330</c:v>
                </c:pt>
                <c:pt idx="22">
                  <c:v>345</c:v>
                </c:pt>
                <c:pt idx="23">
                  <c:v>360</c:v>
                </c:pt>
                <c:pt idx="24">
                  <c:v>375</c:v>
                </c:pt>
                <c:pt idx="25">
                  <c:v>390</c:v>
                </c:pt>
                <c:pt idx="26">
                  <c:v>405</c:v>
                </c:pt>
                <c:pt idx="27">
                  <c:v>420</c:v>
                </c:pt>
                <c:pt idx="28">
                  <c:v>435</c:v>
                </c:pt>
                <c:pt idx="29">
                  <c:v>450</c:v>
                </c:pt>
                <c:pt idx="30">
                  <c:v>465</c:v>
                </c:pt>
                <c:pt idx="31">
                  <c:v>480</c:v>
                </c:pt>
                <c:pt idx="32">
                  <c:v>495</c:v>
                </c:pt>
                <c:pt idx="33">
                  <c:v>510</c:v>
                </c:pt>
                <c:pt idx="34">
                  <c:v>525</c:v>
                </c:pt>
                <c:pt idx="35">
                  <c:v>540</c:v>
                </c:pt>
                <c:pt idx="36">
                  <c:v>555</c:v>
                </c:pt>
                <c:pt idx="37">
                  <c:v>570</c:v>
                </c:pt>
                <c:pt idx="38">
                  <c:v>585</c:v>
                </c:pt>
                <c:pt idx="39">
                  <c:v>600</c:v>
                </c:pt>
              </c:numCache>
            </c:numRef>
          </c:xVal>
          <c:yVal>
            <c:numRef>
              <c:f>'[Behavior.PbacCG16868,Average.StdDev.xlsx]Sheet1'!$C$3:$C$42</c:f>
              <c:numCache>
                <c:formatCode>General</c:formatCode>
                <c:ptCount val="40"/>
                <c:pt idx="0">
                  <c:v>40.995525727069307</c:v>
                </c:pt>
                <c:pt idx="1">
                  <c:v>37.262304250559247</c:v>
                </c:pt>
                <c:pt idx="2">
                  <c:v>39.787946428571388</c:v>
                </c:pt>
                <c:pt idx="3">
                  <c:v>40.995525727069307</c:v>
                </c:pt>
                <c:pt idx="4">
                  <c:v>38.274274553571416</c:v>
                </c:pt>
                <c:pt idx="5">
                  <c:v>38.547580971356624</c:v>
                </c:pt>
                <c:pt idx="6">
                  <c:v>38.509161398410015</c:v>
                </c:pt>
                <c:pt idx="7">
                  <c:v>37.472098214285673</c:v>
                </c:pt>
                <c:pt idx="8">
                  <c:v>35.801174496644279</c:v>
                </c:pt>
                <c:pt idx="9">
                  <c:v>32.610212053571395</c:v>
                </c:pt>
                <c:pt idx="10">
                  <c:v>37.017617449664385</c:v>
                </c:pt>
                <c:pt idx="11">
                  <c:v>33.991350446428527</c:v>
                </c:pt>
                <c:pt idx="12">
                  <c:v>35.837877516778491</c:v>
                </c:pt>
                <c:pt idx="13">
                  <c:v>35.919647850751012</c:v>
                </c:pt>
                <c:pt idx="14">
                  <c:v>37.547330042545525</c:v>
                </c:pt>
                <c:pt idx="15">
                  <c:v>34.70930646272766</c:v>
                </c:pt>
                <c:pt idx="16">
                  <c:v>31.392910824145044</c:v>
                </c:pt>
                <c:pt idx="17">
                  <c:v>29.505342536553187</c:v>
                </c:pt>
                <c:pt idx="18">
                  <c:v>23.753142852149203</c:v>
                </c:pt>
                <c:pt idx="19">
                  <c:v>30.618620665548079</c:v>
                </c:pt>
                <c:pt idx="20">
                  <c:v>34.151785714285673</c:v>
                </c:pt>
                <c:pt idx="21">
                  <c:v>36.012809853387623</c:v>
                </c:pt>
                <c:pt idx="22">
                  <c:v>34.953150592241919</c:v>
                </c:pt>
                <c:pt idx="23">
                  <c:v>34.47253140979543</c:v>
                </c:pt>
                <c:pt idx="24">
                  <c:v>26.716178291786456</c:v>
                </c:pt>
                <c:pt idx="25">
                  <c:v>29.461570439836962</c:v>
                </c:pt>
                <c:pt idx="26">
                  <c:v>32.362856793304537</c:v>
                </c:pt>
                <c:pt idx="27">
                  <c:v>30.916988754394353</c:v>
                </c:pt>
                <c:pt idx="28">
                  <c:v>32.256336888782307</c:v>
                </c:pt>
                <c:pt idx="29">
                  <c:v>34.5183165548098</c:v>
                </c:pt>
                <c:pt idx="30">
                  <c:v>31.081122413310936</c:v>
                </c:pt>
                <c:pt idx="31">
                  <c:v>33.611055973354055</c:v>
                </c:pt>
                <c:pt idx="32">
                  <c:v>30.397653503515457</c:v>
                </c:pt>
                <c:pt idx="33">
                  <c:v>28.229522461249566</c:v>
                </c:pt>
                <c:pt idx="34">
                  <c:v>29.227182955816545</c:v>
                </c:pt>
                <c:pt idx="35">
                  <c:v>26.946149553571423</c:v>
                </c:pt>
                <c:pt idx="36">
                  <c:v>25.482382550335533</c:v>
                </c:pt>
                <c:pt idx="37">
                  <c:v>25.35574776785711</c:v>
                </c:pt>
                <c:pt idx="38">
                  <c:v>28.607382550335547</c:v>
                </c:pt>
                <c:pt idx="39">
                  <c:v>25.871930803571399</c:v>
                </c:pt>
              </c:numCache>
            </c:numRef>
          </c:yVal>
          <c:smooth val="0"/>
          <c:extLst>
            <c:ext xmlns:c16="http://schemas.microsoft.com/office/drawing/2014/chart" uri="{C3380CC4-5D6E-409C-BE32-E72D297353CC}">
              <c16:uniqueId val="{00000001-F903-423D-9F2D-37F3B7B75B44}"/>
            </c:ext>
          </c:extLst>
        </c:ser>
        <c:ser>
          <c:idx val="2"/>
          <c:order val="2"/>
          <c:tx>
            <c:strRef>
              <c:f>'[Behavior.PbacCG16868,Average.StdDev.xlsx]Sheet1'!$D$2</c:f>
              <c:strCache>
                <c:ptCount val="1"/>
                <c:pt idx="0">
                  <c:v>WT M</c:v>
                </c:pt>
              </c:strCache>
            </c:strRef>
          </c:tx>
          <c:spPr>
            <a:ln w="19050" cap="rnd">
              <a:solidFill>
                <a:schemeClr val="accent6"/>
              </a:solidFill>
              <a:round/>
            </a:ln>
            <a:effectLst/>
          </c:spPr>
          <c:marker>
            <c:symbol val="none"/>
          </c:marker>
          <c:errBars>
            <c:errDir val="y"/>
            <c:errBarType val="both"/>
            <c:errValType val="cust"/>
            <c:noEndCap val="0"/>
            <c:plus>
              <c:numRef>
                <c:f>'[Behavior.PbacCG16868,Average.StdDev.xlsx]Sheet1'!$P$3:$P$42</c:f>
                <c:numCache>
                  <c:formatCode>General</c:formatCode>
                  <c:ptCount val="40"/>
                  <c:pt idx="0">
                    <c:v>17.604007568928711</c:v>
                  </c:pt>
                  <c:pt idx="1">
                    <c:v>18.735998332571839</c:v>
                  </c:pt>
                  <c:pt idx="2">
                    <c:v>17.25119664215195</c:v>
                  </c:pt>
                  <c:pt idx="3">
                    <c:v>17.338420252099496</c:v>
                  </c:pt>
                  <c:pt idx="4">
                    <c:v>18.686502333306017</c:v>
                  </c:pt>
                  <c:pt idx="5">
                    <c:v>18.903109402634087</c:v>
                  </c:pt>
                  <c:pt idx="6">
                    <c:v>19.301327152410277</c:v>
                  </c:pt>
                  <c:pt idx="7">
                    <c:v>15.515305445965634</c:v>
                  </c:pt>
                  <c:pt idx="8">
                    <c:v>20.313852709178231</c:v>
                  </c:pt>
                  <c:pt idx="9">
                    <c:v>20.259027848583568</c:v>
                  </c:pt>
                  <c:pt idx="10">
                    <c:v>18.151600604302871</c:v>
                  </c:pt>
                  <c:pt idx="11">
                    <c:v>16.356371310276785</c:v>
                  </c:pt>
                  <c:pt idx="12">
                    <c:v>20.462556884748277</c:v>
                  </c:pt>
                  <c:pt idx="13">
                    <c:v>16.835793326823904</c:v>
                  </c:pt>
                  <c:pt idx="14">
                    <c:v>15.42950057734501</c:v>
                  </c:pt>
                  <c:pt idx="15">
                    <c:v>17.018344481613045</c:v>
                  </c:pt>
                  <c:pt idx="16">
                    <c:v>15.414693464793817</c:v>
                  </c:pt>
                  <c:pt idx="17">
                    <c:v>14.490292034593979</c:v>
                  </c:pt>
                  <c:pt idx="18">
                    <c:v>15.818618424730266</c:v>
                  </c:pt>
                  <c:pt idx="19">
                    <c:v>18.897656372349346</c:v>
                  </c:pt>
                  <c:pt idx="20">
                    <c:v>16.021450990102732</c:v>
                  </c:pt>
                  <c:pt idx="21">
                    <c:v>17.992117948715666</c:v>
                  </c:pt>
                  <c:pt idx="22">
                    <c:v>15.222396945839284</c:v>
                  </c:pt>
                  <c:pt idx="23">
                    <c:v>17.95348667858465</c:v>
                  </c:pt>
                  <c:pt idx="24">
                    <c:v>16.491753707516953</c:v>
                  </c:pt>
                  <c:pt idx="25">
                    <c:v>16.842414105882124</c:v>
                  </c:pt>
                  <c:pt idx="26">
                    <c:v>16.266158806571241</c:v>
                  </c:pt>
                  <c:pt idx="27">
                    <c:v>12.193089534555517</c:v>
                  </c:pt>
                  <c:pt idx="28">
                    <c:v>15.022500196093231</c:v>
                  </c:pt>
                  <c:pt idx="29">
                    <c:v>18.439100468907892</c:v>
                  </c:pt>
                  <c:pt idx="30">
                    <c:v>13.599476409000424</c:v>
                  </c:pt>
                  <c:pt idx="31">
                    <c:v>14.768300258056165</c:v>
                  </c:pt>
                  <c:pt idx="32">
                    <c:v>12.781400209879488</c:v>
                  </c:pt>
                  <c:pt idx="33">
                    <c:v>14.643956057800912</c:v>
                  </c:pt>
                  <c:pt idx="34">
                    <c:v>14.191450023116971</c:v>
                  </c:pt>
                  <c:pt idx="35">
                    <c:v>15.453112516132268</c:v>
                  </c:pt>
                  <c:pt idx="36">
                    <c:v>14.662886725027606</c:v>
                  </c:pt>
                  <c:pt idx="37">
                    <c:v>16.006325755807055</c:v>
                  </c:pt>
                  <c:pt idx="38">
                    <c:v>14.709172259507826</c:v>
                  </c:pt>
                  <c:pt idx="39">
                    <c:v>13.065820530745066</c:v>
                  </c:pt>
                </c:numCache>
              </c:numRef>
            </c:plus>
            <c:minus>
              <c:numRef>
                <c:f>'[Behavior.PbacCG16868,Average.StdDev.xlsx]Sheet1'!$P$3:$P$42</c:f>
                <c:numCache>
                  <c:formatCode>General</c:formatCode>
                  <c:ptCount val="40"/>
                  <c:pt idx="0">
                    <c:v>17.604007568928711</c:v>
                  </c:pt>
                  <c:pt idx="1">
                    <c:v>18.735998332571839</c:v>
                  </c:pt>
                  <c:pt idx="2">
                    <c:v>17.25119664215195</c:v>
                  </c:pt>
                  <c:pt idx="3">
                    <c:v>17.338420252099496</c:v>
                  </c:pt>
                  <c:pt idx="4">
                    <c:v>18.686502333306017</c:v>
                  </c:pt>
                  <c:pt idx="5">
                    <c:v>18.903109402634087</c:v>
                  </c:pt>
                  <c:pt idx="6">
                    <c:v>19.301327152410277</c:v>
                  </c:pt>
                  <c:pt idx="7">
                    <c:v>15.515305445965634</c:v>
                  </c:pt>
                  <c:pt idx="8">
                    <c:v>20.313852709178231</c:v>
                  </c:pt>
                  <c:pt idx="9">
                    <c:v>20.259027848583568</c:v>
                  </c:pt>
                  <c:pt idx="10">
                    <c:v>18.151600604302871</c:v>
                  </c:pt>
                  <c:pt idx="11">
                    <c:v>16.356371310276785</c:v>
                  </c:pt>
                  <c:pt idx="12">
                    <c:v>20.462556884748277</c:v>
                  </c:pt>
                  <c:pt idx="13">
                    <c:v>16.835793326823904</c:v>
                  </c:pt>
                  <c:pt idx="14">
                    <c:v>15.42950057734501</c:v>
                  </c:pt>
                  <c:pt idx="15">
                    <c:v>17.018344481613045</c:v>
                  </c:pt>
                  <c:pt idx="16">
                    <c:v>15.414693464793817</c:v>
                  </c:pt>
                  <c:pt idx="17">
                    <c:v>14.490292034593979</c:v>
                  </c:pt>
                  <c:pt idx="18">
                    <c:v>15.818618424730266</c:v>
                  </c:pt>
                  <c:pt idx="19">
                    <c:v>18.897656372349346</c:v>
                  </c:pt>
                  <c:pt idx="20">
                    <c:v>16.021450990102732</c:v>
                  </c:pt>
                  <c:pt idx="21">
                    <c:v>17.992117948715666</c:v>
                  </c:pt>
                  <c:pt idx="22">
                    <c:v>15.222396945839284</c:v>
                  </c:pt>
                  <c:pt idx="23">
                    <c:v>17.95348667858465</c:v>
                  </c:pt>
                  <c:pt idx="24">
                    <c:v>16.491753707516953</c:v>
                  </c:pt>
                  <c:pt idx="25">
                    <c:v>16.842414105882124</c:v>
                  </c:pt>
                  <c:pt idx="26">
                    <c:v>16.266158806571241</c:v>
                  </c:pt>
                  <c:pt idx="27">
                    <c:v>12.193089534555517</c:v>
                  </c:pt>
                  <c:pt idx="28">
                    <c:v>15.022500196093231</c:v>
                  </c:pt>
                  <c:pt idx="29">
                    <c:v>18.439100468907892</c:v>
                  </c:pt>
                  <c:pt idx="30">
                    <c:v>13.599476409000424</c:v>
                  </c:pt>
                  <c:pt idx="31">
                    <c:v>14.768300258056165</c:v>
                  </c:pt>
                  <c:pt idx="32">
                    <c:v>12.781400209879488</c:v>
                  </c:pt>
                  <c:pt idx="33">
                    <c:v>14.643956057800912</c:v>
                  </c:pt>
                  <c:pt idx="34">
                    <c:v>14.191450023116971</c:v>
                  </c:pt>
                  <c:pt idx="35">
                    <c:v>15.453112516132268</c:v>
                  </c:pt>
                  <c:pt idx="36">
                    <c:v>14.662886725027606</c:v>
                  </c:pt>
                  <c:pt idx="37">
                    <c:v>16.006325755807055</c:v>
                  </c:pt>
                  <c:pt idx="38">
                    <c:v>14.709172259507826</c:v>
                  </c:pt>
                  <c:pt idx="39">
                    <c:v>13.065820530745066</c:v>
                  </c:pt>
                </c:numCache>
              </c:numRef>
            </c:minus>
            <c:spPr>
              <a:noFill/>
              <a:ln w="9525" cap="flat" cmpd="sng" algn="ctr">
                <a:solidFill>
                  <a:schemeClr val="tx1">
                    <a:lumMod val="65000"/>
                    <a:lumOff val="35000"/>
                  </a:schemeClr>
                </a:solidFill>
                <a:prstDash val="dash"/>
                <a:round/>
              </a:ln>
              <a:effectLst/>
            </c:spPr>
          </c:errBars>
          <c:errBars>
            <c:errDir val="x"/>
            <c:errBarType val="both"/>
            <c:errValType val="fixedVal"/>
            <c:noEndCap val="0"/>
            <c:val val="0"/>
            <c:spPr>
              <a:noFill/>
              <a:ln w="9525" cap="flat" cmpd="sng" algn="ctr">
                <a:solidFill>
                  <a:schemeClr val="tx1">
                    <a:lumMod val="65000"/>
                    <a:lumOff val="35000"/>
                  </a:schemeClr>
                </a:solidFill>
                <a:round/>
              </a:ln>
              <a:effectLst/>
            </c:spPr>
          </c:errBars>
          <c:xVal>
            <c:numRef>
              <c:f>'[Behavior.PbacCG16868,Average.StdDev.xlsx]Sheet1'!$A$3:$A$42</c:f>
              <c:numCache>
                <c:formatCode>General</c:formatCode>
                <c:ptCount val="40"/>
                <c:pt idx="0">
                  <c:v>15</c:v>
                </c:pt>
                <c:pt idx="1">
                  <c:v>30</c:v>
                </c:pt>
                <c:pt idx="2">
                  <c:v>45</c:v>
                </c:pt>
                <c:pt idx="3">
                  <c:v>60</c:v>
                </c:pt>
                <c:pt idx="4">
                  <c:v>75</c:v>
                </c:pt>
                <c:pt idx="5">
                  <c:v>90</c:v>
                </c:pt>
                <c:pt idx="6">
                  <c:v>105</c:v>
                </c:pt>
                <c:pt idx="7">
                  <c:v>120</c:v>
                </c:pt>
                <c:pt idx="8">
                  <c:v>135</c:v>
                </c:pt>
                <c:pt idx="9">
                  <c:v>150</c:v>
                </c:pt>
                <c:pt idx="10">
                  <c:v>165</c:v>
                </c:pt>
                <c:pt idx="11">
                  <c:v>180</c:v>
                </c:pt>
                <c:pt idx="12">
                  <c:v>195</c:v>
                </c:pt>
                <c:pt idx="13">
                  <c:v>210</c:v>
                </c:pt>
                <c:pt idx="14">
                  <c:v>225</c:v>
                </c:pt>
                <c:pt idx="15">
                  <c:v>240</c:v>
                </c:pt>
                <c:pt idx="16">
                  <c:v>255</c:v>
                </c:pt>
                <c:pt idx="17">
                  <c:v>270</c:v>
                </c:pt>
                <c:pt idx="18">
                  <c:v>285</c:v>
                </c:pt>
                <c:pt idx="19">
                  <c:v>300</c:v>
                </c:pt>
                <c:pt idx="20">
                  <c:v>315</c:v>
                </c:pt>
                <c:pt idx="21">
                  <c:v>330</c:v>
                </c:pt>
                <c:pt idx="22">
                  <c:v>345</c:v>
                </c:pt>
                <c:pt idx="23">
                  <c:v>360</c:v>
                </c:pt>
                <c:pt idx="24">
                  <c:v>375</c:v>
                </c:pt>
                <c:pt idx="25">
                  <c:v>390</c:v>
                </c:pt>
                <c:pt idx="26">
                  <c:v>405</c:v>
                </c:pt>
                <c:pt idx="27">
                  <c:v>420</c:v>
                </c:pt>
                <c:pt idx="28">
                  <c:v>435</c:v>
                </c:pt>
                <c:pt idx="29">
                  <c:v>450</c:v>
                </c:pt>
                <c:pt idx="30">
                  <c:v>465</c:v>
                </c:pt>
                <c:pt idx="31">
                  <c:v>480</c:v>
                </c:pt>
                <c:pt idx="32">
                  <c:v>495</c:v>
                </c:pt>
                <c:pt idx="33">
                  <c:v>510</c:v>
                </c:pt>
                <c:pt idx="34">
                  <c:v>525</c:v>
                </c:pt>
                <c:pt idx="35">
                  <c:v>540</c:v>
                </c:pt>
                <c:pt idx="36">
                  <c:v>555</c:v>
                </c:pt>
                <c:pt idx="37">
                  <c:v>570</c:v>
                </c:pt>
                <c:pt idx="38">
                  <c:v>585</c:v>
                </c:pt>
                <c:pt idx="39">
                  <c:v>600</c:v>
                </c:pt>
              </c:numCache>
            </c:numRef>
          </c:xVal>
          <c:yVal>
            <c:numRef>
              <c:f>'[Behavior.PbacCG16868,Average.StdDev.xlsx]Sheet1'!$D$3:$D$42</c:f>
              <c:numCache>
                <c:formatCode>General</c:formatCode>
                <c:ptCount val="40"/>
                <c:pt idx="0">
                  <c:v>30.823545861297504</c:v>
                </c:pt>
                <c:pt idx="1">
                  <c:v>26.335290827740469</c:v>
                </c:pt>
                <c:pt idx="2">
                  <c:v>25.439453124999993</c:v>
                </c:pt>
                <c:pt idx="3">
                  <c:v>24.748322147650985</c:v>
                </c:pt>
                <c:pt idx="4">
                  <c:v>25.481305803571402</c:v>
                </c:pt>
                <c:pt idx="5">
                  <c:v>22.508876138542647</c:v>
                </c:pt>
                <c:pt idx="6">
                  <c:v>22.547451761744966</c:v>
                </c:pt>
                <c:pt idx="7">
                  <c:v>18.519810267857135</c:v>
                </c:pt>
                <c:pt idx="8">
                  <c:v>22.10570469798656</c:v>
                </c:pt>
                <c:pt idx="9">
                  <c:v>21.540178571428552</c:v>
                </c:pt>
                <c:pt idx="10">
                  <c:v>19.25335570469797</c:v>
                </c:pt>
                <c:pt idx="11">
                  <c:v>20.075334821428537</c:v>
                </c:pt>
                <c:pt idx="12">
                  <c:v>22.098666831455724</c:v>
                </c:pt>
                <c:pt idx="13">
                  <c:v>18.450243063878222</c:v>
                </c:pt>
                <c:pt idx="14">
                  <c:v>16.650593490332369</c:v>
                </c:pt>
                <c:pt idx="15">
                  <c:v>17.85856291446947</c:v>
                </c:pt>
                <c:pt idx="16">
                  <c:v>16.015484554769895</c:v>
                </c:pt>
                <c:pt idx="17">
                  <c:v>14.620754184643641</c:v>
                </c:pt>
                <c:pt idx="18">
                  <c:v>16.420965539109915</c:v>
                </c:pt>
                <c:pt idx="19">
                  <c:v>20.44069528503514</c:v>
                </c:pt>
                <c:pt idx="20">
                  <c:v>17.480468749999979</c:v>
                </c:pt>
                <c:pt idx="21">
                  <c:v>20.169167840164587</c:v>
                </c:pt>
                <c:pt idx="22">
                  <c:v>15.729631696428552</c:v>
                </c:pt>
                <c:pt idx="23">
                  <c:v>18.762608860658336</c:v>
                </c:pt>
                <c:pt idx="24">
                  <c:v>18.118027674576528</c:v>
                </c:pt>
                <c:pt idx="25">
                  <c:v>18.607135990931603</c:v>
                </c:pt>
                <c:pt idx="26">
                  <c:v>18.57261767437679</c:v>
                </c:pt>
                <c:pt idx="27">
                  <c:v>13.43466300635186</c:v>
                </c:pt>
                <c:pt idx="28">
                  <c:v>15.458322721915943</c:v>
                </c:pt>
                <c:pt idx="29">
                  <c:v>18.73551853627356</c:v>
                </c:pt>
                <c:pt idx="30">
                  <c:v>14.461567318831888</c:v>
                </c:pt>
                <c:pt idx="31">
                  <c:v>15.183861532238712</c:v>
                </c:pt>
                <c:pt idx="32">
                  <c:v>13.142349667425684</c:v>
                </c:pt>
                <c:pt idx="33">
                  <c:v>16.111845587647796</c:v>
                </c:pt>
                <c:pt idx="34">
                  <c:v>14.963643411433349</c:v>
                </c:pt>
                <c:pt idx="35">
                  <c:v>15.58314732142855</c:v>
                </c:pt>
                <c:pt idx="36">
                  <c:v>14.904921700223706</c:v>
                </c:pt>
                <c:pt idx="37">
                  <c:v>16.015624999999996</c:v>
                </c:pt>
                <c:pt idx="38">
                  <c:v>14.709172259507826</c:v>
                </c:pt>
                <c:pt idx="39">
                  <c:v>13.399832589285696</c:v>
                </c:pt>
              </c:numCache>
            </c:numRef>
          </c:yVal>
          <c:smooth val="0"/>
          <c:extLst>
            <c:ext xmlns:c16="http://schemas.microsoft.com/office/drawing/2014/chart" uri="{C3380CC4-5D6E-409C-BE32-E72D297353CC}">
              <c16:uniqueId val="{00000002-F903-423D-9F2D-37F3B7B75B44}"/>
            </c:ext>
          </c:extLst>
        </c:ser>
        <c:ser>
          <c:idx val="3"/>
          <c:order val="3"/>
          <c:tx>
            <c:strRef>
              <c:f>'[Behavior.PbacCG16868,Average.StdDev.xlsx]Sheet1'!$E$2</c:f>
              <c:strCache>
                <c:ptCount val="1"/>
                <c:pt idx="0">
                  <c:v>WT F</c:v>
                </c:pt>
              </c:strCache>
            </c:strRef>
          </c:tx>
          <c:spPr>
            <a:ln w="19050" cap="rnd">
              <a:solidFill>
                <a:schemeClr val="accent4"/>
              </a:solidFill>
              <a:round/>
            </a:ln>
            <a:effectLst/>
          </c:spPr>
          <c:marker>
            <c:symbol val="none"/>
          </c:marker>
          <c:errBars>
            <c:errDir val="y"/>
            <c:errBarType val="both"/>
            <c:errValType val="cust"/>
            <c:noEndCap val="0"/>
            <c:plus>
              <c:numRef>
                <c:f>'[Behavior.PbacCG16868,Average.StdDev.xlsx]Sheet1'!$Q$3:$Q$42</c:f>
                <c:numCache>
                  <c:formatCode>General</c:formatCode>
                  <c:ptCount val="40"/>
                  <c:pt idx="0">
                    <c:v>13.98237031343848</c:v>
                  </c:pt>
                  <c:pt idx="1">
                    <c:v>16.097234642134946</c:v>
                  </c:pt>
                  <c:pt idx="2">
                    <c:v>14.732710922320265</c:v>
                  </c:pt>
                  <c:pt idx="3">
                    <c:v>13.994296975721618</c:v>
                  </c:pt>
                  <c:pt idx="4">
                    <c:v>15.118436003573066</c:v>
                  </c:pt>
                  <c:pt idx="5">
                    <c:v>14.520431237789795</c:v>
                  </c:pt>
                  <c:pt idx="6">
                    <c:v>12.684055725803775</c:v>
                  </c:pt>
                  <c:pt idx="7">
                    <c:v>12.669338162103749</c:v>
                  </c:pt>
                  <c:pt idx="8">
                    <c:v>13.643353503581189</c:v>
                  </c:pt>
                  <c:pt idx="9">
                    <c:v>14.474553898869869</c:v>
                  </c:pt>
                  <c:pt idx="10">
                    <c:v>14.707946670040437</c:v>
                  </c:pt>
                  <c:pt idx="11">
                    <c:v>13.004753512292163</c:v>
                  </c:pt>
                  <c:pt idx="12">
                    <c:v>9.2396004272704371</c:v>
                  </c:pt>
                  <c:pt idx="13">
                    <c:v>11.278356546044259</c:v>
                  </c:pt>
                  <c:pt idx="14">
                    <c:v>10.667310529149207</c:v>
                  </c:pt>
                  <c:pt idx="15">
                    <c:v>12.909912398440275</c:v>
                  </c:pt>
                  <c:pt idx="16">
                    <c:v>11.662699383308924</c:v>
                  </c:pt>
                  <c:pt idx="17">
                    <c:v>11.571921754673316</c:v>
                  </c:pt>
                  <c:pt idx="18">
                    <c:v>10.71668679901191</c:v>
                  </c:pt>
                  <c:pt idx="19">
                    <c:v>10.342013060013377</c:v>
                  </c:pt>
                  <c:pt idx="20">
                    <c:v>12.052258078526226</c:v>
                  </c:pt>
                  <c:pt idx="21">
                    <c:v>12.848345649503996</c:v>
                  </c:pt>
                  <c:pt idx="22">
                    <c:v>8.9186286060501629</c:v>
                  </c:pt>
                  <c:pt idx="23">
                    <c:v>10.147263383870424</c:v>
                  </c:pt>
                  <c:pt idx="24">
                    <c:v>11.002782512679049</c:v>
                  </c:pt>
                  <c:pt idx="25">
                    <c:v>12.337932422847363</c:v>
                  </c:pt>
                  <c:pt idx="26">
                    <c:v>12.162303356596196</c:v>
                  </c:pt>
                  <c:pt idx="27">
                    <c:v>12.439098546502407</c:v>
                  </c:pt>
                  <c:pt idx="28">
                    <c:v>6.3934419776927713</c:v>
                  </c:pt>
                  <c:pt idx="29">
                    <c:v>11.596474658868438</c:v>
                  </c:pt>
                  <c:pt idx="30">
                    <c:v>8.470443075642395</c:v>
                  </c:pt>
                  <c:pt idx="31">
                    <c:v>7.9872192101831461</c:v>
                  </c:pt>
                  <c:pt idx="32">
                    <c:v>6.9910814821143079</c:v>
                  </c:pt>
                  <c:pt idx="33">
                    <c:v>6.5966760273448051</c:v>
                  </c:pt>
                  <c:pt idx="34">
                    <c:v>5.6125098720648783</c:v>
                  </c:pt>
                  <c:pt idx="35">
                    <c:v>4.3642368026417353</c:v>
                  </c:pt>
                  <c:pt idx="36">
                    <c:v>7.6137942691180198</c:v>
                  </c:pt>
                  <c:pt idx="37">
                    <c:v>5.5515497605145745</c:v>
                  </c:pt>
                  <c:pt idx="38">
                    <c:v>5.1985147104728746</c:v>
                  </c:pt>
                  <c:pt idx="39">
                    <c:v>5.5302387469756944</c:v>
                  </c:pt>
                </c:numCache>
              </c:numRef>
            </c:plus>
            <c:minus>
              <c:numRef>
                <c:f>'[Behavior.PbacCG16868,Average.StdDev.xlsx]Sheet1'!$Q$3:$Q$42</c:f>
                <c:numCache>
                  <c:formatCode>General</c:formatCode>
                  <c:ptCount val="40"/>
                  <c:pt idx="0">
                    <c:v>13.98237031343848</c:v>
                  </c:pt>
                  <c:pt idx="1">
                    <c:v>16.097234642134946</c:v>
                  </c:pt>
                  <c:pt idx="2">
                    <c:v>14.732710922320265</c:v>
                  </c:pt>
                  <c:pt idx="3">
                    <c:v>13.994296975721618</c:v>
                  </c:pt>
                  <c:pt idx="4">
                    <c:v>15.118436003573066</c:v>
                  </c:pt>
                  <c:pt idx="5">
                    <c:v>14.520431237789795</c:v>
                  </c:pt>
                  <c:pt idx="6">
                    <c:v>12.684055725803775</c:v>
                  </c:pt>
                  <c:pt idx="7">
                    <c:v>12.669338162103749</c:v>
                  </c:pt>
                  <c:pt idx="8">
                    <c:v>13.643353503581189</c:v>
                  </c:pt>
                  <c:pt idx="9">
                    <c:v>14.474553898869869</c:v>
                  </c:pt>
                  <c:pt idx="10">
                    <c:v>14.707946670040437</c:v>
                  </c:pt>
                  <c:pt idx="11">
                    <c:v>13.004753512292163</c:v>
                  </c:pt>
                  <c:pt idx="12">
                    <c:v>9.2396004272704371</c:v>
                  </c:pt>
                  <c:pt idx="13">
                    <c:v>11.278356546044259</c:v>
                  </c:pt>
                  <c:pt idx="14">
                    <c:v>10.667310529149207</c:v>
                  </c:pt>
                  <c:pt idx="15">
                    <c:v>12.909912398440275</c:v>
                  </c:pt>
                  <c:pt idx="16">
                    <c:v>11.662699383308924</c:v>
                  </c:pt>
                  <c:pt idx="17">
                    <c:v>11.571921754673316</c:v>
                  </c:pt>
                  <c:pt idx="18">
                    <c:v>10.71668679901191</c:v>
                  </c:pt>
                  <c:pt idx="19">
                    <c:v>10.342013060013377</c:v>
                  </c:pt>
                  <c:pt idx="20">
                    <c:v>12.052258078526226</c:v>
                  </c:pt>
                  <c:pt idx="21">
                    <c:v>12.848345649503996</c:v>
                  </c:pt>
                  <c:pt idx="22">
                    <c:v>8.9186286060501629</c:v>
                  </c:pt>
                  <c:pt idx="23">
                    <c:v>10.147263383870424</c:v>
                  </c:pt>
                  <c:pt idx="24">
                    <c:v>11.002782512679049</c:v>
                  </c:pt>
                  <c:pt idx="25">
                    <c:v>12.337932422847363</c:v>
                  </c:pt>
                  <c:pt idx="26">
                    <c:v>12.162303356596196</c:v>
                  </c:pt>
                  <c:pt idx="27">
                    <c:v>12.439098546502407</c:v>
                  </c:pt>
                  <c:pt idx="28">
                    <c:v>6.3934419776927713</c:v>
                  </c:pt>
                  <c:pt idx="29">
                    <c:v>11.596474658868438</c:v>
                  </c:pt>
                  <c:pt idx="30">
                    <c:v>8.470443075642395</c:v>
                  </c:pt>
                  <c:pt idx="31">
                    <c:v>7.9872192101831461</c:v>
                  </c:pt>
                  <c:pt idx="32">
                    <c:v>6.9910814821143079</c:v>
                  </c:pt>
                  <c:pt idx="33">
                    <c:v>6.5966760273448051</c:v>
                  </c:pt>
                  <c:pt idx="34">
                    <c:v>5.6125098720648783</c:v>
                  </c:pt>
                  <c:pt idx="35">
                    <c:v>4.3642368026417353</c:v>
                  </c:pt>
                  <c:pt idx="36">
                    <c:v>7.6137942691180198</c:v>
                  </c:pt>
                  <c:pt idx="37">
                    <c:v>5.5515497605145745</c:v>
                  </c:pt>
                  <c:pt idx="38">
                    <c:v>5.1985147104728746</c:v>
                  </c:pt>
                  <c:pt idx="39">
                    <c:v>5.5302387469756944</c:v>
                  </c:pt>
                </c:numCache>
              </c:numRef>
            </c:minus>
            <c:spPr>
              <a:noFill/>
              <a:ln w="9525" cap="flat" cmpd="sng" algn="ctr">
                <a:solidFill>
                  <a:schemeClr val="tx1">
                    <a:lumMod val="65000"/>
                    <a:lumOff val="35000"/>
                  </a:schemeClr>
                </a:solidFill>
                <a:prstDash val="dash"/>
                <a:round/>
              </a:ln>
              <a:effectLst/>
            </c:spPr>
          </c:errBars>
          <c:errBars>
            <c:errDir val="x"/>
            <c:errBarType val="both"/>
            <c:errValType val="fixedVal"/>
            <c:noEndCap val="0"/>
            <c:val val="0"/>
            <c:spPr>
              <a:noFill/>
              <a:ln w="9525" cap="flat" cmpd="sng" algn="ctr">
                <a:solidFill>
                  <a:schemeClr val="tx1">
                    <a:lumMod val="65000"/>
                    <a:lumOff val="35000"/>
                  </a:schemeClr>
                </a:solidFill>
                <a:round/>
              </a:ln>
              <a:effectLst/>
            </c:spPr>
          </c:errBars>
          <c:xVal>
            <c:numRef>
              <c:f>'[Behavior.PbacCG16868,Average.StdDev.xlsx]Sheet1'!$A$3:$A$42</c:f>
              <c:numCache>
                <c:formatCode>General</c:formatCode>
                <c:ptCount val="40"/>
                <c:pt idx="0">
                  <c:v>15</c:v>
                </c:pt>
                <c:pt idx="1">
                  <c:v>30</c:v>
                </c:pt>
                <c:pt idx="2">
                  <c:v>45</c:v>
                </c:pt>
                <c:pt idx="3">
                  <c:v>60</c:v>
                </c:pt>
                <c:pt idx="4">
                  <c:v>75</c:v>
                </c:pt>
                <c:pt idx="5">
                  <c:v>90</c:v>
                </c:pt>
                <c:pt idx="6">
                  <c:v>105</c:v>
                </c:pt>
                <c:pt idx="7">
                  <c:v>120</c:v>
                </c:pt>
                <c:pt idx="8">
                  <c:v>135</c:v>
                </c:pt>
                <c:pt idx="9">
                  <c:v>150</c:v>
                </c:pt>
                <c:pt idx="10">
                  <c:v>165</c:v>
                </c:pt>
                <c:pt idx="11">
                  <c:v>180</c:v>
                </c:pt>
                <c:pt idx="12">
                  <c:v>195</c:v>
                </c:pt>
                <c:pt idx="13">
                  <c:v>210</c:v>
                </c:pt>
                <c:pt idx="14">
                  <c:v>225</c:v>
                </c:pt>
                <c:pt idx="15">
                  <c:v>240</c:v>
                </c:pt>
                <c:pt idx="16">
                  <c:v>255</c:v>
                </c:pt>
                <c:pt idx="17">
                  <c:v>270</c:v>
                </c:pt>
                <c:pt idx="18">
                  <c:v>285</c:v>
                </c:pt>
                <c:pt idx="19">
                  <c:v>300</c:v>
                </c:pt>
                <c:pt idx="20">
                  <c:v>315</c:v>
                </c:pt>
                <c:pt idx="21">
                  <c:v>330</c:v>
                </c:pt>
                <c:pt idx="22">
                  <c:v>345</c:v>
                </c:pt>
                <c:pt idx="23">
                  <c:v>360</c:v>
                </c:pt>
                <c:pt idx="24">
                  <c:v>375</c:v>
                </c:pt>
                <c:pt idx="25">
                  <c:v>390</c:v>
                </c:pt>
                <c:pt idx="26">
                  <c:v>405</c:v>
                </c:pt>
                <c:pt idx="27">
                  <c:v>420</c:v>
                </c:pt>
                <c:pt idx="28">
                  <c:v>435</c:v>
                </c:pt>
                <c:pt idx="29">
                  <c:v>450</c:v>
                </c:pt>
                <c:pt idx="30">
                  <c:v>465</c:v>
                </c:pt>
                <c:pt idx="31">
                  <c:v>480</c:v>
                </c:pt>
                <c:pt idx="32">
                  <c:v>495</c:v>
                </c:pt>
                <c:pt idx="33">
                  <c:v>510</c:v>
                </c:pt>
                <c:pt idx="34">
                  <c:v>525</c:v>
                </c:pt>
                <c:pt idx="35">
                  <c:v>540</c:v>
                </c:pt>
                <c:pt idx="36">
                  <c:v>555</c:v>
                </c:pt>
                <c:pt idx="37">
                  <c:v>570</c:v>
                </c:pt>
                <c:pt idx="38">
                  <c:v>585</c:v>
                </c:pt>
                <c:pt idx="39">
                  <c:v>600</c:v>
                </c:pt>
              </c:numCache>
            </c:numRef>
          </c:xVal>
          <c:yVal>
            <c:numRef>
              <c:f>'[Behavior.PbacCG16868,Average.StdDev.xlsx]Sheet1'!$E$3:$E$42</c:f>
              <c:numCache>
                <c:formatCode>General</c:formatCode>
                <c:ptCount val="40"/>
                <c:pt idx="0">
                  <c:v>23.357102908277383</c:v>
                </c:pt>
                <c:pt idx="1">
                  <c:v>26.915548098433973</c:v>
                </c:pt>
                <c:pt idx="2">
                  <c:v>25.61383928571426</c:v>
                </c:pt>
                <c:pt idx="3">
                  <c:v>27.502796420581618</c:v>
                </c:pt>
                <c:pt idx="4">
                  <c:v>26.946149553571388</c:v>
                </c:pt>
                <c:pt idx="5">
                  <c:v>24.646639801054611</c:v>
                </c:pt>
                <c:pt idx="6">
                  <c:v>21.940072956615516</c:v>
                </c:pt>
                <c:pt idx="7">
                  <c:v>21.93777901785711</c:v>
                </c:pt>
                <c:pt idx="8">
                  <c:v>23.622762863534639</c:v>
                </c:pt>
                <c:pt idx="9">
                  <c:v>25.237165178571423</c:v>
                </c:pt>
                <c:pt idx="10">
                  <c:v>23.59479865771808</c:v>
                </c:pt>
                <c:pt idx="11">
                  <c:v>21.142578124999975</c:v>
                </c:pt>
                <c:pt idx="12">
                  <c:v>15.722827905281218</c:v>
                </c:pt>
                <c:pt idx="13">
                  <c:v>19.677859215204517</c:v>
                </c:pt>
                <c:pt idx="14">
                  <c:v>18.404052188199081</c:v>
                </c:pt>
                <c:pt idx="15">
                  <c:v>20.362545316994233</c:v>
                </c:pt>
                <c:pt idx="16">
                  <c:v>19.445843695070302</c:v>
                </c:pt>
                <c:pt idx="17">
                  <c:v>18.205556262983347</c:v>
                </c:pt>
                <c:pt idx="18">
                  <c:v>18.667168524288883</c:v>
                </c:pt>
                <c:pt idx="19">
                  <c:v>18.07957689157876</c:v>
                </c:pt>
                <c:pt idx="20">
                  <c:v>20.870535714285694</c:v>
                </c:pt>
                <c:pt idx="21">
                  <c:v>22.420114753115982</c:v>
                </c:pt>
                <c:pt idx="22">
                  <c:v>15.352957589285701</c:v>
                </c:pt>
                <c:pt idx="23">
                  <c:v>16.603762808604969</c:v>
                </c:pt>
                <c:pt idx="24">
                  <c:v>15.025642178012127</c:v>
                </c:pt>
                <c:pt idx="25">
                  <c:v>13.386068956735363</c:v>
                </c:pt>
                <c:pt idx="26">
                  <c:v>16.567902459851368</c:v>
                </c:pt>
                <c:pt idx="27">
                  <c:v>19.121103113015312</c:v>
                </c:pt>
                <c:pt idx="28">
                  <c:v>10.94121399608499</c:v>
                </c:pt>
                <c:pt idx="29">
                  <c:v>19.055296720198125</c:v>
                </c:pt>
                <c:pt idx="30">
                  <c:v>14.418247767857125</c:v>
                </c:pt>
                <c:pt idx="31">
                  <c:v>12.14223918384466</c:v>
                </c:pt>
                <c:pt idx="32">
                  <c:v>12.065212777644579</c:v>
                </c:pt>
                <c:pt idx="33">
                  <c:v>11.119470203139969</c:v>
                </c:pt>
                <c:pt idx="34">
                  <c:v>9.6554847295461457</c:v>
                </c:pt>
                <c:pt idx="35">
                  <c:v>6.2081473214285676</c:v>
                </c:pt>
                <c:pt idx="36">
                  <c:v>9.2491610738254817</c:v>
                </c:pt>
                <c:pt idx="37">
                  <c:v>8.3007812499999769</c:v>
                </c:pt>
                <c:pt idx="38">
                  <c:v>8.0047539149888003</c:v>
                </c:pt>
                <c:pt idx="39">
                  <c:v>8.3217075892856975</c:v>
                </c:pt>
              </c:numCache>
            </c:numRef>
          </c:yVal>
          <c:smooth val="0"/>
          <c:extLst>
            <c:ext xmlns:c16="http://schemas.microsoft.com/office/drawing/2014/chart" uri="{C3380CC4-5D6E-409C-BE32-E72D297353CC}">
              <c16:uniqueId val="{00000003-F903-423D-9F2D-37F3B7B75B44}"/>
            </c:ext>
          </c:extLst>
        </c:ser>
        <c:dLbls>
          <c:showLegendKey val="0"/>
          <c:showVal val="0"/>
          <c:showCatName val="0"/>
          <c:showSerName val="0"/>
          <c:showPercent val="0"/>
          <c:showBubbleSize val="0"/>
        </c:dLbls>
        <c:axId val="87440512"/>
        <c:axId val="87441168"/>
      </c:scatterChart>
      <c:valAx>
        <c:axId val="87440512"/>
        <c:scaling>
          <c:orientation val="minMax"/>
          <c:max val="6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Time</a:t>
                </a:r>
                <a:r>
                  <a:rPr lang="en-US" sz="1800" baseline="0"/>
                  <a:t> (s)</a:t>
                </a:r>
                <a:endParaRPr lang="en-US" sz="1800"/>
              </a:p>
            </c:rich>
          </c:tx>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7441168"/>
        <c:crosses val="autoZero"/>
        <c:crossBetween val="midCat"/>
      </c:valAx>
      <c:valAx>
        <c:axId val="87441168"/>
        <c:scaling>
          <c:orientation val="minMax"/>
          <c:max val="75"/>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Percent</a:t>
                </a:r>
                <a:r>
                  <a:rPr lang="en-US" sz="1800" baseline="0"/>
                  <a:t> of Flies Active</a:t>
                </a:r>
                <a:endParaRPr lang="en-US" sz="180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7440512"/>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a:t>Validation of CG16868 Knockdown in Male and Female D. Melanogaster</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v>Wildtypes</c:v>
          </c:tx>
          <c:spPr>
            <a:solidFill>
              <a:schemeClr val="accent1"/>
            </a:solidFill>
            <a:ln>
              <a:noFill/>
            </a:ln>
            <a:effectLst/>
          </c:spPr>
          <c:invertIfNegative val="0"/>
          <c:errBars>
            <c:errBarType val="both"/>
            <c:errValType val="cust"/>
            <c:noEndCap val="0"/>
            <c:plus>
              <c:numRef>
                <c:f>(Sheet2!$B$9,Sheet2!$B$20)</c:f>
                <c:numCache>
                  <c:formatCode>General</c:formatCode>
                  <c:ptCount val="2"/>
                  <c:pt idx="0">
                    <c:v>6.4548071983657263</c:v>
                  </c:pt>
                  <c:pt idx="1">
                    <c:v>6.773654442865837</c:v>
                  </c:pt>
                </c:numCache>
              </c:numRef>
            </c:plus>
            <c:minus>
              <c:numRef>
                <c:f>(Sheet2!$B$9,Sheet2!$B$20)</c:f>
                <c:numCache>
                  <c:formatCode>General</c:formatCode>
                  <c:ptCount val="2"/>
                  <c:pt idx="0">
                    <c:v>6.4548071983657263</c:v>
                  </c:pt>
                  <c:pt idx="1">
                    <c:v>6.773654442865837</c:v>
                  </c:pt>
                </c:numCache>
              </c:numRef>
            </c:minus>
            <c:spPr>
              <a:noFill/>
              <a:ln w="9525" cap="flat" cmpd="sng" algn="ctr">
                <a:solidFill>
                  <a:schemeClr val="tx1">
                    <a:lumMod val="65000"/>
                    <a:lumOff val="35000"/>
                  </a:schemeClr>
                </a:solidFill>
                <a:round/>
              </a:ln>
              <a:effectLst/>
            </c:spPr>
          </c:errBars>
          <c:cat>
            <c:strRef>
              <c:f>Sheet2!$E$1:$F$1</c:f>
              <c:strCache>
                <c:ptCount val="2"/>
                <c:pt idx="0">
                  <c:v>Males</c:v>
                </c:pt>
                <c:pt idx="1">
                  <c:v>Females</c:v>
                </c:pt>
              </c:strCache>
            </c:strRef>
          </c:cat>
          <c:val>
            <c:numRef>
              <c:f>(Sheet2!$B$8,Sheet2!$B$31)</c:f>
              <c:numCache>
                <c:formatCode>General</c:formatCode>
                <c:ptCount val="2"/>
                <c:pt idx="0">
                  <c:v>100.00000000000003</c:v>
                </c:pt>
                <c:pt idx="1">
                  <c:v>99.999999999999986</c:v>
                </c:pt>
              </c:numCache>
            </c:numRef>
          </c:val>
          <c:extLst>
            <c:ext xmlns:c16="http://schemas.microsoft.com/office/drawing/2014/chart" uri="{C3380CC4-5D6E-409C-BE32-E72D297353CC}">
              <c16:uniqueId val="{00000000-31AE-4738-A25C-51A413B0A0BA}"/>
            </c:ext>
          </c:extLst>
        </c:ser>
        <c:ser>
          <c:idx val="1"/>
          <c:order val="1"/>
          <c:tx>
            <c:v>Knockdowns</c:v>
          </c:tx>
          <c:spPr>
            <a:solidFill>
              <a:schemeClr val="accent2"/>
            </a:solidFill>
            <a:ln>
              <a:noFill/>
            </a:ln>
            <a:effectLst/>
          </c:spPr>
          <c:invertIfNegative val="0"/>
          <c:errBars>
            <c:errBarType val="both"/>
            <c:errValType val="cust"/>
            <c:noEndCap val="0"/>
            <c:plus>
              <c:numRef>
                <c:f>(Sheet2!$B$32,Sheet2!$B$32,Sheet2!$B$42)</c:f>
                <c:numCache>
                  <c:formatCode>General</c:formatCode>
                  <c:ptCount val="3"/>
                  <c:pt idx="0">
                    <c:v>8.9948849359511769</c:v>
                  </c:pt>
                  <c:pt idx="1">
                    <c:v>8.9948849359511769</c:v>
                  </c:pt>
                  <c:pt idx="2">
                    <c:v>11.436971594918797</c:v>
                  </c:pt>
                </c:numCache>
              </c:numRef>
            </c:plus>
            <c:minus>
              <c:numRef>
                <c:f>(Sheet2!$B$32,Sheet2!$B$42)</c:f>
                <c:numCache>
                  <c:formatCode>General</c:formatCode>
                  <c:ptCount val="2"/>
                  <c:pt idx="0">
                    <c:v>8.9948849359511769</c:v>
                  </c:pt>
                  <c:pt idx="1">
                    <c:v>11.436971594918797</c:v>
                  </c:pt>
                </c:numCache>
              </c:numRef>
            </c:minus>
            <c:spPr>
              <a:noFill/>
              <a:ln w="9525" cap="flat" cmpd="sng" algn="ctr">
                <a:solidFill>
                  <a:schemeClr val="tx1">
                    <a:lumMod val="65000"/>
                    <a:lumOff val="35000"/>
                  </a:schemeClr>
                </a:solidFill>
                <a:round/>
              </a:ln>
              <a:effectLst/>
            </c:spPr>
          </c:errBars>
          <c:cat>
            <c:strRef>
              <c:f>Sheet2!$E$1:$F$1</c:f>
              <c:strCache>
                <c:ptCount val="2"/>
                <c:pt idx="0">
                  <c:v>Males</c:v>
                </c:pt>
                <c:pt idx="1">
                  <c:v>Females</c:v>
                </c:pt>
              </c:strCache>
            </c:strRef>
          </c:cat>
          <c:val>
            <c:numRef>
              <c:f>(Sheet2!$B$19,Sheet2!$B$41)</c:f>
              <c:numCache>
                <c:formatCode>General</c:formatCode>
                <c:ptCount val="2"/>
                <c:pt idx="0">
                  <c:v>58.404752032124897</c:v>
                </c:pt>
                <c:pt idx="1">
                  <c:v>100.68161105091447</c:v>
                </c:pt>
              </c:numCache>
            </c:numRef>
          </c:val>
          <c:extLst>
            <c:ext xmlns:c16="http://schemas.microsoft.com/office/drawing/2014/chart" uri="{C3380CC4-5D6E-409C-BE32-E72D297353CC}">
              <c16:uniqueId val="{00000001-31AE-4738-A25C-51A413B0A0BA}"/>
            </c:ext>
          </c:extLst>
        </c:ser>
        <c:dLbls>
          <c:showLegendKey val="0"/>
          <c:showVal val="0"/>
          <c:showCatName val="0"/>
          <c:showSerName val="0"/>
          <c:showPercent val="0"/>
          <c:showBubbleSize val="0"/>
        </c:dLbls>
        <c:gapWidth val="219"/>
        <c:overlap val="-27"/>
        <c:axId val="639244320"/>
        <c:axId val="639242024"/>
      </c:barChart>
      <c:catAx>
        <c:axId val="639244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639242024"/>
        <c:crosses val="autoZero"/>
        <c:auto val="1"/>
        <c:lblAlgn val="ctr"/>
        <c:lblOffset val="100"/>
        <c:noMultiLvlLbl val="0"/>
      </c:catAx>
      <c:valAx>
        <c:axId val="6392420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Relative</a:t>
                </a:r>
                <a:r>
                  <a:rPr lang="en-US" sz="1800" baseline="0"/>
                  <a:t> Expression of CG16868</a:t>
                </a:r>
                <a:endParaRPr lang="en-US" sz="1800"/>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392443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4/25/2019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4/25/2019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2878199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dirty="0"/>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3891200" y="2552699"/>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4/25/2019</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chart" Target="../charts/char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t>Functional Characterization of </a:t>
            </a:r>
            <a:r>
              <a:rPr lang="en-US" i="1" dirty="0"/>
              <a:t>CACHD1</a:t>
            </a:r>
            <a:r>
              <a:rPr lang="en-US" dirty="0"/>
              <a:t>, a Protein Closely Related to the </a:t>
            </a:r>
            <a:r>
              <a:rPr lang="en-US" dirty="0" err="1"/>
              <a:t>Gabapentinoid</a:t>
            </a:r>
            <a:r>
              <a:rPr lang="en-US" dirty="0"/>
              <a:t> Receptor α</a:t>
            </a:r>
            <a:r>
              <a:rPr lang="en-US" baseline="-25000" dirty="0"/>
              <a:t>2</a:t>
            </a:r>
            <a:r>
              <a:rPr lang="en-US" dirty="0"/>
              <a:t>δ</a:t>
            </a:r>
          </a:p>
        </p:txBody>
      </p:sp>
      <p:sp>
        <p:nvSpPr>
          <p:cNvPr id="5" name="Text Placeholder 4"/>
          <p:cNvSpPr>
            <a:spLocks noGrp="1"/>
          </p:cNvSpPr>
          <p:nvPr>
            <p:ph type="body" sz="quarter" idx="13"/>
          </p:nvPr>
        </p:nvSpPr>
        <p:spPr>
          <a:xfrm>
            <a:off x="1257300" y="5852160"/>
            <a:ext cx="12801600" cy="1252728"/>
          </a:xfrm>
        </p:spPr>
        <p:txBody>
          <a:bodyPr/>
          <a:lstStyle/>
          <a:p>
            <a:r>
              <a:rPr lang="en-US" dirty="0"/>
              <a:t>Background</a:t>
            </a:r>
          </a:p>
        </p:txBody>
      </p:sp>
      <p:sp>
        <p:nvSpPr>
          <p:cNvPr id="33" name="Content Placeholder 32">
            <a:extLst>
              <a:ext uri="{FF2B5EF4-FFF2-40B4-BE49-F238E27FC236}">
                <a16:creationId xmlns:a16="http://schemas.microsoft.com/office/drawing/2014/main" id="{49F3AAFA-4D8F-434F-B2B0-7BDFAF4C60D1}"/>
              </a:ext>
            </a:extLst>
          </p:cNvPr>
          <p:cNvSpPr>
            <a:spLocks noGrp="1"/>
          </p:cNvSpPr>
          <p:nvPr>
            <p:ph sz="quarter" idx="24"/>
          </p:nvPr>
        </p:nvSpPr>
        <p:spPr>
          <a:xfrm>
            <a:off x="1257300" y="25505051"/>
            <a:ext cx="12801600" cy="2524593"/>
          </a:xfrm>
        </p:spPr>
        <p:txBody>
          <a:bodyPr>
            <a:normAutofit/>
          </a:bodyPr>
          <a:lstStyle/>
          <a:p>
            <a:r>
              <a:rPr lang="en-US" dirty="0"/>
              <a:t>Determine the function of the orthologue CACHD1, CG16868 in </a:t>
            </a:r>
            <a:r>
              <a:rPr lang="en-US" i="1" dirty="0"/>
              <a:t>Drosophila melanogaster:</a:t>
            </a:r>
          </a:p>
          <a:p>
            <a:pPr lvl="1">
              <a:buFont typeface="+mj-lt"/>
              <a:buAutoNum type="arabicPeriod"/>
            </a:pPr>
            <a:r>
              <a:rPr lang="en-US" sz="2800" dirty="0"/>
              <a:t>Identify and validate a model for genetic ablation of CG16868</a:t>
            </a:r>
          </a:p>
          <a:p>
            <a:pPr lvl="1">
              <a:buFont typeface="+mj-lt"/>
              <a:buAutoNum type="arabicPeriod"/>
            </a:pPr>
            <a:r>
              <a:rPr lang="en-US" sz="2800" dirty="0"/>
              <a:t>Assay whether genetic ablation of CG16868 affects behavior</a:t>
            </a:r>
          </a:p>
        </p:txBody>
      </p:sp>
      <p:sp>
        <p:nvSpPr>
          <p:cNvPr id="37" name="Text Placeholder 36">
            <a:extLst>
              <a:ext uri="{FF2B5EF4-FFF2-40B4-BE49-F238E27FC236}">
                <a16:creationId xmlns:a16="http://schemas.microsoft.com/office/drawing/2014/main" id="{6EFED31D-95C7-42F6-A4AC-DE6276901944}"/>
              </a:ext>
            </a:extLst>
          </p:cNvPr>
          <p:cNvSpPr>
            <a:spLocks noGrp="1"/>
          </p:cNvSpPr>
          <p:nvPr>
            <p:ph type="body" sz="quarter" idx="17"/>
          </p:nvPr>
        </p:nvSpPr>
        <p:spPr>
          <a:xfrm>
            <a:off x="1257300" y="24251942"/>
            <a:ext cx="12801600" cy="1252728"/>
          </a:xfrm>
          <a:solidFill>
            <a:schemeClr val="accent2"/>
          </a:solidFill>
        </p:spPr>
        <p:txBody>
          <a:bodyPr/>
          <a:lstStyle/>
          <a:p>
            <a:r>
              <a:rPr lang="en-US" dirty="0"/>
              <a:t>objectives</a:t>
            </a:r>
          </a:p>
        </p:txBody>
      </p:sp>
      <p:sp>
        <p:nvSpPr>
          <p:cNvPr id="41" name="Content Placeholder 40">
            <a:extLst>
              <a:ext uri="{FF2B5EF4-FFF2-40B4-BE49-F238E27FC236}">
                <a16:creationId xmlns:a16="http://schemas.microsoft.com/office/drawing/2014/main" id="{CE31589E-E0AA-496E-8F2B-D3A7785A8535}"/>
              </a:ext>
            </a:extLst>
          </p:cNvPr>
          <p:cNvSpPr>
            <a:spLocks noGrp="1"/>
          </p:cNvSpPr>
          <p:nvPr>
            <p:ph sz="quarter" idx="25"/>
          </p:nvPr>
        </p:nvSpPr>
        <p:spPr>
          <a:xfrm>
            <a:off x="1257300" y="29178816"/>
            <a:ext cx="12801600" cy="2234752"/>
          </a:xfrm>
        </p:spPr>
        <p:txBody>
          <a:bodyPr>
            <a:normAutofit/>
          </a:bodyPr>
          <a:lstStyle/>
          <a:p>
            <a:r>
              <a:rPr lang="en-US" i="1" dirty="0"/>
              <a:t>Drosophila melanogaster </a:t>
            </a:r>
            <a:r>
              <a:rPr lang="en-US" dirty="0"/>
              <a:t>was chosen as a model organism for genetic ablation of CACHD1, because of the presence of an orthologue of CACHD1 known as CG16868, the evidence for evolutionary conservation, and the decreased cost and time required for fly-based assays</a:t>
            </a:r>
          </a:p>
        </p:txBody>
      </p:sp>
      <p:sp>
        <p:nvSpPr>
          <p:cNvPr id="39" name="Text Placeholder 38">
            <a:extLst>
              <a:ext uri="{FF2B5EF4-FFF2-40B4-BE49-F238E27FC236}">
                <a16:creationId xmlns:a16="http://schemas.microsoft.com/office/drawing/2014/main" id="{9796E3BA-BADC-453C-ABE7-0A8013F1E6A8}"/>
              </a:ext>
            </a:extLst>
          </p:cNvPr>
          <p:cNvSpPr>
            <a:spLocks noGrp="1"/>
          </p:cNvSpPr>
          <p:nvPr>
            <p:ph type="body" sz="quarter" idx="19"/>
          </p:nvPr>
        </p:nvSpPr>
        <p:spPr>
          <a:xfrm>
            <a:off x="1257300" y="27881959"/>
            <a:ext cx="12801600" cy="1252728"/>
          </a:xfrm>
          <a:solidFill>
            <a:schemeClr val="accent2"/>
          </a:solidFill>
        </p:spPr>
        <p:txBody>
          <a:bodyPr/>
          <a:lstStyle/>
          <a:p>
            <a:r>
              <a:rPr lang="en-US" dirty="0"/>
              <a:t>methodology</a:t>
            </a:r>
          </a:p>
        </p:txBody>
      </p:sp>
      <p:pic>
        <p:nvPicPr>
          <p:cNvPr id="3" name="Content Placeholder 2" descr="A picture containing bottle&#10;&#10;Description generated with high confidence">
            <a:extLst>
              <a:ext uri="{FF2B5EF4-FFF2-40B4-BE49-F238E27FC236}">
                <a16:creationId xmlns:a16="http://schemas.microsoft.com/office/drawing/2014/main" id="{37DD7204-8040-479C-A7D3-8BF6B5962B19}"/>
              </a:ext>
            </a:extLst>
          </p:cNvPr>
          <p:cNvPicPr>
            <a:picLocks noGrp="1" noChangeAspect="1"/>
          </p:cNvPicPr>
          <p:nvPr>
            <p:ph sz="quarter" idx="26"/>
          </p:nvPr>
        </p:nvPicPr>
        <p:blipFill>
          <a:blip r:embed="rId3">
            <a:extLst>
              <a:ext uri="{28A0092B-C50C-407E-A947-70E740481C1C}">
                <a14:useLocalDpi xmlns:a14="http://schemas.microsoft.com/office/drawing/2010/main" val="0"/>
              </a:ext>
            </a:extLst>
          </a:blip>
          <a:stretch>
            <a:fillRect/>
          </a:stretch>
        </p:blipFill>
        <p:spPr>
          <a:xfrm>
            <a:off x="37490400" y="1651281"/>
            <a:ext cx="4819650" cy="1905000"/>
          </a:xfrm>
        </p:spPr>
      </p:pic>
      <p:sp>
        <p:nvSpPr>
          <p:cNvPr id="18" name="Text Placeholder 17"/>
          <p:cNvSpPr>
            <a:spLocks noGrp="1"/>
          </p:cNvSpPr>
          <p:nvPr>
            <p:ph type="body" sz="quarter" idx="21"/>
          </p:nvPr>
        </p:nvSpPr>
        <p:spPr>
          <a:xfrm>
            <a:off x="15526979" y="11634324"/>
            <a:ext cx="12801600" cy="1252728"/>
          </a:xfrm>
          <a:solidFill>
            <a:schemeClr val="accent2"/>
          </a:solidFill>
        </p:spPr>
        <p:txBody>
          <a:bodyPr/>
          <a:lstStyle/>
          <a:p>
            <a:r>
              <a:rPr lang="en-US" dirty="0"/>
              <a:t>results</a:t>
            </a:r>
          </a:p>
        </p:txBody>
      </p:sp>
      <p:sp>
        <p:nvSpPr>
          <p:cNvPr id="43" name="Content Placeholder 42">
            <a:extLst>
              <a:ext uri="{FF2B5EF4-FFF2-40B4-BE49-F238E27FC236}">
                <a16:creationId xmlns:a16="http://schemas.microsoft.com/office/drawing/2014/main" id="{61B41F6A-A742-4B02-8E13-49F6A7E058B0}"/>
              </a:ext>
            </a:extLst>
          </p:cNvPr>
          <p:cNvSpPr>
            <a:spLocks noGrp="1"/>
          </p:cNvSpPr>
          <p:nvPr>
            <p:ph sz="quarter" idx="27"/>
          </p:nvPr>
        </p:nvSpPr>
        <p:spPr>
          <a:xfrm>
            <a:off x="30154602" y="14274201"/>
            <a:ext cx="12801600" cy="3100965"/>
          </a:xfrm>
        </p:spPr>
        <p:txBody>
          <a:bodyPr>
            <a:normAutofit/>
          </a:bodyPr>
          <a:lstStyle/>
          <a:p>
            <a:r>
              <a:rPr lang="en-US" dirty="0"/>
              <a:t>Funded by Hamel Center for Undergraduate Research and the Summer Undergraduate Research Fellowship</a:t>
            </a:r>
          </a:p>
          <a:p>
            <a:r>
              <a:rPr lang="en-US" dirty="0"/>
              <a:t>Thank you to Dr. Karla </a:t>
            </a:r>
            <a:r>
              <a:rPr lang="en-US" dirty="0" err="1"/>
              <a:t>Kaun</a:t>
            </a:r>
            <a:r>
              <a:rPr lang="en-US" dirty="0"/>
              <a:t> from Brown University for your support of this research</a:t>
            </a:r>
          </a:p>
          <a:p>
            <a:r>
              <a:rPr lang="en-US" dirty="0"/>
              <a:t>Thank you to Juan Gomez-</a:t>
            </a:r>
            <a:r>
              <a:rPr lang="en-US" dirty="0" err="1"/>
              <a:t>Rivadineira</a:t>
            </a:r>
            <a:r>
              <a:rPr lang="en-US" dirty="0"/>
              <a:t> for your constant help throughout this project</a:t>
            </a:r>
          </a:p>
          <a:p>
            <a:endParaRPr lang="en-US" dirty="0"/>
          </a:p>
        </p:txBody>
      </p:sp>
      <p:sp>
        <p:nvSpPr>
          <p:cNvPr id="11" name="Content Placeholder 10"/>
          <p:cNvSpPr>
            <a:spLocks noGrp="1"/>
          </p:cNvSpPr>
          <p:nvPr>
            <p:ph sz="quarter" idx="23"/>
          </p:nvPr>
        </p:nvSpPr>
        <p:spPr>
          <a:xfrm>
            <a:off x="1257300" y="7330139"/>
            <a:ext cx="12801600" cy="4586558"/>
          </a:xfrm>
        </p:spPr>
        <p:txBody>
          <a:bodyPr>
            <a:noAutofit/>
          </a:bodyPr>
          <a:lstStyle/>
          <a:p>
            <a:pPr marL="0" indent="0">
              <a:buNone/>
            </a:pPr>
            <a:r>
              <a:rPr lang="en-US" dirty="0"/>
              <a:t>Pain:</a:t>
            </a:r>
          </a:p>
          <a:p>
            <a:r>
              <a:rPr lang="en-US" dirty="0"/>
              <a:t>Chronic pain is a major public health issue. Pain management is estimated to cost $560-$635 billion annually</a:t>
            </a:r>
          </a:p>
          <a:p>
            <a:r>
              <a:rPr lang="en-US" dirty="0"/>
              <a:t>Mediated by complex pathways in the peripheral and central nervous system</a:t>
            </a:r>
          </a:p>
          <a:p>
            <a:pPr marL="0" indent="0">
              <a:buNone/>
            </a:pPr>
            <a:r>
              <a:rPr lang="en-US" dirty="0"/>
              <a:t>Epilepsy &amp; Seizures</a:t>
            </a:r>
          </a:p>
          <a:p>
            <a:r>
              <a:rPr lang="en-US" dirty="0"/>
              <a:t>Recurrent episodes of excessive/synchronous neuronal activity</a:t>
            </a:r>
          </a:p>
          <a:p>
            <a:r>
              <a:rPr lang="en-US" dirty="0"/>
              <a:t>Estimated to affect ~1% of global population</a:t>
            </a:r>
          </a:p>
          <a:p>
            <a:r>
              <a:rPr lang="en-US" dirty="0"/>
              <a:t>Causes and risk factors are not well understood</a:t>
            </a:r>
          </a:p>
        </p:txBody>
      </p:sp>
      <p:sp>
        <p:nvSpPr>
          <p:cNvPr id="45" name="Text Placeholder 44">
            <a:extLst>
              <a:ext uri="{FF2B5EF4-FFF2-40B4-BE49-F238E27FC236}">
                <a16:creationId xmlns:a16="http://schemas.microsoft.com/office/drawing/2014/main" id="{08CF06CA-3387-4CDD-BE3A-F9B34F704235}"/>
              </a:ext>
            </a:extLst>
          </p:cNvPr>
          <p:cNvSpPr>
            <a:spLocks noGrp="1"/>
          </p:cNvSpPr>
          <p:nvPr>
            <p:ph type="body" sz="quarter" idx="29"/>
          </p:nvPr>
        </p:nvSpPr>
        <p:spPr>
          <a:xfrm>
            <a:off x="30154602" y="17375165"/>
            <a:ext cx="12801600" cy="1252728"/>
          </a:xfrm>
          <a:solidFill>
            <a:schemeClr val="accent2"/>
          </a:solidFill>
        </p:spPr>
        <p:txBody>
          <a:bodyPr/>
          <a:lstStyle/>
          <a:p>
            <a:r>
              <a:rPr lang="en-US" dirty="0"/>
              <a:t>References</a:t>
            </a:r>
          </a:p>
        </p:txBody>
      </p:sp>
      <p:sp>
        <p:nvSpPr>
          <p:cNvPr id="53" name="Text Placeholder 28">
            <a:extLst>
              <a:ext uri="{FF2B5EF4-FFF2-40B4-BE49-F238E27FC236}">
                <a16:creationId xmlns:a16="http://schemas.microsoft.com/office/drawing/2014/main" id="{C69390BE-D4D7-4446-923F-83AE74487325}"/>
              </a:ext>
            </a:extLst>
          </p:cNvPr>
          <p:cNvSpPr txBox="1">
            <a:spLocks/>
          </p:cNvSpPr>
          <p:nvPr/>
        </p:nvSpPr>
        <p:spPr>
          <a:xfrm>
            <a:off x="30154602" y="13076162"/>
            <a:ext cx="12801600" cy="1252728"/>
          </a:xfrm>
          <a:prstGeom prst="round1Rect">
            <a:avLst/>
          </a:prstGeom>
          <a:solidFill>
            <a:schemeClr val="accent2"/>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t>Acknowledgments</a:t>
            </a:r>
          </a:p>
        </p:txBody>
      </p:sp>
      <p:sp>
        <p:nvSpPr>
          <p:cNvPr id="56" name="Content Placeholder 42">
            <a:extLst>
              <a:ext uri="{FF2B5EF4-FFF2-40B4-BE49-F238E27FC236}">
                <a16:creationId xmlns:a16="http://schemas.microsoft.com/office/drawing/2014/main" id="{5BEB94B0-A367-4E99-A646-C142D4822FFE}"/>
              </a:ext>
            </a:extLst>
          </p:cNvPr>
          <p:cNvSpPr txBox="1">
            <a:spLocks/>
          </p:cNvSpPr>
          <p:nvPr/>
        </p:nvSpPr>
        <p:spPr>
          <a:xfrm>
            <a:off x="30154602" y="18627894"/>
            <a:ext cx="12801600" cy="13809508"/>
          </a:xfrm>
          <a:prstGeom prst="rect">
            <a:avLst/>
          </a:prstGeom>
        </p:spPr>
        <p:txBody>
          <a:bodyPr vert="horz" lIns="365760" tIns="182880" rIns="91440" bIns="45720" rtlCol="0">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marL="0">
              <a:buNone/>
            </a:pPr>
            <a:r>
              <a:rPr lang="en-US" sz="2600" dirty="0" err="1"/>
              <a:t>Basbaum</a:t>
            </a:r>
            <a:r>
              <a:rPr lang="en-US" sz="2600" dirty="0"/>
              <a:t>, A. I., Bautista, D. M., Scherrer, G., &amp; Julius, D. (2009). Cellular and molecular mechanisms of pain. </a:t>
            </a:r>
            <a:r>
              <a:rPr lang="en-US" sz="2600" i="1" dirty="0"/>
              <a:t>Cell</a:t>
            </a:r>
            <a:r>
              <a:rPr lang="en-US" sz="2600" dirty="0"/>
              <a:t>, </a:t>
            </a:r>
            <a:r>
              <a:rPr lang="en-US" sz="2600" i="1" dirty="0"/>
              <a:t>139</a:t>
            </a:r>
            <a:r>
              <a:rPr lang="en-US" sz="2600" dirty="0"/>
              <a:t>(2), 267–284.</a:t>
            </a:r>
          </a:p>
          <a:p>
            <a:pPr marL="0">
              <a:buNone/>
            </a:pPr>
            <a:r>
              <a:rPr lang="en-US" sz="2600" dirty="0"/>
              <a:t>Cunliffe, V. T., Baines, R. A., </a:t>
            </a:r>
            <a:r>
              <a:rPr lang="en-US" sz="2600" dirty="0" err="1"/>
              <a:t>Giachello</a:t>
            </a:r>
            <a:r>
              <a:rPr lang="en-US" sz="2600" dirty="0"/>
              <a:t>, C. N. G., Lin, W.-H., Morgan, A., </a:t>
            </a:r>
            <a:r>
              <a:rPr lang="en-US" sz="2600" dirty="0" err="1"/>
              <a:t>Reuber</a:t>
            </a:r>
            <a:r>
              <a:rPr lang="en-US" sz="2600" dirty="0"/>
              <a:t>, M., … Williams, R. S. B. (2015). Epilepsy research methods update: understanding the causes of epileptic seizures and identifying new treatments using non-mammalian model organisms. </a:t>
            </a:r>
            <a:r>
              <a:rPr lang="en-US" sz="2600" i="1" dirty="0"/>
              <a:t>Seizure-European Journal of Epilepsy</a:t>
            </a:r>
            <a:r>
              <a:rPr lang="en-US" sz="2600" dirty="0"/>
              <a:t>, </a:t>
            </a:r>
            <a:r>
              <a:rPr lang="en-US" sz="2600" i="1" dirty="0"/>
              <a:t>24</a:t>
            </a:r>
            <a:r>
              <a:rPr lang="en-US" sz="2600" dirty="0"/>
              <a:t>, 44–51.</a:t>
            </a:r>
          </a:p>
          <a:p>
            <a:pPr marL="0">
              <a:buNone/>
            </a:pPr>
            <a:r>
              <a:rPr lang="en-US" sz="2600" dirty="0"/>
              <a:t>Fisher, R. S., Boas, W. van E., Blume, W., </a:t>
            </a:r>
            <a:r>
              <a:rPr lang="en-US" sz="2600" dirty="0" err="1"/>
              <a:t>Elger</a:t>
            </a:r>
            <a:r>
              <a:rPr lang="en-US" sz="2600" dirty="0"/>
              <a:t>, C., </a:t>
            </a:r>
            <a:r>
              <a:rPr lang="en-US" sz="2600" dirty="0" err="1"/>
              <a:t>Genton</a:t>
            </a:r>
            <a:r>
              <a:rPr lang="en-US" sz="2600" dirty="0"/>
              <a:t>, P., Lee, P., &amp; Engel, J. (2005). Epileptic seizures and epilepsy: definitions proposed by the International League Against Epilepsy (ILAE) and the International Bureau for Epilepsy (IBE). </a:t>
            </a:r>
            <a:r>
              <a:rPr lang="en-US" sz="2600" i="1" dirty="0" err="1"/>
              <a:t>Epilepsia</a:t>
            </a:r>
            <a:r>
              <a:rPr lang="en-US" sz="2600" dirty="0"/>
              <a:t>, </a:t>
            </a:r>
            <a:r>
              <a:rPr lang="en-US" sz="2600" i="1" dirty="0"/>
              <a:t>46</a:t>
            </a:r>
            <a:r>
              <a:rPr lang="en-US" sz="2600" dirty="0"/>
              <a:t>(4), 470–472.</a:t>
            </a:r>
          </a:p>
          <a:p>
            <a:pPr marL="0">
              <a:buNone/>
            </a:pPr>
            <a:r>
              <a:rPr lang="en-US" sz="2600" dirty="0"/>
              <a:t>Geisler, S., </a:t>
            </a:r>
            <a:r>
              <a:rPr lang="en-US" sz="2600" dirty="0" err="1"/>
              <a:t>Schöpf</a:t>
            </a:r>
            <a:r>
              <a:rPr lang="en-US" sz="2600" dirty="0"/>
              <a:t>, C. L., &amp; </a:t>
            </a:r>
            <a:r>
              <a:rPr lang="en-US" sz="2600" dirty="0" err="1"/>
              <a:t>Obermair</a:t>
            </a:r>
            <a:r>
              <a:rPr lang="en-US" sz="2600" dirty="0"/>
              <a:t>, G. J. (2015). Emerging evidence for specific neuronal functions of auxiliary calcium channel α2δ subunits. </a:t>
            </a:r>
            <a:r>
              <a:rPr lang="en-US" sz="2600" i="1" dirty="0"/>
              <a:t>General Physiology and Biophysics</a:t>
            </a:r>
            <a:r>
              <a:rPr lang="en-US" sz="2600" dirty="0"/>
              <a:t>, </a:t>
            </a:r>
            <a:r>
              <a:rPr lang="en-US" sz="2600" i="1" dirty="0"/>
              <a:t>34</a:t>
            </a:r>
            <a:r>
              <a:rPr lang="en-US" sz="2600" dirty="0"/>
              <a:t>(2), 105.</a:t>
            </a:r>
          </a:p>
          <a:p>
            <a:pPr marL="0">
              <a:buNone/>
            </a:pPr>
            <a:r>
              <a:rPr lang="en-US" sz="2600" dirty="0"/>
              <a:t>Hannon, G. J. (2002). RNA interference. </a:t>
            </a:r>
            <a:r>
              <a:rPr lang="en-US" sz="2600" i="1" dirty="0"/>
              <a:t>Nature</a:t>
            </a:r>
            <a:r>
              <a:rPr lang="en-US" sz="2600" dirty="0"/>
              <a:t>, </a:t>
            </a:r>
            <a:r>
              <a:rPr lang="en-US" sz="2600" i="1" dirty="0"/>
              <a:t>418</a:t>
            </a:r>
            <a:r>
              <a:rPr lang="en-US" sz="2600" dirty="0"/>
              <a:t>(6894), 244.</a:t>
            </a:r>
          </a:p>
          <a:p>
            <a:pPr marL="0">
              <a:buNone/>
            </a:pPr>
            <a:r>
              <a:rPr lang="en-US" sz="2600" dirty="0" err="1"/>
              <a:t>Madabattula</a:t>
            </a:r>
            <a:r>
              <a:rPr lang="en-US" sz="2600" dirty="0"/>
              <a:t>, S. T., </a:t>
            </a:r>
            <a:r>
              <a:rPr lang="en-US" sz="2600" dirty="0" err="1"/>
              <a:t>Strautman</a:t>
            </a:r>
            <a:r>
              <a:rPr lang="en-US" sz="2600" dirty="0"/>
              <a:t>, J. C., </a:t>
            </a:r>
            <a:r>
              <a:rPr lang="en-US" sz="2600" dirty="0" err="1"/>
              <a:t>Bysice</a:t>
            </a:r>
            <a:r>
              <a:rPr lang="en-US" sz="2600" dirty="0"/>
              <a:t>, A. M., O’Sullivan, J. A., </a:t>
            </a:r>
            <a:r>
              <a:rPr lang="en-US" sz="2600" dirty="0" err="1"/>
              <a:t>Androschuk</a:t>
            </a:r>
            <a:r>
              <a:rPr lang="en-US" sz="2600" dirty="0"/>
              <a:t>, A., </a:t>
            </a:r>
            <a:r>
              <a:rPr lang="en-US" sz="2600" dirty="0" err="1"/>
              <a:t>Rosenfelt</a:t>
            </a:r>
            <a:r>
              <a:rPr lang="en-US" sz="2600" dirty="0"/>
              <a:t>, C., … Bolduc, F. (2015). Quantitative analysis of climbing defects in a Drosophila model of neurodegenerative disorders. </a:t>
            </a:r>
            <a:r>
              <a:rPr lang="en-US" sz="2600" i="1" dirty="0" err="1"/>
              <a:t>JoVE</a:t>
            </a:r>
            <a:r>
              <a:rPr lang="en-US" sz="2600" i="1" dirty="0"/>
              <a:t> (Journal of Visualized Experiments)</a:t>
            </a:r>
            <a:r>
              <a:rPr lang="en-US" sz="2600" dirty="0"/>
              <a:t>, (100), e52741.</a:t>
            </a:r>
          </a:p>
          <a:p>
            <a:pPr marL="0">
              <a:buNone/>
            </a:pPr>
            <a:r>
              <a:rPr lang="en-US" sz="2600" dirty="0"/>
              <a:t>Neely, G. G., Hess, A., Costigan, M., Keene, A. C., </a:t>
            </a:r>
            <a:r>
              <a:rPr lang="en-US" sz="2600" dirty="0" err="1"/>
              <a:t>Goulas</a:t>
            </a:r>
            <a:r>
              <a:rPr lang="en-US" sz="2600" dirty="0"/>
              <a:t>, S., </a:t>
            </a:r>
            <a:r>
              <a:rPr lang="en-US" sz="2600" dirty="0" err="1"/>
              <a:t>Langeslag</a:t>
            </a:r>
            <a:r>
              <a:rPr lang="en-US" sz="2600" dirty="0"/>
              <a:t>, M., … Smith, S. B. (2010). A genome-wide Drosophila screen for heat nociception identifies α2δ3 as an evolutionarily conserved pain gene. </a:t>
            </a:r>
            <a:r>
              <a:rPr lang="en-US" sz="2600" i="1" dirty="0"/>
              <a:t>Cell</a:t>
            </a:r>
            <a:r>
              <a:rPr lang="en-US" sz="2600" dirty="0"/>
              <a:t>, </a:t>
            </a:r>
            <a:r>
              <a:rPr lang="en-US" sz="2600" i="1" dirty="0"/>
              <a:t>143</a:t>
            </a:r>
            <a:r>
              <a:rPr lang="en-US" sz="2600" dirty="0"/>
              <a:t>(4), 628–638.</a:t>
            </a:r>
          </a:p>
          <a:p>
            <a:pPr marL="0">
              <a:buNone/>
            </a:pPr>
            <a:r>
              <a:rPr lang="en-US" sz="2600" dirty="0"/>
              <a:t>Parker, L., Howlett, I. C., </a:t>
            </a:r>
            <a:r>
              <a:rPr lang="en-US" sz="2600" dirty="0" err="1"/>
              <a:t>Rusan</a:t>
            </a:r>
            <a:r>
              <a:rPr lang="en-US" sz="2600" dirty="0"/>
              <a:t>, Z. M., &amp; </a:t>
            </a:r>
            <a:r>
              <a:rPr lang="en-US" sz="2600" dirty="0" err="1"/>
              <a:t>Tanouye</a:t>
            </a:r>
            <a:r>
              <a:rPr lang="en-US" sz="2600" dirty="0"/>
              <a:t>, M. A. (2011). Seizure and epilepsy: studies of seizure disorders in Drosophila. In </a:t>
            </a:r>
            <a:r>
              <a:rPr lang="en-US" sz="2600" i="1" dirty="0"/>
              <a:t>International review of neurobiology</a:t>
            </a:r>
            <a:r>
              <a:rPr lang="en-US" sz="2600" dirty="0"/>
              <a:t> (Vol. 99, pp. 1–21). Elsevier.</a:t>
            </a:r>
          </a:p>
          <a:p>
            <a:pPr marL="0">
              <a:buNone/>
            </a:pPr>
            <a:r>
              <a:rPr lang="en-US" sz="2600" dirty="0"/>
              <a:t>Sills, G. J. (2006). The mechanisms of action of gabapentin and pregabalin. </a:t>
            </a:r>
            <a:r>
              <a:rPr lang="en-US" sz="2600" i="1" dirty="0"/>
              <a:t>Current Opinion in Pharmacology</a:t>
            </a:r>
            <a:r>
              <a:rPr lang="en-US" sz="2600" dirty="0"/>
              <a:t>, </a:t>
            </a:r>
            <a:r>
              <a:rPr lang="en-US" sz="2600" i="1" dirty="0"/>
              <a:t>6</a:t>
            </a:r>
            <a:r>
              <a:rPr lang="en-US" sz="2600" dirty="0"/>
              <a:t>(1), 108–113.</a:t>
            </a:r>
          </a:p>
          <a:p>
            <a:pPr marL="0">
              <a:buNone/>
            </a:pPr>
            <a:r>
              <a:rPr lang="en-US" sz="2600" dirty="0" err="1"/>
              <a:t>Zerbino</a:t>
            </a:r>
            <a:r>
              <a:rPr lang="en-US" sz="2600" dirty="0"/>
              <a:t>, D. R., </a:t>
            </a:r>
            <a:r>
              <a:rPr lang="en-US" sz="2600" dirty="0" err="1"/>
              <a:t>Achuthan</a:t>
            </a:r>
            <a:r>
              <a:rPr lang="en-US" sz="2600" dirty="0"/>
              <a:t>, P., </a:t>
            </a:r>
            <a:r>
              <a:rPr lang="en-US" sz="2600" dirty="0" err="1"/>
              <a:t>Akanni</a:t>
            </a:r>
            <a:r>
              <a:rPr lang="en-US" sz="2600" dirty="0"/>
              <a:t>, W., </a:t>
            </a:r>
            <a:r>
              <a:rPr lang="en-US" sz="2600" dirty="0" err="1"/>
              <a:t>Amode</a:t>
            </a:r>
            <a:r>
              <a:rPr lang="en-US" sz="2600" dirty="0"/>
              <a:t>, M. R., Barrell, D., Bhai, J., … </a:t>
            </a:r>
            <a:r>
              <a:rPr lang="en-US" sz="2600" dirty="0" err="1"/>
              <a:t>Girón</a:t>
            </a:r>
            <a:r>
              <a:rPr lang="en-US" sz="2600" dirty="0"/>
              <a:t>, C. G. (2017). </a:t>
            </a:r>
            <a:r>
              <a:rPr lang="en-US" sz="2600" dirty="0" err="1"/>
              <a:t>Ensembl</a:t>
            </a:r>
            <a:r>
              <a:rPr lang="en-US" sz="2600" dirty="0"/>
              <a:t> 2018. </a:t>
            </a:r>
            <a:r>
              <a:rPr lang="en-US" sz="2600" i="1" dirty="0"/>
              <a:t>Nucleic Acids Research</a:t>
            </a:r>
            <a:r>
              <a:rPr lang="en-US" sz="2600" dirty="0"/>
              <a:t>, </a:t>
            </a:r>
            <a:r>
              <a:rPr lang="en-US" sz="2600" i="1" dirty="0"/>
              <a:t>46</a:t>
            </a:r>
            <a:r>
              <a:rPr lang="en-US" sz="2600" dirty="0"/>
              <a:t>(D1), D754–D761.</a:t>
            </a:r>
          </a:p>
        </p:txBody>
      </p:sp>
      <p:pic>
        <p:nvPicPr>
          <p:cNvPr id="7" name="Picture 6" descr="A black sign with white text&#10;&#10;Description generated with very high confidence">
            <a:extLst>
              <a:ext uri="{FF2B5EF4-FFF2-40B4-BE49-F238E27FC236}">
                <a16:creationId xmlns:a16="http://schemas.microsoft.com/office/drawing/2014/main" id="{54945BFA-FFDC-4EBC-B7C2-5A3001F263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4895" y="861161"/>
            <a:ext cx="3485241" cy="3485241"/>
          </a:xfrm>
          <a:prstGeom prst="rect">
            <a:avLst/>
          </a:prstGeom>
        </p:spPr>
      </p:pic>
      <p:sp>
        <p:nvSpPr>
          <p:cNvPr id="24" name="Content Placeholder 40">
            <a:extLst>
              <a:ext uri="{FF2B5EF4-FFF2-40B4-BE49-F238E27FC236}">
                <a16:creationId xmlns:a16="http://schemas.microsoft.com/office/drawing/2014/main" id="{C3075AD9-68F8-47E7-917F-596C90AAA0B6}"/>
              </a:ext>
            </a:extLst>
          </p:cNvPr>
          <p:cNvSpPr txBox="1">
            <a:spLocks/>
          </p:cNvSpPr>
          <p:nvPr/>
        </p:nvSpPr>
        <p:spPr>
          <a:xfrm>
            <a:off x="15526979" y="12687942"/>
            <a:ext cx="12801600" cy="3238578"/>
          </a:xfrm>
          <a:prstGeom prst="rect">
            <a:avLst/>
          </a:prstGeom>
        </p:spPr>
        <p:txBody>
          <a:bodyPr vert="horz" lIns="365760" tIns="182880" rIns="91440" bIns="45720" rtlCol="0">
            <a:norm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dirty="0" err="1"/>
              <a:t>PBac</a:t>
            </a:r>
            <a:r>
              <a:rPr lang="en-US" dirty="0"/>
              <a:t> system produced a 41.6% reduction of CG16868 expression in males (P=0.0012) (Figure 3)</a:t>
            </a:r>
          </a:p>
          <a:p>
            <a:r>
              <a:rPr lang="en-US" dirty="0" err="1"/>
              <a:t>PBac</a:t>
            </a:r>
            <a:r>
              <a:rPr lang="en-US" dirty="0"/>
              <a:t> system did not produce a significant reduction in CG16868 expression in females (P&gt;0.1)</a:t>
            </a:r>
          </a:p>
          <a:p>
            <a:r>
              <a:rPr lang="en-US" dirty="0"/>
              <a:t>Behavioral analysis did not show a significant difference between genotypes (Figure 4)</a:t>
            </a:r>
          </a:p>
          <a:p>
            <a:endParaRPr lang="en-US" dirty="0"/>
          </a:p>
        </p:txBody>
      </p:sp>
      <p:sp>
        <p:nvSpPr>
          <p:cNvPr id="25" name="Content Placeholder 42">
            <a:extLst>
              <a:ext uri="{FF2B5EF4-FFF2-40B4-BE49-F238E27FC236}">
                <a16:creationId xmlns:a16="http://schemas.microsoft.com/office/drawing/2014/main" id="{EF85EAC8-065A-40CE-AF28-F8F9D5D194A6}"/>
              </a:ext>
            </a:extLst>
          </p:cNvPr>
          <p:cNvSpPr txBox="1">
            <a:spLocks/>
          </p:cNvSpPr>
          <p:nvPr/>
        </p:nvSpPr>
        <p:spPr>
          <a:xfrm>
            <a:off x="30154602" y="7071361"/>
            <a:ext cx="12801600" cy="5815692"/>
          </a:xfrm>
          <a:prstGeom prst="rect">
            <a:avLst/>
          </a:prstGeom>
        </p:spPr>
        <p:txBody>
          <a:bodyPr vert="horz" lIns="365760" tIns="182880" rIns="91440" bIns="45720" rtlCol="0">
            <a:norm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dirty="0" err="1"/>
              <a:t>PBac</a:t>
            </a:r>
            <a:r>
              <a:rPr lang="en-US" dirty="0"/>
              <a:t> system produced an effective knockdown of CG16868 in males but not in females, indicating that </a:t>
            </a:r>
            <a:r>
              <a:rPr lang="en-US" dirty="0" err="1"/>
              <a:t>PBac</a:t>
            </a:r>
            <a:r>
              <a:rPr lang="en-US" dirty="0"/>
              <a:t> mediated genetic ablation is a useful tool, and that there may be potential differences in CG16868 regulation between sexes</a:t>
            </a:r>
          </a:p>
          <a:p>
            <a:r>
              <a:rPr lang="en-US" dirty="0"/>
              <a:t>Behavioral analysis revealed a visible trend of difference in activity between CG16868 knockdown and wild-type flies, especially in males</a:t>
            </a:r>
          </a:p>
          <a:p>
            <a:r>
              <a:rPr lang="en-US" dirty="0"/>
              <a:t>To determine whether this difference is statistically significant we will conduct a repeated measures ANOVA to determine whether this behavioral difference is significant</a:t>
            </a:r>
          </a:p>
          <a:p>
            <a:r>
              <a:rPr lang="en-US" dirty="0"/>
              <a:t>Given the difference in the effectiveness of the knockdown of CG16868 in males and females, and the apparent difference in activity levels, we will use an ANOVA and Bonferroni correction with data from qPCR to determine whether there are differences in expression of CG16868 between male and female wild-type flies</a:t>
            </a:r>
          </a:p>
        </p:txBody>
      </p:sp>
      <p:sp>
        <p:nvSpPr>
          <p:cNvPr id="27" name="TextBox 26">
            <a:extLst>
              <a:ext uri="{FF2B5EF4-FFF2-40B4-BE49-F238E27FC236}">
                <a16:creationId xmlns:a16="http://schemas.microsoft.com/office/drawing/2014/main" id="{5D5595EA-0951-4291-9341-E4B04CE6F2DC}"/>
              </a:ext>
            </a:extLst>
          </p:cNvPr>
          <p:cNvSpPr txBox="1"/>
          <p:nvPr/>
        </p:nvSpPr>
        <p:spPr>
          <a:xfrm>
            <a:off x="15526980" y="23417144"/>
            <a:ext cx="12801598" cy="523220"/>
          </a:xfrm>
          <a:prstGeom prst="rect">
            <a:avLst/>
          </a:prstGeom>
          <a:noFill/>
        </p:spPr>
        <p:txBody>
          <a:bodyPr wrap="square" rtlCol="0">
            <a:spAutoFit/>
          </a:bodyPr>
          <a:lstStyle/>
          <a:p>
            <a:r>
              <a:rPr lang="en-US" sz="2800" dirty="0"/>
              <a:t>Figure 3: Relative expression of CG16868 in transgenic and wild-type flies from RT-qPCR</a:t>
            </a:r>
          </a:p>
        </p:txBody>
      </p:sp>
      <p:sp>
        <p:nvSpPr>
          <p:cNvPr id="29" name="TextBox 28">
            <a:extLst>
              <a:ext uri="{FF2B5EF4-FFF2-40B4-BE49-F238E27FC236}">
                <a16:creationId xmlns:a16="http://schemas.microsoft.com/office/drawing/2014/main" id="{610DBEE3-3CA5-4F61-880A-DC9FAEFF5055}"/>
              </a:ext>
            </a:extLst>
          </p:cNvPr>
          <p:cNvSpPr txBox="1"/>
          <p:nvPr/>
        </p:nvSpPr>
        <p:spPr>
          <a:xfrm>
            <a:off x="15892595" y="31585542"/>
            <a:ext cx="12801598" cy="523220"/>
          </a:xfrm>
          <a:prstGeom prst="rect">
            <a:avLst/>
          </a:prstGeom>
          <a:noFill/>
        </p:spPr>
        <p:txBody>
          <a:bodyPr wrap="square" rtlCol="0">
            <a:spAutoFit/>
          </a:bodyPr>
          <a:lstStyle/>
          <a:p>
            <a:r>
              <a:rPr lang="en-US" sz="2800" dirty="0"/>
              <a:t>Figure 4: Activity of male and female CG16868 knockdown and wild-type flies</a:t>
            </a:r>
          </a:p>
        </p:txBody>
      </p:sp>
      <p:sp>
        <p:nvSpPr>
          <p:cNvPr id="30" name="Title 3">
            <a:extLst>
              <a:ext uri="{FF2B5EF4-FFF2-40B4-BE49-F238E27FC236}">
                <a16:creationId xmlns:a16="http://schemas.microsoft.com/office/drawing/2014/main" id="{90B81049-AC1B-494C-9607-1DF2B75C8875}"/>
              </a:ext>
            </a:extLst>
          </p:cNvPr>
          <p:cNvSpPr txBox="1">
            <a:spLocks/>
          </p:cNvSpPr>
          <p:nvPr/>
        </p:nvSpPr>
        <p:spPr bwMode="auto">
          <a:xfrm>
            <a:off x="14173200" y="3323481"/>
            <a:ext cx="15544800" cy="1592176"/>
          </a:xfrm>
          <a:prstGeom prst="rect">
            <a:avLst/>
          </a:prstGeom>
        </p:spPr>
        <p:txBody>
          <a:bodyPr vert="horz" lIns="91440" tIns="45720" rIns="91440" bIns="45720" rtlCol="0" anchor="b">
            <a:normAutofit/>
          </a:bodyPr>
          <a:lst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a:lstStyle>
          <a:p>
            <a:pPr algn="ctr"/>
            <a:r>
              <a:rPr lang="en-US" sz="4000" b="0" dirty="0"/>
              <a:t>Julian Brown, Juan Gomez-</a:t>
            </a:r>
            <a:r>
              <a:rPr lang="en-US" sz="4000" b="0" dirty="0" err="1"/>
              <a:t>Rivadeneira</a:t>
            </a:r>
            <a:r>
              <a:rPr lang="en-US" sz="4000" b="0" dirty="0"/>
              <a:t>, Arturo Andrade</a:t>
            </a:r>
          </a:p>
          <a:p>
            <a:pPr algn="ctr"/>
            <a:r>
              <a:rPr lang="en-US" sz="4000" b="0" dirty="0"/>
              <a:t>University of New Hampshire</a:t>
            </a:r>
          </a:p>
        </p:txBody>
      </p:sp>
      <p:graphicFrame>
        <p:nvGraphicFramePr>
          <p:cNvPr id="31" name="Chart 30">
            <a:extLst>
              <a:ext uri="{FF2B5EF4-FFF2-40B4-BE49-F238E27FC236}">
                <a16:creationId xmlns:a16="http://schemas.microsoft.com/office/drawing/2014/main" id="{95552CDF-9FAD-45D8-991C-0BBCCB1F7B93}"/>
              </a:ext>
            </a:extLst>
          </p:cNvPr>
          <p:cNvGraphicFramePr>
            <a:graphicFrameLocks/>
          </p:cNvGraphicFramePr>
          <p:nvPr>
            <p:extLst>
              <p:ext uri="{D42A27DB-BD31-4B8C-83A1-F6EECF244321}">
                <p14:modId xmlns:p14="http://schemas.microsoft.com/office/powerpoint/2010/main" val="537633176"/>
              </p:ext>
            </p:extLst>
          </p:nvPr>
        </p:nvGraphicFramePr>
        <p:xfrm>
          <a:off x="15738086" y="24135427"/>
          <a:ext cx="12379387" cy="7453744"/>
        </p:xfrm>
        <a:graphic>
          <a:graphicData uri="http://schemas.openxmlformats.org/drawingml/2006/chart">
            <c:chart xmlns:c="http://schemas.openxmlformats.org/drawingml/2006/chart" xmlns:r="http://schemas.openxmlformats.org/officeDocument/2006/relationships" r:id="rId5"/>
          </a:graphicData>
        </a:graphic>
      </p:graphicFrame>
      <p:sp>
        <p:nvSpPr>
          <p:cNvPr id="32" name="Text Placeholder 17">
            <a:extLst>
              <a:ext uri="{FF2B5EF4-FFF2-40B4-BE49-F238E27FC236}">
                <a16:creationId xmlns:a16="http://schemas.microsoft.com/office/drawing/2014/main" id="{E4A473EE-1607-4817-8DEC-90D5509E8724}"/>
              </a:ext>
            </a:extLst>
          </p:cNvPr>
          <p:cNvSpPr txBox="1">
            <a:spLocks/>
          </p:cNvSpPr>
          <p:nvPr/>
        </p:nvSpPr>
        <p:spPr>
          <a:xfrm>
            <a:off x="30154602" y="5852160"/>
            <a:ext cx="12801600" cy="1252728"/>
          </a:xfrm>
          <a:prstGeom prst="round1Rect">
            <a:avLst/>
          </a:prstGeom>
          <a:solidFill>
            <a:schemeClr val="accent2"/>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t>Discussion &amp; future directions</a:t>
            </a:r>
          </a:p>
        </p:txBody>
      </p:sp>
      <p:graphicFrame>
        <p:nvGraphicFramePr>
          <p:cNvPr id="38" name="Chart 37">
            <a:extLst>
              <a:ext uri="{FF2B5EF4-FFF2-40B4-BE49-F238E27FC236}">
                <a16:creationId xmlns:a16="http://schemas.microsoft.com/office/drawing/2014/main" id="{E0AB112C-15DF-4AA0-87DF-9E8497C72ACA}"/>
              </a:ext>
            </a:extLst>
          </p:cNvPr>
          <p:cNvGraphicFramePr>
            <a:graphicFrameLocks/>
          </p:cNvGraphicFramePr>
          <p:nvPr>
            <p:extLst>
              <p:ext uri="{D42A27DB-BD31-4B8C-83A1-F6EECF244321}">
                <p14:modId xmlns:p14="http://schemas.microsoft.com/office/powerpoint/2010/main" val="309985687"/>
              </p:ext>
            </p:extLst>
          </p:nvPr>
        </p:nvGraphicFramePr>
        <p:xfrm>
          <a:off x="15542490" y="15644859"/>
          <a:ext cx="12770578" cy="7902697"/>
        </p:xfrm>
        <a:graphic>
          <a:graphicData uri="http://schemas.openxmlformats.org/drawingml/2006/chart">
            <c:chart xmlns:c="http://schemas.openxmlformats.org/drawingml/2006/chart" xmlns:r="http://schemas.openxmlformats.org/officeDocument/2006/relationships" r:id="rId6"/>
          </a:graphicData>
        </a:graphic>
      </p:graphicFrame>
      <p:grpSp>
        <p:nvGrpSpPr>
          <p:cNvPr id="13" name="Group 12">
            <a:extLst>
              <a:ext uri="{FF2B5EF4-FFF2-40B4-BE49-F238E27FC236}">
                <a16:creationId xmlns:a16="http://schemas.microsoft.com/office/drawing/2014/main" id="{0D0A28E9-DFDC-43D4-8C79-DC1625C32FFE}"/>
              </a:ext>
            </a:extLst>
          </p:cNvPr>
          <p:cNvGrpSpPr/>
          <p:nvPr/>
        </p:nvGrpSpPr>
        <p:grpSpPr>
          <a:xfrm>
            <a:off x="1351205" y="11916697"/>
            <a:ext cx="12613790" cy="8063746"/>
            <a:chOff x="1143000" y="11916697"/>
            <a:chExt cx="12613790" cy="8063746"/>
          </a:xfrm>
        </p:grpSpPr>
        <p:grpSp>
          <p:nvGrpSpPr>
            <p:cNvPr id="9" name="Group 8">
              <a:extLst>
                <a:ext uri="{FF2B5EF4-FFF2-40B4-BE49-F238E27FC236}">
                  <a16:creationId xmlns:a16="http://schemas.microsoft.com/office/drawing/2014/main" id="{276C0EBD-1991-4A1A-B2F9-8ED78641CBE6}"/>
                </a:ext>
              </a:extLst>
            </p:cNvPr>
            <p:cNvGrpSpPr/>
            <p:nvPr/>
          </p:nvGrpSpPr>
          <p:grpSpPr>
            <a:xfrm>
              <a:off x="8498989" y="11916697"/>
              <a:ext cx="5257801" cy="7173398"/>
              <a:chOff x="6514697" y="17899169"/>
              <a:chExt cx="5257801" cy="7173398"/>
            </a:xfrm>
          </p:grpSpPr>
          <p:pic>
            <p:nvPicPr>
              <p:cNvPr id="51" name="Picture 50">
                <a:extLst>
                  <a:ext uri="{FF2B5EF4-FFF2-40B4-BE49-F238E27FC236}">
                    <a16:creationId xmlns:a16="http://schemas.microsoft.com/office/drawing/2014/main" id="{99EBC915-514B-45D8-9D1E-9F8A0CFFFD9F}"/>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14698" y="17899169"/>
                <a:ext cx="5257800" cy="5788403"/>
              </a:xfrm>
              <a:prstGeom prst="rect">
                <a:avLst/>
              </a:prstGeom>
              <a:noFill/>
              <a:ln>
                <a:noFill/>
              </a:ln>
            </p:spPr>
          </p:pic>
          <p:sp>
            <p:nvSpPr>
              <p:cNvPr id="8" name="TextBox 7">
                <a:extLst>
                  <a:ext uri="{FF2B5EF4-FFF2-40B4-BE49-F238E27FC236}">
                    <a16:creationId xmlns:a16="http://schemas.microsoft.com/office/drawing/2014/main" id="{95079D8C-D37E-408D-B0FA-056951AAE81F}"/>
                  </a:ext>
                </a:extLst>
              </p:cNvPr>
              <p:cNvSpPr txBox="1"/>
              <p:nvPr/>
            </p:nvSpPr>
            <p:spPr>
              <a:xfrm>
                <a:off x="6514697" y="23687572"/>
                <a:ext cx="5257799" cy="1384995"/>
              </a:xfrm>
              <a:prstGeom prst="rect">
                <a:avLst/>
              </a:prstGeom>
              <a:noFill/>
            </p:spPr>
            <p:txBody>
              <a:bodyPr wrap="square" rtlCol="0">
                <a:spAutoFit/>
              </a:bodyPr>
              <a:lstStyle/>
              <a:p>
                <a:pPr algn="just"/>
                <a:r>
                  <a:rPr lang="en-US" sz="2800" dirty="0"/>
                  <a:t>Figure 1: Schematic of a N-type voltage gated calcium channel, showing the α</a:t>
                </a:r>
                <a:r>
                  <a:rPr lang="en-US" sz="2800" baseline="-25000" dirty="0"/>
                  <a:t>2</a:t>
                </a:r>
                <a:r>
                  <a:rPr lang="en-US" sz="2800" dirty="0"/>
                  <a:t> and δ subunits</a:t>
                </a:r>
              </a:p>
            </p:txBody>
          </p:sp>
        </p:grpSp>
        <p:sp>
          <p:nvSpPr>
            <p:cNvPr id="10" name="TextBox 9">
              <a:extLst>
                <a:ext uri="{FF2B5EF4-FFF2-40B4-BE49-F238E27FC236}">
                  <a16:creationId xmlns:a16="http://schemas.microsoft.com/office/drawing/2014/main" id="{B333BE99-9D47-43D0-A134-B4C3DE884BC0}"/>
                </a:ext>
              </a:extLst>
            </p:cNvPr>
            <p:cNvSpPr txBox="1"/>
            <p:nvPr/>
          </p:nvSpPr>
          <p:spPr>
            <a:xfrm>
              <a:off x="1143000" y="11916697"/>
              <a:ext cx="7355990" cy="8063746"/>
            </a:xfrm>
            <a:prstGeom prst="rect">
              <a:avLst/>
            </a:prstGeom>
            <a:noFill/>
          </p:spPr>
          <p:txBody>
            <a:bodyPr wrap="square" rtlCol="0">
              <a:spAutoFit/>
            </a:bodyPr>
            <a:lstStyle/>
            <a:p>
              <a:pPr lvl="0" defTabSz="4389120">
                <a:spcBef>
                  <a:spcPts val="1200"/>
                </a:spcBef>
                <a:buClr>
                  <a:srgbClr val="93ADC9"/>
                </a:buClr>
              </a:pPr>
              <a:r>
                <a:rPr lang="en-US" sz="2800" dirty="0" err="1">
                  <a:solidFill>
                    <a:prstClr val="black"/>
                  </a:solidFill>
                </a:rPr>
                <a:t>Gabapentinoids</a:t>
              </a:r>
              <a:endParaRPr lang="en-US" sz="2800" dirty="0">
                <a:solidFill>
                  <a:prstClr val="black"/>
                </a:solidFill>
              </a:endParaRPr>
            </a:p>
            <a:p>
              <a:pPr marL="457200" lvl="0" indent="-457200" defTabSz="4389120">
                <a:spcBef>
                  <a:spcPts val="1200"/>
                </a:spcBef>
                <a:buClr>
                  <a:srgbClr val="93ADC9"/>
                </a:buClr>
                <a:buFont typeface="Arial" panose="020B0604020202020204" pitchFamily="34" charset="0"/>
                <a:buChar char="•"/>
              </a:pPr>
              <a:r>
                <a:rPr lang="en-US" sz="2800" dirty="0">
                  <a:solidFill>
                    <a:prstClr val="black"/>
                  </a:solidFill>
                </a:rPr>
                <a:t>Emerging class of anti epileptic/analgesic</a:t>
              </a:r>
            </a:p>
            <a:p>
              <a:pPr marL="457200" lvl="0" indent="-457200" defTabSz="4389120">
                <a:spcBef>
                  <a:spcPts val="1200"/>
                </a:spcBef>
                <a:buClr>
                  <a:srgbClr val="93ADC9"/>
                </a:buClr>
                <a:buFont typeface="Arial" panose="020B0604020202020204" pitchFamily="34" charset="0"/>
                <a:buChar char="•"/>
              </a:pPr>
              <a:r>
                <a:rPr lang="en-US" sz="2800" dirty="0">
                  <a:solidFill>
                    <a:prstClr val="black"/>
                  </a:solidFill>
                </a:rPr>
                <a:t>Potent therapy against neuropathic pain, serving as an alternative to opioids</a:t>
              </a:r>
            </a:p>
            <a:p>
              <a:pPr marL="457200" lvl="0" indent="-457200" defTabSz="4389120">
                <a:spcBef>
                  <a:spcPts val="1200"/>
                </a:spcBef>
                <a:buClr>
                  <a:srgbClr val="93ADC9"/>
                </a:buClr>
                <a:buFont typeface="Arial" panose="020B0604020202020204" pitchFamily="34" charset="0"/>
                <a:buChar char="•"/>
              </a:pPr>
              <a:r>
                <a:rPr lang="en-US" sz="2800" dirty="0">
                  <a:solidFill>
                    <a:prstClr val="black"/>
                  </a:solidFill>
                </a:rPr>
                <a:t>Bind to α</a:t>
              </a:r>
              <a:r>
                <a:rPr lang="en-US" sz="2800" baseline="-25000" dirty="0">
                  <a:solidFill>
                    <a:prstClr val="black"/>
                  </a:solidFill>
                </a:rPr>
                <a:t>2</a:t>
              </a:r>
              <a:r>
                <a:rPr lang="en-US" sz="2800" dirty="0">
                  <a:solidFill>
                    <a:prstClr val="black"/>
                  </a:solidFill>
                </a:rPr>
                <a:t>δ-1 and α</a:t>
              </a:r>
              <a:r>
                <a:rPr lang="en-US" sz="2800" baseline="-25000" dirty="0">
                  <a:solidFill>
                    <a:prstClr val="black"/>
                  </a:solidFill>
                </a:rPr>
                <a:t>2</a:t>
              </a:r>
              <a:r>
                <a:rPr lang="en-US" sz="2800" dirty="0">
                  <a:solidFill>
                    <a:prstClr val="black"/>
                  </a:solidFill>
                </a:rPr>
                <a:t>δ-2 subunits of N-type calcium channels</a:t>
              </a:r>
            </a:p>
            <a:p>
              <a:pPr lvl="0" defTabSz="4389120">
                <a:spcBef>
                  <a:spcPts val="1200"/>
                </a:spcBef>
                <a:buClr>
                  <a:srgbClr val="93ADC9"/>
                </a:buClr>
              </a:pPr>
              <a:r>
                <a:rPr lang="en-US" sz="2800" dirty="0">
                  <a:solidFill>
                    <a:prstClr val="black"/>
                  </a:solidFill>
                </a:rPr>
                <a:t>α</a:t>
              </a:r>
              <a:r>
                <a:rPr lang="en-US" sz="2800" baseline="-25000" dirty="0">
                  <a:solidFill>
                    <a:prstClr val="black"/>
                  </a:solidFill>
                </a:rPr>
                <a:t>2</a:t>
              </a:r>
              <a:r>
                <a:rPr lang="en-US" sz="2800" dirty="0">
                  <a:solidFill>
                    <a:prstClr val="black"/>
                  </a:solidFill>
                </a:rPr>
                <a:t>δ Proteins in Pain &amp; Epilepsy</a:t>
              </a:r>
            </a:p>
            <a:p>
              <a:pPr marL="457200" lvl="0" indent="-457200" defTabSz="4389120">
                <a:spcBef>
                  <a:spcPts val="1200"/>
                </a:spcBef>
                <a:buClr>
                  <a:srgbClr val="93ADC9"/>
                </a:buClr>
                <a:buFont typeface="Arial" panose="020B0604020202020204" pitchFamily="34" charset="0"/>
                <a:buChar char="•"/>
              </a:pPr>
              <a:r>
                <a:rPr lang="en-US" sz="2800" dirty="0">
                  <a:solidFill>
                    <a:prstClr val="black"/>
                  </a:solidFill>
                </a:rPr>
                <a:t>α</a:t>
              </a:r>
              <a:r>
                <a:rPr lang="en-US" sz="2800" baseline="-25000" dirty="0">
                  <a:solidFill>
                    <a:prstClr val="black"/>
                  </a:solidFill>
                </a:rPr>
                <a:t>2</a:t>
              </a:r>
              <a:r>
                <a:rPr lang="en-US" sz="2800" dirty="0">
                  <a:solidFill>
                    <a:prstClr val="black"/>
                  </a:solidFill>
                </a:rPr>
                <a:t>δ proteins are extracellular regulatory subunits of voltage gated calcium channels (Figure 1)</a:t>
              </a:r>
            </a:p>
            <a:p>
              <a:pPr marL="457200" lvl="0" indent="-457200" defTabSz="4389120">
                <a:spcBef>
                  <a:spcPts val="1200"/>
                </a:spcBef>
                <a:buClr>
                  <a:srgbClr val="93ADC9"/>
                </a:buClr>
                <a:buFont typeface="Arial" panose="020B0604020202020204" pitchFamily="34" charset="0"/>
                <a:buChar char="•"/>
              </a:pPr>
              <a:r>
                <a:rPr lang="en-US" sz="2800" dirty="0">
                  <a:solidFill>
                    <a:prstClr val="black"/>
                  </a:solidFill>
                </a:rPr>
                <a:t>The family contains 4 members, α</a:t>
              </a:r>
              <a:r>
                <a:rPr lang="en-US" sz="2800" baseline="-25000" dirty="0">
                  <a:solidFill>
                    <a:prstClr val="black"/>
                  </a:solidFill>
                </a:rPr>
                <a:t>2</a:t>
              </a:r>
              <a:r>
                <a:rPr lang="en-US" sz="2800" dirty="0">
                  <a:solidFill>
                    <a:prstClr val="black"/>
                  </a:solidFill>
                </a:rPr>
                <a:t>δ 1-4. α</a:t>
              </a:r>
              <a:r>
                <a:rPr lang="en-US" sz="2800" baseline="-25000" dirty="0">
                  <a:solidFill>
                    <a:prstClr val="black"/>
                  </a:solidFill>
                </a:rPr>
                <a:t>2</a:t>
              </a:r>
              <a:r>
                <a:rPr lang="en-US" sz="2800" dirty="0">
                  <a:solidFill>
                    <a:prstClr val="black"/>
                  </a:solidFill>
                </a:rPr>
                <a:t>δ-1, α</a:t>
              </a:r>
              <a:r>
                <a:rPr lang="en-US" sz="2800" baseline="-25000" dirty="0">
                  <a:solidFill>
                    <a:prstClr val="black"/>
                  </a:solidFill>
                </a:rPr>
                <a:t>2</a:t>
              </a:r>
              <a:r>
                <a:rPr lang="en-US" sz="2800" dirty="0">
                  <a:solidFill>
                    <a:prstClr val="black"/>
                  </a:solidFill>
                </a:rPr>
                <a:t>δ-2, and α</a:t>
              </a:r>
              <a:r>
                <a:rPr lang="en-US" sz="2800" baseline="-25000" dirty="0">
                  <a:solidFill>
                    <a:prstClr val="black"/>
                  </a:solidFill>
                </a:rPr>
                <a:t>2</a:t>
              </a:r>
              <a:r>
                <a:rPr lang="en-US" sz="2800" dirty="0">
                  <a:solidFill>
                    <a:prstClr val="black"/>
                  </a:solidFill>
                </a:rPr>
                <a:t>δ-3 have shown effects on modulating pain signaling and epilepsy in knockout animal models</a:t>
              </a:r>
            </a:p>
            <a:p>
              <a:pPr marL="457200" lvl="0" indent="-457200" defTabSz="4389120">
                <a:spcBef>
                  <a:spcPts val="1200"/>
                </a:spcBef>
                <a:buClr>
                  <a:srgbClr val="93ADC9"/>
                </a:buClr>
                <a:buFont typeface="Arial" panose="020B0604020202020204" pitchFamily="34" charset="0"/>
                <a:buChar char="•"/>
              </a:pPr>
              <a:r>
                <a:rPr lang="en-US" sz="2800" dirty="0">
                  <a:solidFill>
                    <a:prstClr val="black"/>
                  </a:solidFill>
                </a:rPr>
                <a:t>These effects are conserved evolutionarily from </a:t>
              </a:r>
              <a:r>
                <a:rPr lang="en-US" sz="2800" i="1" dirty="0">
                  <a:solidFill>
                    <a:prstClr val="black"/>
                  </a:solidFill>
                </a:rPr>
                <a:t>D. melanogaster</a:t>
              </a:r>
              <a:r>
                <a:rPr lang="en-US" sz="2800" dirty="0">
                  <a:solidFill>
                    <a:prstClr val="black"/>
                  </a:solidFill>
                </a:rPr>
                <a:t> to humans</a:t>
              </a:r>
            </a:p>
          </p:txBody>
        </p:sp>
      </p:grpSp>
      <p:sp>
        <p:nvSpPr>
          <p:cNvPr id="12" name="TextBox 11">
            <a:extLst>
              <a:ext uri="{FF2B5EF4-FFF2-40B4-BE49-F238E27FC236}">
                <a16:creationId xmlns:a16="http://schemas.microsoft.com/office/drawing/2014/main" id="{E2A3259C-1A60-4C9A-8573-E548E64F3782}"/>
              </a:ext>
            </a:extLst>
          </p:cNvPr>
          <p:cNvSpPr txBox="1"/>
          <p:nvPr/>
        </p:nvSpPr>
        <p:spPr>
          <a:xfrm>
            <a:off x="1143000" y="19980443"/>
            <a:ext cx="13030200" cy="4154984"/>
          </a:xfrm>
          <a:prstGeom prst="rect">
            <a:avLst/>
          </a:prstGeom>
          <a:noFill/>
        </p:spPr>
        <p:txBody>
          <a:bodyPr wrap="square" rtlCol="0">
            <a:spAutoFit/>
          </a:bodyPr>
          <a:lstStyle/>
          <a:p>
            <a:pPr lvl="0" defTabSz="4389120">
              <a:spcBef>
                <a:spcPts val="1200"/>
              </a:spcBef>
              <a:buClr>
                <a:srgbClr val="93ADC9"/>
              </a:buClr>
            </a:pPr>
            <a:r>
              <a:rPr lang="en-US" sz="2800">
                <a:solidFill>
                  <a:prstClr val="black"/>
                </a:solidFill>
              </a:rPr>
              <a:t>CACHD1: A novel family member</a:t>
            </a:r>
          </a:p>
          <a:p>
            <a:pPr marL="457200" lvl="0" indent="-457200" defTabSz="4389120">
              <a:spcBef>
                <a:spcPts val="1200"/>
              </a:spcBef>
              <a:buClr>
                <a:srgbClr val="93ADC9"/>
              </a:buClr>
              <a:buFont typeface="Arial" panose="020B0604020202020204" pitchFamily="34" charset="0"/>
              <a:buChar char="•"/>
            </a:pPr>
            <a:r>
              <a:rPr lang="en-US" sz="2800">
                <a:solidFill>
                  <a:prstClr val="black"/>
                </a:solidFill>
              </a:rPr>
              <a:t>The protein CACHD1 has been identified as an paralogue of the α</a:t>
            </a:r>
            <a:r>
              <a:rPr lang="en-US" sz="2800" baseline="-25000">
                <a:solidFill>
                  <a:prstClr val="black"/>
                </a:solidFill>
              </a:rPr>
              <a:t>2</a:t>
            </a:r>
            <a:r>
              <a:rPr lang="en-US" sz="2800">
                <a:solidFill>
                  <a:prstClr val="black"/>
                </a:solidFill>
              </a:rPr>
              <a:t>δ protein family and is currently uncharacterized</a:t>
            </a:r>
          </a:p>
          <a:p>
            <a:pPr marL="457200" lvl="0" indent="-457200" defTabSz="4389120">
              <a:spcBef>
                <a:spcPts val="1200"/>
              </a:spcBef>
              <a:buClr>
                <a:srgbClr val="93ADC9"/>
              </a:buClr>
              <a:buFont typeface="Arial" panose="020B0604020202020204" pitchFamily="34" charset="0"/>
              <a:buChar char="•"/>
            </a:pPr>
            <a:r>
              <a:rPr lang="en-US" sz="2800">
                <a:solidFill>
                  <a:prstClr val="black"/>
                </a:solidFill>
              </a:rPr>
              <a:t>CACHD1 has multiple conserved structures including VWA and Cache domains</a:t>
            </a:r>
          </a:p>
          <a:p>
            <a:pPr marL="457200" lvl="0" indent="-457200" defTabSz="4389120">
              <a:spcBef>
                <a:spcPts val="1200"/>
              </a:spcBef>
              <a:buClr>
                <a:srgbClr val="93ADC9"/>
              </a:buClr>
              <a:buFont typeface="Arial" panose="020B0604020202020204" pitchFamily="34" charset="0"/>
              <a:buChar char="•"/>
            </a:pPr>
            <a:r>
              <a:rPr lang="en-US" sz="2800">
                <a:solidFill>
                  <a:prstClr val="black"/>
                </a:solidFill>
              </a:rPr>
              <a:t>Like other α</a:t>
            </a:r>
            <a:r>
              <a:rPr lang="en-US" sz="2800" baseline="-25000">
                <a:solidFill>
                  <a:prstClr val="black"/>
                </a:solidFill>
              </a:rPr>
              <a:t>2</a:t>
            </a:r>
            <a:r>
              <a:rPr lang="en-US" sz="2800">
                <a:solidFill>
                  <a:prstClr val="black"/>
                </a:solidFill>
              </a:rPr>
              <a:t>δ proteins CACHD1 is evolutionarily conserved, with orthologues present in mice and notably in </a:t>
            </a:r>
            <a:r>
              <a:rPr lang="en-US" sz="2800" i="1">
                <a:solidFill>
                  <a:prstClr val="black"/>
                </a:solidFill>
              </a:rPr>
              <a:t>D. melanogaster</a:t>
            </a:r>
          </a:p>
          <a:p>
            <a:pPr marL="457200" lvl="0" indent="-457200" defTabSz="4389120">
              <a:spcBef>
                <a:spcPts val="1200"/>
              </a:spcBef>
              <a:buClr>
                <a:srgbClr val="93ADC9"/>
              </a:buClr>
              <a:buFont typeface="Arial" panose="020B0604020202020204" pitchFamily="34" charset="0"/>
              <a:buChar char="•"/>
            </a:pPr>
            <a:r>
              <a:rPr lang="en-US" sz="2800">
                <a:solidFill>
                  <a:prstClr val="black"/>
                </a:solidFill>
              </a:rPr>
              <a:t>It is hypothesized that CACHD1 may have similar effects on pain signaling and epilepsy to other α</a:t>
            </a:r>
            <a:r>
              <a:rPr lang="en-US" sz="2800" baseline="-25000">
                <a:solidFill>
                  <a:prstClr val="black"/>
                </a:solidFill>
              </a:rPr>
              <a:t>2</a:t>
            </a:r>
            <a:r>
              <a:rPr lang="en-US" sz="2800">
                <a:solidFill>
                  <a:prstClr val="black"/>
                </a:solidFill>
              </a:rPr>
              <a:t>δ proteins</a:t>
            </a:r>
            <a:endParaRPr lang="en-US" sz="2800" dirty="0">
              <a:solidFill>
                <a:prstClr val="black"/>
              </a:solidFill>
            </a:endParaRPr>
          </a:p>
        </p:txBody>
      </p:sp>
      <p:sp>
        <p:nvSpPr>
          <p:cNvPr id="40" name="Content Placeholder 40">
            <a:extLst>
              <a:ext uri="{FF2B5EF4-FFF2-40B4-BE49-F238E27FC236}">
                <a16:creationId xmlns:a16="http://schemas.microsoft.com/office/drawing/2014/main" id="{EB17C010-C893-4D2F-9261-7D69FFC8EA02}"/>
              </a:ext>
            </a:extLst>
          </p:cNvPr>
          <p:cNvSpPr txBox="1">
            <a:spLocks/>
          </p:cNvSpPr>
          <p:nvPr/>
        </p:nvSpPr>
        <p:spPr>
          <a:xfrm>
            <a:off x="15526979" y="7072409"/>
            <a:ext cx="12801600" cy="4561915"/>
          </a:xfrm>
          <a:prstGeom prst="rect">
            <a:avLst/>
          </a:prstGeom>
        </p:spPr>
        <p:txBody>
          <a:bodyPr vert="horz" lIns="365760" tIns="182880" rIns="91440" bIns="45720" rtlCol="0">
            <a:norm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dirty="0"/>
              <a:t>The genetic model for knockdown of CG16868 used the insertion of a transgenic transposon known as </a:t>
            </a:r>
            <a:r>
              <a:rPr lang="en-US" dirty="0" err="1"/>
              <a:t>PBac</a:t>
            </a:r>
            <a:r>
              <a:rPr lang="en-US" dirty="0"/>
              <a:t> into the 5’ UTR of CG16868 which should inhibit transcription</a:t>
            </a:r>
          </a:p>
          <a:p>
            <a:r>
              <a:rPr lang="en-US" dirty="0"/>
              <a:t>The efficacy of the genetic model was tested using reverse transcription quantitative polymerase chain reaction (RT-qPCR) on transgenic </a:t>
            </a:r>
            <a:r>
              <a:rPr lang="en-US" i="1" dirty="0"/>
              <a:t>D. melanogaster </a:t>
            </a:r>
            <a:r>
              <a:rPr lang="en-US" dirty="0"/>
              <a:t>tissue samples</a:t>
            </a:r>
          </a:p>
          <a:p>
            <a:r>
              <a:rPr lang="en-US" dirty="0"/>
              <a:t>Transgenic CG16868 deficient flies were subjected to behavioral testing using </a:t>
            </a:r>
            <a:r>
              <a:rPr lang="en-US" dirty="0" err="1"/>
              <a:t>FlyGrAM</a:t>
            </a:r>
            <a:r>
              <a:rPr lang="en-US" dirty="0"/>
              <a:t>, where flies are visually tracked and their activity levels quantified to assess differences in activity between transgenic and wild-type flies</a:t>
            </a:r>
          </a:p>
          <a:p>
            <a:pPr marL="0" indent="0">
              <a:buNone/>
            </a:pPr>
            <a:endParaRPr lang="en-US" dirty="0"/>
          </a:p>
        </p:txBody>
      </p:sp>
      <p:sp>
        <p:nvSpPr>
          <p:cNvPr id="42" name="Text Placeholder 38">
            <a:extLst>
              <a:ext uri="{FF2B5EF4-FFF2-40B4-BE49-F238E27FC236}">
                <a16:creationId xmlns:a16="http://schemas.microsoft.com/office/drawing/2014/main" id="{1FA73FBD-F452-4937-8215-A0EB720E4BA5}"/>
              </a:ext>
            </a:extLst>
          </p:cNvPr>
          <p:cNvSpPr txBox="1">
            <a:spLocks/>
          </p:cNvSpPr>
          <p:nvPr/>
        </p:nvSpPr>
        <p:spPr>
          <a:xfrm>
            <a:off x="15526979" y="5852160"/>
            <a:ext cx="12801600" cy="1252728"/>
          </a:xfrm>
          <a:prstGeom prst="round1Rect">
            <a:avLst/>
          </a:prstGeom>
          <a:solidFill>
            <a:schemeClr val="accent2"/>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t>Methodology (Cont.)</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3">
      <a:dk1>
        <a:sysClr val="windowText" lastClr="000000"/>
      </a:dk1>
      <a:lt1>
        <a:sysClr val="window" lastClr="FFFFFF"/>
      </a:lt1>
      <a:dk2>
        <a:srgbClr val="000000"/>
      </a:dk2>
      <a:lt2>
        <a:srgbClr val="F8F8F8"/>
      </a:lt2>
      <a:accent1>
        <a:srgbClr val="DDDDDD"/>
      </a:accent1>
      <a:accent2>
        <a:srgbClr val="93ADC9"/>
      </a:accent2>
      <a:accent3>
        <a:srgbClr val="969696"/>
      </a:accent3>
      <a:accent4>
        <a:srgbClr val="00004C"/>
      </a:accent4>
      <a:accent5>
        <a:srgbClr val="00CC66"/>
      </a:accent5>
      <a:accent6>
        <a:srgbClr val="FF6600"/>
      </a:accent6>
      <a:hlink>
        <a:srgbClr val="5F5F5F"/>
      </a:hlink>
      <a:folHlink>
        <a:srgbClr val="919191"/>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1232</Words>
  <Application>Microsoft Office PowerPoint</Application>
  <PresentationFormat>Custom</PresentationFormat>
  <Paragraphs>67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Medical Poster</vt:lpstr>
      <vt:lpstr>Functional Characterization of CACHD1, a Protein Closely Related to the Gabapentinoid Receptor α2δ</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2018-04-06T20:01:15Z</dcterms:created>
  <dcterms:modified xsi:type="dcterms:W3CDTF">2019-04-25T14:34:55Z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