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8" r:id="rId2"/>
  </p:sldIdLst>
  <p:sldSz cx="32918400" cy="16459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55FF"/>
    <a:srgbClr val="003591"/>
    <a:srgbClr val="1242A3"/>
    <a:srgbClr val="00278A"/>
    <a:srgbClr val="1024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93"/>
  </p:normalViewPr>
  <p:slideViewPr>
    <p:cSldViewPr snapToGrid="0" snapToObjects="1">
      <p:cViewPr varScale="1">
        <p:scale>
          <a:sx n="49" d="100"/>
          <a:sy n="49" d="100"/>
        </p:scale>
        <p:origin x="2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4800" y="2693671"/>
            <a:ext cx="24688800" cy="5730240"/>
          </a:xfrm>
        </p:spPr>
        <p:txBody>
          <a:bodyPr anchor="b"/>
          <a:lstStyle>
            <a:lvl1pPr algn="ctr">
              <a:defRPr sz="1439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8644893"/>
            <a:ext cx="24688800" cy="3973829"/>
          </a:xfrm>
        </p:spPr>
        <p:txBody>
          <a:bodyPr/>
          <a:lstStyle>
            <a:lvl1pPr marL="0" indent="0" algn="ctr">
              <a:buNone/>
              <a:defRPr sz="5760"/>
            </a:lvl1pPr>
            <a:lvl2pPr marL="1097037" indent="0" algn="ctr">
              <a:buNone/>
              <a:defRPr sz="4798"/>
            </a:lvl2pPr>
            <a:lvl3pPr marL="2194074" indent="0" algn="ctr">
              <a:buNone/>
              <a:defRPr sz="4320"/>
            </a:lvl3pPr>
            <a:lvl4pPr marL="3291117" indent="0" algn="ctr">
              <a:buNone/>
              <a:defRPr sz="3837"/>
            </a:lvl4pPr>
            <a:lvl5pPr marL="4388154" indent="0" algn="ctr">
              <a:buNone/>
              <a:defRPr sz="3837"/>
            </a:lvl5pPr>
            <a:lvl6pPr marL="5485191" indent="0" algn="ctr">
              <a:buNone/>
              <a:defRPr sz="3837"/>
            </a:lvl6pPr>
            <a:lvl7pPr marL="6582228" indent="0" algn="ctr">
              <a:buNone/>
              <a:defRPr sz="3837"/>
            </a:lvl7pPr>
            <a:lvl8pPr marL="7679270" indent="0" algn="ctr">
              <a:buNone/>
              <a:defRPr sz="3837"/>
            </a:lvl8pPr>
            <a:lvl9pPr marL="8776307" indent="0" algn="ctr">
              <a:buNone/>
              <a:defRPr sz="383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224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0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4" y="4103374"/>
            <a:ext cx="28392120" cy="6846569"/>
          </a:xfrm>
        </p:spPr>
        <p:txBody>
          <a:bodyPr anchor="b"/>
          <a:lstStyle>
            <a:lvl1pPr>
              <a:defRPr sz="1439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4" y="11014714"/>
            <a:ext cx="28392120" cy="3600449"/>
          </a:xfrm>
        </p:spPr>
        <p:txBody>
          <a:bodyPr/>
          <a:lstStyle>
            <a:lvl1pPr marL="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1pPr>
            <a:lvl2pPr marL="1097037" indent="0">
              <a:buNone/>
              <a:defRPr sz="4798">
                <a:solidFill>
                  <a:schemeClr val="tx1">
                    <a:tint val="75000"/>
                  </a:schemeClr>
                </a:solidFill>
              </a:defRPr>
            </a:lvl2pPr>
            <a:lvl3pPr marL="2194074" indent="0">
              <a:buNone/>
              <a:defRPr sz="4320">
                <a:solidFill>
                  <a:schemeClr val="tx1">
                    <a:tint val="75000"/>
                  </a:schemeClr>
                </a:solidFill>
              </a:defRPr>
            </a:lvl3pPr>
            <a:lvl4pPr marL="3291117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4pPr>
            <a:lvl5pPr marL="4388154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5pPr>
            <a:lvl6pPr marL="5485191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6pPr>
            <a:lvl7pPr marL="6582228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7pPr>
            <a:lvl8pPr marL="7679270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8pPr>
            <a:lvl9pPr marL="8776307" indent="0">
              <a:buNone/>
              <a:defRPr sz="383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496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4381502"/>
            <a:ext cx="13990320" cy="104432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4381502"/>
            <a:ext cx="13990320" cy="104432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99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9" y="876303"/>
            <a:ext cx="28392120" cy="31813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29" y="4034793"/>
            <a:ext cx="13926024" cy="1977389"/>
          </a:xfrm>
        </p:spPr>
        <p:txBody>
          <a:bodyPr anchor="b"/>
          <a:lstStyle>
            <a:lvl1pPr marL="0" indent="0">
              <a:buNone/>
              <a:defRPr sz="5760" b="1"/>
            </a:lvl1pPr>
            <a:lvl2pPr marL="1097037" indent="0">
              <a:buNone/>
              <a:defRPr sz="4798" b="1"/>
            </a:lvl2pPr>
            <a:lvl3pPr marL="2194074" indent="0">
              <a:buNone/>
              <a:defRPr sz="4320" b="1"/>
            </a:lvl3pPr>
            <a:lvl4pPr marL="3291117" indent="0">
              <a:buNone/>
              <a:defRPr sz="3837" b="1"/>
            </a:lvl4pPr>
            <a:lvl5pPr marL="4388154" indent="0">
              <a:buNone/>
              <a:defRPr sz="3837" b="1"/>
            </a:lvl5pPr>
            <a:lvl6pPr marL="5485191" indent="0">
              <a:buNone/>
              <a:defRPr sz="3837" b="1"/>
            </a:lvl6pPr>
            <a:lvl7pPr marL="6582228" indent="0">
              <a:buNone/>
              <a:defRPr sz="3837" b="1"/>
            </a:lvl7pPr>
            <a:lvl8pPr marL="7679270" indent="0">
              <a:buNone/>
              <a:defRPr sz="3837" b="1"/>
            </a:lvl8pPr>
            <a:lvl9pPr marL="8776307" indent="0">
              <a:buNone/>
              <a:defRPr sz="383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29" y="6012182"/>
            <a:ext cx="13926024" cy="8843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0" y="4034793"/>
            <a:ext cx="13994609" cy="1977389"/>
          </a:xfrm>
        </p:spPr>
        <p:txBody>
          <a:bodyPr anchor="b"/>
          <a:lstStyle>
            <a:lvl1pPr marL="0" indent="0">
              <a:buNone/>
              <a:defRPr sz="5760" b="1"/>
            </a:lvl1pPr>
            <a:lvl2pPr marL="1097037" indent="0">
              <a:buNone/>
              <a:defRPr sz="4798" b="1"/>
            </a:lvl2pPr>
            <a:lvl3pPr marL="2194074" indent="0">
              <a:buNone/>
              <a:defRPr sz="4320" b="1"/>
            </a:lvl3pPr>
            <a:lvl4pPr marL="3291117" indent="0">
              <a:buNone/>
              <a:defRPr sz="3837" b="1"/>
            </a:lvl4pPr>
            <a:lvl5pPr marL="4388154" indent="0">
              <a:buNone/>
              <a:defRPr sz="3837" b="1"/>
            </a:lvl5pPr>
            <a:lvl6pPr marL="5485191" indent="0">
              <a:buNone/>
              <a:defRPr sz="3837" b="1"/>
            </a:lvl6pPr>
            <a:lvl7pPr marL="6582228" indent="0">
              <a:buNone/>
              <a:defRPr sz="3837" b="1"/>
            </a:lvl7pPr>
            <a:lvl8pPr marL="7679270" indent="0">
              <a:buNone/>
              <a:defRPr sz="3837" b="1"/>
            </a:lvl8pPr>
            <a:lvl9pPr marL="8776307" indent="0">
              <a:buNone/>
              <a:defRPr sz="383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0" y="6012182"/>
            <a:ext cx="13994609" cy="88430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4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488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30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9" y="1097280"/>
            <a:ext cx="10617038" cy="3840480"/>
          </a:xfrm>
        </p:spPr>
        <p:txBody>
          <a:bodyPr anchor="b"/>
          <a:lstStyle>
            <a:lvl1pPr>
              <a:defRPr sz="76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17" y="2369821"/>
            <a:ext cx="16664940" cy="11696700"/>
          </a:xfrm>
        </p:spPr>
        <p:txBody>
          <a:bodyPr/>
          <a:lstStyle>
            <a:lvl1pPr>
              <a:defRPr sz="7678"/>
            </a:lvl1pPr>
            <a:lvl2pPr>
              <a:defRPr sz="6717"/>
            </a:lvl2pPr>
            <a:lvl3pPr>
              <a:defRPr sz="5760"/>
            </a:lvl3pPr>
            <a:lvl4pPr>
              <a:defRPr sz="4798"/>
            </a:lvl4pPr>
            <a:lvl5pPr>
              <a:defRPr sz="4798"/>
            </a:lvl5pPr>
            <a:lvl6pPr>
              <a:defRPr sz="4798"/>
            </a:lvl6pPr>
            <a:lvl7pPr>
              <a:defRPr sz="4798"/>
            </a:lvl7pPr>
            <a:lvl8pPr>
              <a:defRPr sz="4798"/>
            </a:lvl8pPr>
            <a:lvl9pPr>
              <a:defRPr sz="479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9" y="4937762"/>
            <a:ext cx="10617038" cy="9147811"/>
          </a:xfrm>
        </p:spPr>
        <p:txBody>
          <a:bodyPr/>
          <a:lstStyle>
            <a:lvl1pPr marL="0" indent="0">
              <a:buNone/>
              <a:defRPr sz="3837"/>
            </a:lvl1pPr>
            <a:lvl2pPr marL="1097037" indent="0">
              <a:buNone/>
              <a:defRPr sz="3358"/>
            </a:lvl2pPr>
            <a:lvl3pPr marL="2194074" indent="0">
              <a:buNone/>
              <a:defRPr sz="2880"/>
            </a:lvl3pPr>
            <a:lvl4pPr marL="3291117" indent="0">
              <a:buNone/>
              <a:defRPr sz="2402"/>
            </a:lvl4pPr>
            <a:lvl5pPr marL="4388154" indent="0">
              <a:buNone/>
              <a:defRPr sz="2402"/>
            </a:lvl5pPr>
            <a:lvl6pPr marL="5485191" indent="0">
              <a:buNone/>
              <a:defRPr sz="2402"/>
            </a:lvl6pPr>
            <a:lvl7pPr marL="6582228" indent="0">
              <a:buNone/>
              <a:defRPr sz="2402"/>
            </a:lvl7pPr>
            <a:lvl8pPr marL="7679270" indent="0">
              <a:buNone/>
              <a:defRPr sz="2402"/>
            </a:lvl8pPr>
            <a:lvl9pPr marL="8776307" indent="0">
              <a:buNone/>
              <a:defRPr sz="24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215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9" y="1097280"/>
            <a:ext cx="10617038" cy="3840480"/>
          </a:xfrm>
        </p:spPr>
        <p:txBody>
          <a:bodyPr anchor="b"/>
          <a:lstStyle>
            <a:lvl1pPr>
              <a:defRPr sz="76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17" y="2369821"/>
            <a:ext cx="16664940" cy="11696700"/>
          </a:xfrm>
        </p:spPr>
        <p:txBody>
          <a:bodyPr anchor="t"/>
          <a:lstStyle>
            <a:lvl1pPr marL="0" indent="0">
              <a:buNone/>
              <a:defRPr sz="7678"/>
            </a:lvl1pPr>
            <a:lvl2pPr marL="1097037" indent="0">
              <a:buNone/>
              <a:defRPr sz="6717"/>
            </a:lvl2pPr>
            <a:lvl3pPr marL="2194074" indent="0">
              <a:buNone/>
              <a:defRPr sz="5760"/>
            </a:lvl3pPr>
            <a:lvl4pPr marL="3291117" indent="0">
              <a:buNone/>
              <a:defRPr sz="4798"/>
            </a:lvl4pPr>
            <a:lvl5pPr marL="4388154" indent="0">
              <a:buNone/>
              <a:defRPr sz="4798"/>
            </a:lvl5pPr>
            <a:lvl6pPr marL="5485191" indent="0">
              <a:buNone/>
              <a:defRPr sz="4798"/>
            </a:lvl6pPr>
            <a:lvl7pPr marL="6582228" indent="0">
              <a:buNone/>
              <a:defRPr sz="4798"/>
            </a:lvl7pPr>
            <a:lvl8pPr marL="7679270" indent="0">
              <a:buNone/>
              <a:defRPr sz="4798"/>
            </a:lvl8pPr>
            <a:lvl9pPr marL="8776307" indent="0">
              <a:buNone/>
              <a:defRPr sz="479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9" y="4937762"/>
            <a:ext cx="10617038" cy="9147811"/>
          </a:xfrm>
        </p:spPr>
        <p:txBody>
          <a:bodyPr/>
          <a:lstStyle>
            <a:lvl1pPr marL="0" indent="0">
              <a:buNone/>
              <a:defRPr sz="3837"/>
            </a:lvl1pPr>
            <a:lvl2pPr marL="1097037" indent="0">
              <a:buNone/>
              <a:defRPr sz="3358"/>
            </a:lvl2pPr>
            <a:lvl3pPr marL="2194074" indent="0">
              <a:buNone/>
              <a:defRPr sz="2880"/>
            </a:lvl3pPr>
            <a:lvl4pPr marL="3291117" indent="0">
              <a:buNone/>
              <a:defRPr sz="2402"/>
            </a:lvl4pPr>
            <a:lvl5pPr marL="4388154" indent="0">
              <a:buNone/>
              <a:defRPr sz="2402"/>
            </a:lvl5pPr>
            <a:lvl6pPr marL="5485191" indent="0">
              <a:buNone/>
              <a:defRPr sz="2402"/>
            </a:lvl6pPr>
            <a:lvl7pPr marL="6582228" indent="0">
              <a:buNone/>
              <a:defRPr sz="2402"/>
            </a:lvl7pPr>
            <a:lvl8pPr marL="7679270" indent="0">
              <a:buNone/>
              <a:defRPr sz="2402"/>
            </a:lvl8pPr>
            <a:lvl9pPr marL="8776307" indent="0">
              <a:buNone/>
              <a:defRPr sz="24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571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34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5" y="876302"/>
            <a:ext cx="7098033" cy="1394841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0" y="876302"/>
            <a:ext cx="20882613" cy="1394841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282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876303"/>
            <a:ext cx="28392120" cy="31813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4381502"/>
            <a:ext cx="28392120" cy="104432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15255241"/>
            <a:ext cx="740664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D1785-8BB1-6647-B494-FAE395D2C886}" type="datetimeFigureOut">
              <a:rPr lang="en-US" smtClean="0"/>
              <a:t>4/25/19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15255241"/>
            <a:ext cx="1110996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15255241"/>
            <a:ext cx="7406640" cy="8763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9ECE8-5F71-6F49-9CA0-4C5C643E9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50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94074" rtl="0" eaLnBrk="1" latinLnBrk="0" hangingPunct="1">
        <a:lnSpc>
          <a:spcPct val="90000"/>
        </a:lnSpc>
        <a:spcBef>
          <a:spcPct val="0"/>
        </a:spcBef>
        <a:buNone/>
        <a:defRPr sz="105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48521" indent="-548521" algn="l" defTabSz="2194074" rtl="0" eaLnBrk="1" latinLnBrk="0" hangingPunct="1">
        <a:lnSpc>
          <a:spcPct val="90000"/>
        </a:lnSpc>
        <a:spcBef>
          <a:spcPts val="2402"/>
        </a:spcBef>
        <a:buFont typeface="Arial" panose="020B0604020202020204" pitchFamily="34" charset="0"/>
        <a:buChar char="•"/>
        <a:defRPr sz="6717" kern="1200">
          <a:solidFill>
            <a:schemeClr val="tx1"/>
          </a:solidFill>
          <a:latin typeface="+mn-lt"/>
          <a:ea typeface="+mn-ea"/>
          <a:cs typeface="+mn-cs"/>
        </a:defRPr>
      </a:lvl1pPr>
      <a:lvl2pPr marL="1645558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742595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798" kern="1200">
          <a:solidFill>
            <a:schemeClr val="tx1"/>
          </a:solidFill>
          <a:latin typeface="+mn-lt"/>
          <a:ea typeface="+mn-ea"/>
          <a:cs typeface="+mn-cs"/>
        </a:defRPr>
      </a:lvl3pPr>
      <a:lvl4pPr marL="3839633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936675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6033712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7130749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8227786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9324823" indent="-548521" algn="l" defTabSz="2194074" rtl="0" eaLnBrk="1" latinLnBrk="0" hangingPunct="1">
        <a:lnSpc>
          <a:spcPct val="90000"/>
        </a:lnSpc>
        <a:spcBef>
          <a:spcPts val="1198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1pPr>
      <a:lvl2pPr marL="1097037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2pPr>
      <a:lvl3pPr marL="2194074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3pPr>
      <a:lvl4pPr marL="3291117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388154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5485191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6582228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7679270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8776307" algn="l" defTabSz="2194074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9915D63B-CD3E-4E97-9214-229F2FC17F6F}"/>
              </a:ext>
            </a:extLst>
          </p:cNvPr>
          <p:cNvSpPr/>
          <p:nvPr/>
        </p:nvSpPr>
        <p:spPr>
          <a:xfrm>
            <a:off x="24929759" y="7164850"/>
            <a:ext cx="7722823" cy="83510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110A895-B9B8-4343-8A7E-EED42E549CF3}"/>
              </a:ext>
            </a:extLst>
          </p:cNvPr>
          <p:cNvSpPr/>
          <p:nvPr/>
        </p:nvSpPr>
        <p:spPr>
          <a:xfrm>
            <a:off x="-74763" y="3318"/>
            <a:ext cx="32918400" cy="1663472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0FC0CC-99F5-714E-B771-0D1F575B6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6092" y="-178846"/>
            <a:ext cx="32944492" cy="1628869"/>
          </a:xfrm>
          <a:solidFill>
            <a:srgbClr val="003591"/>
          </a:solidFill>
          <a:ln>
            <a:noFill/>
          </a:ln>
        </p:spPr>
        <p:style>
          <a:lnRef idx="2">
            <a:schemeClr val="accent3"/>
          </a:lnRef>
          <a:fillRef idx="1002">
            <a:schemeClr val="dk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9597" b="1" dirty="0">
                <a:solidFill>
                  <a:schemeClr val="bg1"/>
                </a:solidFill>
                <a:latin typeface="Source Sans Pro" panose="020F0502020204030204" pitchFamily="34" charset="0"/>
                <a:ea typeface="Source Sans Pro" panose="020F0502020204030204" pitchFamily="34" charset="0"/>
              </a:rPr>
              <a:t>Zero Waste is part of UNH’s commitment to sustainability!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4AF861A-542B-4605-857E-9D892071A683}"/>
              </a:ext>
            </a:extLst>
          </p:cNvPr>
          <p:cNvGrpSpPr/>
          <p:nvPr/>
        </p:nvGrpSpPr>
        <p:grpSpPr>
          <a:xfrm>
            <a:off x="995292" y="6668332"/>
            <a:ext cx="7753529" cy="8656390"/>
            <a:chOff x="878120" y="7016976"/>
            <a:chExt cx="7753529" cy="8259988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B98192C-7F55-414B-8193-BFA728069B66}"/>
                </a:ext>
              </a:extLst>
            </p:cNvPr>
            <p:cNvSpPr/>
            <p:nvPr/>
          </p:nvSpPr>
          <p:spPr>
            <a:xfrm>
              <a:off x="878120" y="7016976"/>
              <a:ext cx="7753529" cy="82599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4890EC7-E4AC-884B-87BC-EBA175BCCAE3}"/>
                </a:ext>
              </a:extLst>
            </p:cNvPr>
            <p:cNvSpPr/>
            <p:nvPr/>
          </p:nvSpPr>
          <p:spPr>
            <a:xfrm>
              <a:off x="1357640" y="7593732"/>
              <a:ext cx="6373196" cy="396508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dirty="0">
                  <a:ln w="13462">
                    <a:noFill/>
                    <a:prstDash val="solid"/>
                  </a:ln>
                  <a:solidFill>
                    <a:srgbClr val="1155FF"/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Recycling</a:t>
              </a:r>
            </a:p>
            <a:p>
              <a:pPr marL="457101" indent="-457101" algn="ctr">
                <a:buFont typeface="Arial" panose="020B0604020202020204" pitchFamily="34" charset="0"/>
                <a:buChar char="•"/>
              </a:pP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rgbClr val="1155FF"/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EMPTY plastics (no food residue) </a:t>
              </a:r>
            </a:p>
            <a:p>
              <a:pPr marL="457101" indent="-457101" algn="ctr">
                <a:buFont typeface="Arial" panose="020B0604020202020204" pitchFamily="34" charset="0"/>
                <a:buChar char="•"/>
              </a:pPr>
              <a:r>
                <a:rPr lang="en-US" sz="4001" b="1" dirty="0" err="1">
                  <a:ln w="13462">
                    <a:noFill/>
                    <a:prstDash val="solid"/>
                  </a:ln>
                  <a:solidFill>
                    <a:srgbClr val="1155FF"/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Petro</a:t>
              </a: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rgbClr val="1155FF"/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-plastics 1,2, and 5 </a:t>
              </a:r>
            </a:p>
            <a:p>
              <a:pPr marL="457101" indent="-457101" algn="ctr">
                <a:buFont typeface="Arial" panose="020B0604020202020204" pitchFamily="34" charset="0"/>
                <a:buChar char="•"/>
              </a:pP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rgbClr val="1155FF"/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Cans, paper products, glass</a:t>
              </a:r>
            </a:p>
            <a:p>
              <a:pPr algn="ctr"/>
              <a:endParaRPr lang="en-US" sz="3199" b="1" dirty="0">
                <a:ln w="13462">
                  <a:noFill/>
                  <a:prstDash val="solid"/>
                </a:ln>
                <a:solidFill>
                  <a:srgbClr val="1155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endParaRPr>
            </a:p>
          </p:txBody>
        </p:sp>
        <p:sp>
          <p:nvSpPr>
            <p:cNvPr id="12" name="Frame 11">
              <a:extLst>
                <a:ext uri="{FF2B5EF4-FFF2-40B4-BE49-F238E27FC236}">
                  <a16:creationId xmlns:a16="http://schemas.microsoft.com/office/drawing/2014/main" id="{E24DBF63-EE32-E741-BAEB-5E1133674BED}"/>
                </a:ext>
              </a:extLst>
            </p:cNvPr>
            <p:cNvSpPr/>
            <p:nvPr/>
          </p:nvSpPr>
          <p:spPr>
            <a:xfrm>
              <a:off x="1163782" y="7381876"/>
              <a:ext cx="7164222" cy="7504129"/>
            </a:xfrm>
            <a:prstGeom prst="frame">
              <a:avLst>
                <a:gd name="adj1" fmla="val 4243"/>
              </a:avLst>
            </a:prstGeom>
            <a:solidFill>
              <a:srgbClr val="1155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6"/>
                </a:solidFill>
              </a:endParaRP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0348E142-1764-F745-BA5D-D2FDC504B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rgbClr val="1155FF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2076400" y="12199784"/>
              <a:ext cx="5356967" cy="2297418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A57E94D-F0A0-4FAF-96C0-A7F8B853CB0C}"/>
              </a:ext>
            </a:extLst>
          </p:cNvPr>
          <p:cNvGrpSpPr/>
          <p:nvPr/>
        </p:nvGrpSpPr>
        <p:grpSpPr>
          <a:xfrm>
            <a:off x="9771154" y="6713873"/>
            <a:ext cx="7722823" cy="8610849"/>
            <a:chOff x="10979177" y="7051485"/>
            <a:chExt cx="7722823" cy="8351074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7CCB586-379E-A348-AA75-C6BCDC06124D}"/>
                </a:ext>
              </a:extLst>
            </p:cNvPr>
            <p:cNvSpPr/>
            <p:nvPr/>
          </p:nvSpPr>
          <p:spPr>
            <a:xfrm>
              <a:off x="10979177" y="7051485"/>
              <a:ext cx="7722823" cy="835107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36C3D02-E641-0145-B22A-231773B3C779}"/>
                </a:ext>
              </a:extLst>
            </p:cNvPr>
            <p:cNvSpPr/>
            <p:nvPr/>
          </p:nvSpPr>
          <p:spPr>
            <a:xfrm>
              <a:off x="11680261" y="7555860"/>
              <a:ext cx="6404974" cy="414965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7200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Landfill</a:t>
              </a:r>
            </a:p>
            <a:p>
              <a:pPr marL="857059" indent="-857059" algn="ctr">
                <a:buFont typeface="Arial" panose="020B0604020202020204" pitchFamily="34" charset="0"/>
                <a:buChar char="•"/>
              </a:pP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Contaminated </a:t>
              </a:r>
              <a:b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</a:br>
              <a:r>
                <a:rPr lang="en-US" sz="4001" b="1" dirty="0" err="1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petro</a:t>
              </a: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-plastics</a:t>
              </a:r>
            </a:p>
            <a:p>
              <a:pPr marL="857059" indent="-857059" algn="ctr">
                <a:buFont typeface="Arial" panose="020B0604020202020204" pitchFamily="34" charset="0"/>
                <a:buChar char="•"/>
              </a:pP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Plastic </a:t>
              </a:r>
              <a:r>
                <a:rPr lang="en-US" sz="4001" b="1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bags </a:t>
              </a:r>
              <a:br>
                <a:rPr lang="en-US" sz="4001" b="1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</a:br>
              <a:r>
                <a:rPr lang="en-US" sz="4001" b="1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and </a:t>
              </a: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wrappers</a:t>
              </a:r>
            </a:p>
            <a:p>
              <a:pPr marL="857059" indent="-857059" algn="ctr">
                <a:buFont typeface="Arial" panose="020B0604020202020204" pitchFamily="34" charset="0"/>
                <a:buChar char="•"/>
              </a:pPr>
              <a:r>
                <a:rPr lang="en-US" sz="4001" b="1" dirty="0">
                  <a:ln w="13462">
                    <a:noFill/>
                    <a:prstDash val="solid"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dist="38100" dir="2700000" algn="bl" rotWithShape="0">
                      <a:schemeClr val="accent5"/>
                    </a:outerShdw>
                  </a:effectLst>
                </a:rPr>
                <a:t>Chip bags</a:t>
              </a:r>
              <a:r>
                <a:rPr lang="en-US" sz="4001" b="1" dirty="0">
                  <a:ln w="9525">
                    <a:solidFill>
                      <a:schemeClr val="accent1">
                        <a:lumMod val="60000"/>
                        <a:lumOff val="40000"/>
                      </a:schemeClr>
                    </a:solidFill>
                    <a:prstDash val="solid"/>
                  </a:ln>
                  <a:solidFill>
                    <a:sysClr val="windowText" lastClr="0000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 </a:t>
              </a:r>
            </a:p>
          </p:txBody>
        </p:sp>
        <p:sp>
          <p:nvSpPr>
            <p:cNvPr id="11" name="Frame 10">
              <a:extLst>
                <a:ext uri="{FF2B5EF4-FFF2-40B4-BE49-F238E27FC236}">
                  <a16:creationId xmlns:a16="http://schemas.microsoft.com/office/drawing/2014/main" id="{41888EA6-363F-DA42-91F6-80C8A63D92CB}"/>
                </a:ext>
              </a:extLst>
            </p:cNvPr>
            <p:cNvSpPr/>
            <p:nvPr/>
          </p:nvSpPr>
          <p:spPr>
            <a:xfrm>
              <a:off x="11292845" y="7341938"/>
              <a:ext cx="7145792" cy="7707427"/>
            </a:xfrm>
            <a:prstGeom prst="frame">
              <a:avLst>
                <a:gd name="adj1" fmla="val 4243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6"/>
                </a:solidFill>
              </a:endParaRP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453F341-06E5-1543-90AC-D7949B02A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550761" y="11689219"/>
              <a:ext cx="4705145" cy="3024035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D3A96678-D13E-484B-8653-95631B41EE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2096" y="15368046"/>
            <a:ext cx="8420100" cy="127000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2F38E24-967B-4D0B-A280-3995FFBF6CAB}"/>
              </a:ext>
            </a:extLst>
          </p:cNvPr>
          <p:cNvSpPr/>
          <p:nvPr/>
        </p:nvSpPr>
        <p:spPr>
          <a:xfrm>
            <a:off x="18425101" y="6668333"/>
            <a:ext cx="13498007" cy="8699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ame 9">
            <a:extLst>
              <a:ext uri="{FF2B5EF4-FFF2-40B4-BE49-F238E27FC236}">
                <a16:creationId xmlns:a16="http://schemas.microsoft.com/office/drawing/2014/main" id="{34566FC8-CB33-AE42-A2BA-0F972869BC55}"/>
              </a:ext>
            </a:extLst>
          </p:cNvPr>
          <p:cNvSpPr/>
          <p:nvPr/>
        </p:nvSpPr>
        <p:spPr>
          <a:xfrm>
            <a:off x="24320353" y="6962200"/>
            <a:ext cx="7375542" cy="7947181"/>
          </a:xfrm>
          <a:prstGeom prst="frame">
            <a:avLst>
              <a:gd name="adj1" fmla="val 4243"/>
            </a:avLst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099300-110B-CE41-8132-DC8F82FC2867}"/>
              </a:ext>
            </a:extLst>
          </p:cNvPr>
          <p:cNvSpPr/>
          <p:nvPr/>
        </p:nvSpPr>
        <p:spPr>
          <a:xfrm>
            <a:off x="25053813" y="7463969"/>
            <a:ext cx="5908623" cy="60024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Compost</a:t>
            </a:r>
          </a:p>
          <a:p>
            <a:pPr marL="857059" indent="-857059" algn="ctr">
              <a:buFont typeface="Arial" panose="020B0604020202020204" pitchFamily="34" charset="0"/>
              <a:buChar char="•"/>
            </a:pPr>
            <a:r>
              <a:rPr lang="en-US" sz="4001" b="1" dirty="0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Food waste</a:t>
            </a:r>
          </a:p>
          <a:p>
            <a:pPr marL="857059" indent="-857059" algn="ctr">
              <a:buFont typeface="Arial" panose="020B0604020202020204" pitchFamily="34" charset="0"/>
              <a:buChar char="•"/>
            </a:pPr>
            <a:r>
              <a:rPr lang="en-US" sz="4001" b="1" dirty="0" err="1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Greenware</a:t>
            </a:r>
            <a:r>
              <a:rPr lang="en-US" sz="4001" b="1" dirty="0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plastics (cups, utensils, containers): </a:t>
            </a:r>
            <a:r>
              <a:rPr lang="en-US" sz="3600" dirty="0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these are made of plants, and are biodegradable! </a:t>
            </a:r>
          </a:p>
          <a:p>
            <a:pPr marL="857059" indent="-857059" algn="ctr">
              <a:buFont typeface="Arial" panose="020B0604020202020204" pitchFamily="34" charset="0"/>
              <a:buChar char="•"/>
            </a:pPr>
            <a:r>
              <a:rPr lang="en-US" sz="4001" b="1" dirty="0">
                <a:ln w="13462">
                  <a:noFill/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Paper napkins, cups and bags</a:t>
            </a:r>
          </a:p>
        </p:txBody>
      </p: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FA715C2-6B88-4E7B-BA71-E99175B2A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77812" y="7088303"/>
            <a:ext cx="4918885" cy="76949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7554C5E-19E3-DD41-BC49-7FA6DB1700A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2996"/>
          <a:stretch/>
        </p:blipFill>
        <p:spPr>
          <a:xfrm>
            <a:off x="27326230" y="13311821"/>
            <a:ext cx="1943386" cy="13021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82EAA08-DD2E-954F-8C7E-B3B04FBAD2D8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3131" y="12767646"/>
            <a:ext cx="1959570" cy="17907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736B484-08F6-7C4B-9E11-5AB4ACE925AE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9050" y="12919887"/>
            <a:ext cx="1943386" cy="1598525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C7AEDA68-B98F-7F4E-A044-AF3B11C38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5292" y="1549819"/>
            <a:ext cx="30927816" cy="5147515"/>
          </a:xfr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b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UNH produced</a:t>
            </a:r>
            <a:r>
              <a:rPr lang="en-US" sz="7699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4,420, 500 </a:t>
            </a:r>
            <a:r>
              <a:rPr lang="en-US" sz="8599" b="1" u="sng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lbs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of waste in 2018;  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2,923,454 </a:t>
            </a:r>
            <a:r>
              <a:rPr lang="en-US" sz="8599" b="1" u="sng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lbs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went into a landfill.   </a:t>
            </a:r>
          </a:p>
          <a:p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That equates to 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189.2 </a:t>
            </a:r>
            <a:r>
              <a:rPr lang="en-US" sz="8599" b="1" u="sng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lbs</a:t>
            </a:r>
            <a:r>
              <a:rPr lang="en-US" sz="8599" b="1" u="sng" dirty="0"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per student. </a:t>
            </a:r>
          </a:p>
          <a:p>
            <a:endParaRPr lang="en-US" sz="7699" b="1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Recently, Student Senate passed resolution </a:t>
            </a:r>
            <a:r>
              <a:rPr lang="en-US" sz="7699" i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R.40.21</a:t>
            </a: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 </a:t>
            </a:r>
            <a:r>
              <a:rPr lang="en-US" sz="7699" i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Improving Composting Services on Campus.  </a:t>
            </a:r>
            <a:br>
              <a:rPr lang="en-US" sz="4400" i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br>
              <a:rPr lang="en-US" sz="4400" i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The goal is to create positive change—conserving resources and improving our community.</a:t>
            </a:r>
          </a:p>
          <a:p>
            <a:r>
              <a:rPr lang="en-US" sz="7699" dirty="0">
                <a:latin typeface="Source Sans Pro" panose="020B0503030403020204" pitchFamily="34" charset="0"/>
                <a:ea typeface="Source Sans Pro" panose="020B0503030403020204" pitchFamily="34" charset="0"/>
              </a:rPr>
              <a:t>Be part of the change and </a:t>
            </a:r>
            <a:r>
              <a:rPr lang="en-US" sz="7699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sort your waste! </a:t>
            </a:r>
          </a:p>
          <a:p>
            <a:endParaRPr lang="en-US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285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406</TotalTime>
  <Words>59</Words>
  <Application>Microsoft Macintosh PowerPoint</Application>
  <PresentationFormat>Custom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Source Sans Pro</vt:lpstr>
      <vt:lpstr>Office Theme</vt:lpstr>
      <vt:lpstr>Zero Waste is part of UNH’s commitment to sustainability!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Cain, Elizabeth</dc:creator>
  <cp:lastModifiedBy>Andrews, Jennifer</cp:lastModifiedBy>
  <cp:revision>30</cp:revision>
  <dcterms:created xsi:type="dcterms:W3CDTF">2019-04-24T18:45:10Z</dcterms:created>
  <dcterms:modified xsi:type="dcterms:W3CDTF">2019-04-25T12:53:23Z</dcterms:modified>
</cp:coreProperties>
</file>