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8"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F88"/>
    <a:srgbClr val="168E93"/>
    <a:srgbClr val="009193"/>
    <a:srgbClr val="0054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65"/>
    <p:restoredTop sz="94648"/>
  </p:normalViewPr>
  <p:slideViewPr>
    <p:cSldViewPr snapToGrid="0" snapToObjects="1">
      <p:cViewPr>
        <p:scale>
          <a:sx n="28" d="100"/>
          <a:sy n="28" d="100"/>
        </p:scale>
        <p:origin x="488" y="144"/>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5290752" y="11456371"/>
            <a:ext cx="33309696" cy="7900416"/>
          </a:xfrm>
          <a:solidFill>
            <a:srgbClr val="FFFFFF"/>
          </a:solidFill>
          <a:ln w="38100">
            <a:solidFill>
              <a:srgbClr val="404040"/>
            </a:solidFill>
          </a:ln>
        </p:spPr>
        <p:txBody>
          <a:bodyPr lIns="274320" rIns="274320" anchor="ctr" anchorCtr="1">
            <a:normAutofit/>
          </a:bodyPr>
          <a:lstStyle>
            <a:lvl1pPr algn="ctr">
              <a:defRPr sz="16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9702703" y="20892211"/>
            <a:ext cx="24485803" cy="5951491"/>
          </a:xfrm>
          <a:noFill/>
        </p:spPr>
        <p:txBody>
          <a:bodyPr>
            <a:normAutofit/>
          </a:bodyPr>
          <a:lstStyle>
            <a:lvl1pPr marL="0" indent="0" algn="ctr">
              <a:buNone/>
              <a:defRPr sz="9120">
                <a:solidFill>
                  <a:schemeClr val="tx1">
                    <a:lumMod val="75000"/>
                    <a:lumOff val="25000"/>
                  </a:schemeClr>
                </a:solidFill>
              </a:defRPr>
            </a:lvl1pPr>
            <a:lvl2pPr marL="2194560" indent="0" algn="ctr">
              <a:buNone/>
              <a:defRPr sz="912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t>4/30/19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6646175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smtClean="0"/>
              <a:t>4/30/19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4266064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5310835" y="11456371"/>
            <a:ext cx="33313421" cy="7900416"/>
          </a:xfrm>
          <a:solidFill>
            <a:srgbClr val="FFFFFF"/>
          </a:solidFill>
          <a:ln w="38100">
            <a:solidFill>
              <a:srgbClr val="404040"/>
            </a:solidFill>
          </a:ln>
        </p:spPr>
        <p:txBody>
          <a:bodyPr lIns="274320" rIns="274320" anchor="ctr" anchorCtr="1">
            <a:normAutofit/>
          </a:bodyPr>
          <a:lstStyle>
            <a:lvl1pPr>
              <a:defRPr sz="16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9702703" y="20891832"/>
            <a:ext cx="24485803" cy="6072394"/>
          </a:xfrm>
        </p:spPr>
        <p:txBody>
          <a:bodyPr anchor="t" anchorCtr="1">
            <a:normAutofit/>
          </a:bodyPr>
          <a:lstStyle>
            <a:lvl1pPr marL="0" indent="0">
              <a:buNone/>
              <a:defRPr sz="9120">
                <a:solidFill>
                  <a:schemeClr val="tx1"/>
                </a:solidFill>
              </a:defRPr>
            </a:lvl1pPr>
            <a:lvl2pPr marL="2194560" indent="0">
              <a:buNone/>
              <a:defRPr sz="912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smtClean="0"/>
              <a:t>4/30/19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267000906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290750" y="12662611"/>
            <a:ext cx="15782510" cy="148895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817938" y="12662611"/>
            <a:ext cx="15794477" cy="148895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smtClean="0"/>
              <a:t>4/30/19</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124920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290747" y="11104485"/>
            <a:ext cx="15782515" cy="3379618"/>
          </a:xfrm>
        </p:spPr>
        <p:txBody>
          <a:bodyPr anchor="b" anchorCtr="1">
            <a:normAutofit/>
          </a:bodyPr>
          <a:lstStyle>
            <a:lvl1pPr marL="0" indent="0" algn="ctr">
              <a:buNone/>
              <a:defRPr sz="9120" b="0" cap="all" spc="480" baseline="0">
                <a:solidFill>
                  <a:schemeClr val="accent2">
                    <a:lumMod val="75000"/>
                  </a:schemeClr>
                </a:solidFill>
              </a:defRPr>
            </a:lvl1pPr>
            <a:lvl2pPr marL="2194560" indent="0">
              <a:buNone/>
              <a:defRPr sz="912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5290747" y="15087600"/>
            <a:ext cx="15782515" cy="12464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22817938" y="15087600"/>
            <a:ext cx="15794477" cy="1246452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22817938" y="11104485"/>
            <a:ext cx="15794477" cy="3379618"/>
          </a:xfrm>
        </p:spPr>
        <p:txBody>
          <a:bodyPr anchor="b" anchorCtr="1">
            <a:normAutofit/>
          </a:bodyPr>
          <a:lstStyle>
            <a:lvl1pPr marL="0" indent="0" algn="ctr">
              <a:buNone/>
              <a:defRPr sz="9120" b="0" cap="all" spc="480" baseline="0">
                <a:solidFill>
                  <a:schemeClr val="accent2">
                    <a:lumMod val="75000"/>
                  </a:schemeClr>
                </a:solidFill>
              </a:defRPr>
            </a:lvl1pPr>
            <a:lvl2pPr marL="2194560" indent="0">
              <a:buNone/>
              <a:defRPr sz="912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smtClean="0"/>
              <a:t>4/30/19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790638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4/30/19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4122030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smtClean="0"/>
              <a:t>4/30/19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689685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21945600"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3075375" y="10770381"/>
            <a:ext cx="15794851" cy="5479186"/>
          </a:xfrm>
          <a:solidFill>
            <a:srgbClr val="FFFFFF"/>
          </a:solidFill>
          <a:ln>
            <a:solidFill>
              <a:srgbClr val="404040"/>
            </a:solidFill>
          </a:ln>
        </p:spPr>
        <p:txBody>
          <a:bodyPr anchor="ctr" anchorCtr="1">
            <a:normAutofit/>
          </a:bodyPr>
          <a:lstStyle>
            <a:lvl1pPr>
              <a:defRPr sz="1008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24249888" y="3862426"/>
            <a:ext cx="17337024" cy="25193549"/>
          </a:xfrm>
        </p:spPr>
        <p:txBody>
          <a:bodyPr>
            <a:normAutofit/>
          </a:bodyPr>
          <a:lstStyle>
            <a:lvl1pPr>
              <a:defRPr sz="9120">
                <a:solidFill>
                  <a:schemeClr val="tx1"/>
                </a:solidFill>
              </a:defRPr>
            </a:lvl1pPr>
            <a:lvl2pPr>
              <a:defRPr sz="7680">
                <a:solidFill>
                  <a:schemeClr val="tx1"/>
                </a:solidFill>
              </a:defRPr>
            </a:lvl2pPr>
            <a:lvl3pPr>
              <a:defRPr sz="7680">
                <a:solidFill>
                  <a:schemeClr val="tx1"/>
                </a:solidFill>
              </a:defRPr>
            </a:lvl3pPr>
            <a:lvl4pPr>
              <a:defRPr sz="7680">
                <a:solidFill>
                  <a:schemeClr val="tx1"/>
                </a:solidFill>
              </a:defRPr>
            </a:lvl4pPr>
            <a:lvl5pPr>
              <a:defRPr sz="7680">
                <a:solidFill>
                  <a:schemeClr val="tx1"/>
                </a:solidFill>
              </a:defRPr>
            </a:lvl5pPr>
            <a:lvl6pPr>
              <a:defRPr sz="7680"/>
            </a:lvl6pPr>
            <a:lvl7pPr>
              <a:defRPr sz="7680"/>
            </a:lvl7pPr>
            <a:lvl8pPr>
              <a:defRPr sz="7680"/>
            </a:lvl8pPr>
            <a:lvl9pPr>
              <a:defRPr sz="7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142232" y="17039606"/>
            <a:ext cx="13661136" cy="10531373"/>
          </a:xfrm>
        </p:spPr>
        <p:txBody>
          <a:bodyPr anchor="t" anchorCtr="1">
            <a:normAutofit/>
          </a:bodyPr>
          <a:lstStyle>
            <a:lvl1pPr marL="0" indent="0" algn="ctr">
              <a:buNone/>
              <a:defRPr sz="7200">
                <a:solidFill>
                  <a:srgbClr val="FFFFFF"/>
                </a:solidFill>
              </a:defRPr>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smtClean="0"/>
              <a:t>4/30/19</a:t>
            </a:fld>
            <a:endParaRPr lang="en-US" dirty="0"/>
          </a:p>
        </p:txBody>
      </p:sp>
      <p:sp>
        <p:nvSpPr>
          <p:cNvPr id="10" name="Footer Placeholder 9"/>
          <p:cNvSpPr>
            <a:spLocks noGrp="1"/>
          </p:cNvSpPr>
          <p:nvPr>
            <p:ph type="ftr" sz="quarter" idx="11"/>
          </p:nvPr>
        </p:nvSpPr>
        <p:spPr>
          <a:xfrm>
            <a:off x="3075375" y="29933798"/>
            <a:ext cx="18270710" cy="1536192"/>
          </a:xfrm>
        </p:spPr>
        <p:txBody>
          <a:bodyPr>
            <a:normAutofit/>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4032410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7" y="0"/>
            <a:ext cx="21945595"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3072384" y="10770374"/>
            <a:ext cx="15800832" cy="5486400"/>
          </a:xfrm>
          <a:solidFill>
            <a:srgbClr val="FFFFFF"/>
          </a:solidFill>
          <a:ln>
            <a:solidFill>
              <a:srgbClr val="262626"/>
            </a:solidFill>
          </a:ln>
        </p:spPr>
        <p:txBody>
          <a:bodyPr anchor="ctr" anchorCtr="1">
            <a:noAutofit/>
          </a:bodyPr>
          <a:lstStyle>
            <a:lvl1pPr>
              <a:defRPr sz="1008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1945603" y="-202426"/>
            <a:ext cx="21967550" cy="32918400"/>
          </a:xfrm>
          <a:solidFill>
            <a:schemeClr val="bg1">
              <a:lumMod val="75000"/>
            </a:schemeClr>
          </a:solidFill>
        </p:spPr>
        <p:txBody>
          <a:bodyPr anchor="t"/>
          <a:lstStyle>
            <a:lvl1pPr marL="0" indent="0">
              <a:buNone/>
              <a:defRPr sz="15360">
                <a:solidFill>
                  <a:schemeClr val="bg1">
                    <a:lumMod val="85000"/>
                    <a:lumOff val="15000"/>
                  </a:schemeClr>
                </a:solidFill>
              </a:defRPr>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4142232" y="17039613"/>
            <a:ext cx="13661136" cy="10531378"/>
          </a:xfrm>
        </p:spPr>
        <p:txBody>
          <a:bodyPr anchor="t" anchorCtr="1">
            <a:normAutofit/>
          </a:bodyPr>
          <a:lstStyle>
            <a:lvl1pPr marL="0" indent="0" algn="ctr">
              <a:buNone/>
              <a:defRPr sz="7200">
                <a:solidFill>
                  <a:srgbClr val="FFFFFF"/>
                </a:solidFill>
              </a:defRPr>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smtClean="0"/>
              <a:t>4/30/19</a:t>
            </a:fld>
            <a:endParaRPr lang="en-US" dirty="0"/>
          </a:p>
        </p:txBody>
      </p:sp>
      <p:sp>
        <p:nvSpPr>
          <p:cNvPr id="9" name="Footer Placeholder 8"/>
          <p:cNvSpPr>
            <a:spLocks noGrp="1"/>
          </p:cNvSpPr>
          <p:nvPr>
            <p:ph type="ftr" sz="quarter" idx="11"/>
          </p:nvPr>
        </p:nvSpPr>
        <p:spPr>
          <a:xfrm>
            <a:off x="3072384" y="29933798"/>
            <a:ext cx="18258739" cy="1536192"/>
          </a:xfrm>
        </p:spPr>
        <p:txBody>
          <a:bodyPr>
            <a:normAutofit/>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28708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t>4/30/19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363268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151203" y="4498848"/>
            <a:ext cx="5059037" cy="239207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09021" y="4498848"/>
            <a:ext cx="22637635" cy="2392070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t>4/30/19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844264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7709018" y="4630522"/>
            <a:ext cx="28501224" cy="5705856"/>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709018" y="12662619"/>
            <a:ext cx="28501224" cy="1488951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8698926" y="29946317"/>
            <a:ext cx="9913488" cy="1555046"/>
          </a:xfrm>
          <a:prstGeom prst="rect">
            <a:avLst/>
          </a:prstGeom>
        </p:spPr>
        <p:txBody>
          <a:bodyPr vert="horz" lIns="91440" tIns="45720" rIns="91440" bIns="45720" rtlCol="0" anchor="ctr"/>
          <a:lstStyle>
            <a:lvl1pPr algn="r">
              <a:defRPr sz="4800">
                <a:solidFill>
                  <a:schemeClr val="tx1">
                    <a:alpha val="70000"/>
                  </a:schemeClr>
                </a:solidFill>
              </a:defRPr>
            </a:lvl1pPr>
          </a:lstStyle>
          <a:p>
            <a:fld id="{1160EA64-D806-43AC-9DF2-F8C432F32B4C}" type="datetimeFigureOut">
              <a:rPr lang="en-US" smtClean="0"/>
              <a:t>4/30/19</a:t>
            </a:fld>
            <a:endParaRPr lang="en-US" dirty="0"/>
          </a:p>
        </p:txBody>
      </p:sp>
      <p:sp>
        <p:nvSpPr>
          <p:cNvPr id="5" name="Footer Placeholder 4"/>
          <p:cNvSpPr>
            <a:spLocks noGrp="1"/>
          </p:cNvSpPr>
          <p:nvPr>
            <p:ph type="ftr" sz="quarter" idx="3"/>
          </p:nvPr>
        </p:nvSpPr>
        <p:spPr>
          <a:xfrm>
            <a:off x="5290747" y="29933798"/>
            <a:ext cx="21871987" cy="1536192"/>
          </a:xfrm>
          <a:prstGeom prst="rect">
            <a:avLst/>
          </a:prstGeom>
        </p:spPr>
        <p:txBody>
          <a:bodyPr vert="horz" lIns="91440" tIns="45720" rIns="91440" bIns="45720" rtlCol="0" anchor="ctr"/>
          <a:lstStyle>
            <a:lvl1pPr algn="l">
              <a:defRPr sz="48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39552538" y="29846016"/>
            <a:ext cx="1755648" cy="1755648"/>
          </a:xfrm>
          <a:prstGeom prst="ellipse">
            <a:avLst/>
          </a:prstGeom>
          <a:solidFill>
            <a:srgbClr val="1D1D1D">
              <a:alpha val="69804"/>
            </a:srgbClr>
          </a:solidFill>
        </p:spPr>
        <p:txBody>
          <a:bodyPr vert="horz" lIns="18288" tIns="45720" rIns="18288" bIns="45720" rtlCol="0" anchor="ctr">
            <a:noAutofit/>
          </a:bodyPr>
          <a:lstStyle>
            <a:lvl1pPr algn="ctr">
              <a:defRPr sz="5280" spc="0" baseline="0">
                <a:solidFill>
                  <a:srgbClr val="FFFFFF"/>
                </a:solidFill>
              </a:defRPr>
            </a:lvl1p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264293257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defTabSz="4389120" rtl="0" eaLnBrk="1" latinLnBrk="0" hangingPunct="1">
        <a:lnSpc>
          <a:spcPct val="90000"/>
        </a:lnSpc>
        <a:spcBef>
          <a:spcPct val="0"/>
        </a:spcBef>
        <a:buNone/>
        <a:defRPr sz="12480" kern="1200" cap="all" spc="960" baseline="0">
          <a:solidFill>
            <a:srgbClr val="262626"/>
          </a:solidFill>
          <a:latin typeface="+mj-lt"/>
          <a:ea typeface="+mj-ea"/>
          <a:cs typeface="+mj-cs"/>
        </a:defRPr>
      </a:lvl1pPr>
    </p:titleStyle>
    <p:bodyStyle>
      <a:lvl1pPr marL="1097280" indent="-1097280" algn="l" defTabSz="4389120" rtl="0" eaLnBrk="1" latinLnBrk="0" hangingPunct="1">
        <a:lnSpc>
          <a:spcPct val="100000"/>
        </a:lnSpc>
        <a:spcBef>
          <a:spcPts val="4800"/>
        </a:spcBef>
        <a:buClr>
          <a:schemeClr val="accent2"/>
        </a:buClr>
        <a:buFont typeface="Arial" panose="020B0604020202020204" pitchFamily="34" charset="0"/>
        <a:buChar char="•"/>
        <a:defRPr sz="8640" kern="1200">
          <a:solidFill>
            <a:schemeClr val="tx1">
              <a:lumMod val="85000"/>
              <a:lumOff val="15000"/>
            </a:schemeClr>
          </a:solidFill>
          <a:latin typeface="+mn-lt"/>
          <a:ea typeface="+mn-ea"/>
          <a:cs typeface="+mn-cs"/>
        </a:defRPr>
      </a:lvl1pPr>
      <a:lvl2pPr marL="219456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2pPr>
      <a:lvl3pPr marL="329184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3pPr>
      <a:lvl4pPr marL="438912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4pPr>
      <a:lvl5pPr marL="548640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5pPr>
      <a:lvl6pPr marL="630936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solidFill>
          <a:latin typeface="+mn-lt"/>
          <a:ea typeface="+mn-ea"/>
          <a:cs typeface="+mn-cs"/>
        </a:defRPr>
      </a:lvl6pPr>
      <a:lvl7pPr marL="713232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solidFill>
          <a:latin typeface="+mn-lt"/>
          <a:ea typeface="+mn-ea"/>
          <a:cs typeface="+mn-cs"/>
        </a:defRPr>
      </a:lvl7pPr>
      <a:lvl8pPr marL="795528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baseline="0">
          <a:solidFill>
            <a:schemeClr val="tx1"/>
          </a:solidFill>
          <a:latin typeface="+mn-lt"/>
          <a:ea typeface="+mn-ea"/>
          <a:cs typeface="+mn-cs"/>
        </a:defRPr>
      </a:lvl8pPr>
      <a:lvl9pPr marL="877824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baseline="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quantitech.co.uk/" TargetMode="External"/><Relationship Id="rId13" Type="http://schemas.openxmlformats.org/officeDocument/2006/relationships/image" Target="../media/image5.tiff"/><Relationship Id="rId3" Type="http://schemas.openxmlformats.org/officeDocument/2006/relationships/hyperlink" Target="https://www.ams.usda.gov/grades-standards/organic-standards" TargetMode="External"/><Relationship Id="rId7" Type="http://schemas.openxmlformats.org/officeDocument/2006/relationships/hyperlink" Target="http://1.bp.blogspot.com/" TargetMode="External"/><Relationship Id="rId12" Type="http://schemas.openxmlformats.org/officeDocument/2006/relationships/image" Target="../media/image4.tiff"/><Relationship Id="rId17" Type="http://schemas.openxmlformats.org/officeDocument/2006/relationships/image" Target="../media/image9.png"/><Relationship Id="rId2" Type="http://schemas.openxmlformats.org/officeDocument/2006/relationships/image" Target="../media/image1.tiff"/><Relationship Id="rId16"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hyperlink" Target="https://giantveggiegardener.files.wordpress.com/2013/06/myco_tomato2plantsedit.jpg" TargetMode="External"/><Relationship Id="rId11" Type="http://schemas.openxmlformats.org/officeDocument/2006/relationships/image" Target="../media/image3.tiff"/><Relationship Id="rId5" Type="http://schemas.openxmlformats.org/officeDocument/2006/relationships/hyperlink" Target="http://www.chem.ucla.edu/~harding/IGOC/C/chlorophyll.html" TargetMode="External"/><Relationship Id="rId15" Type="http://schemas.openxmlformats.org/officeDocument/2006/relationships/image" Target="../media/image7.tiff"/><Relationship Id="rId10" Type="http://schemas.openxmlformats.org/officeDocument/2006/relationships/image" Target="../media/image2.tiff"/><Relationship Id="rId4" Type="http://schemas.openxmlformats.org/officeDocument/2006/relationships/hyperlink" Target="https://www.cropnutrition.com/Images/updated-nitrogen-cycle.png?v=1" TargetMode="External"/><Relationship Id="rId9" Type="http://schemas.openxmlformats.org/officeDocument/2006/relationships/hyperlink" Target="https://www.saga.co.uk/contentlibrary/saga/publishing/verticals/home-and-garden/gardening/advice-and-tips/soil/how-to-make-compost-heap.jpg" TargetMode="External"/><Relationship Id="rId14" Type="http://schemas.openxmlformats.org/officeDocument/2006/relationships/image" Target="../media/image6.tif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68E93">
            <a:alpha val="3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4A192-5803-A841-B065-19477B25B26E}"/>
              </a:ext>
            </a:extLst>
          </p:cNvPr>
          <p:cNvSpPr>
            <a:spLocks noGrp="1"/>
          </p:cNvSpPr>
          <p:nvPr>
            <p:ph type="ctrTitle"/>
          </p:nvPr>
        </p:nvSpPr>
        <p:spPr>
          <a:xfrm>
            <a:off x="6570701" y="987196"/>
            <a:ext cx="30792983" cy="4644292"/>
          </a:xfrm>
          <a:ln w="57150">
            <a:solidFill>
              <a:schemeClr val="bg2">
                <a:lumMod val="60000"/>
                <a:lumOff val="40000"/>
              </a:schemeClr>
            </a:solidFill>
          </a:ln>
        </p:spPr>
        <p:txBody>
          <a:bodyPr>
            <a:normAutofit/>
          </a:bodyPr>
          <a:lstStyle/>
          <a:p>
            <a:r>
              <a:rPr lang="en-US" sz="4800" b="1" dirty="0">
                <a:solidFill>
                  <a:srgbClr val="012F88"/>
                </a:solidFill>
                <a:latin typeface="Gill Sans MT" panose="020B0502020104020203" pitchFamily="34" charset="77"/>
              </a:rPr>
              <a:t>Comparison of Fertilizing Practices in industrial and organic agriculture</a:t>
            </a:r>
            <a:br>
              <a:rPr lang="en-US" sz="3600" b="1" dirty="0">
                <a:solidFill>
                  <a:srgbClr val="012F88"/>
                </a:solidFill>
                <a:latin typeface="Gill Sans MT" panose="020B0502020104020203" pitchFamily="34" charset="77"/>
              </a:rPr>
            </a:br>
            <a:br>
              <a:rPr lang="en-US" sz="3600" spc="0" dirty="0">
                <a:latin typeface="Gill Sans MT" panose="020B0502020104020203" pitchFamily="34" charset="77"/>
              </a:rPr>
            </a:br>
            <a:r>
              <a:rPr lang="en-US" sz="3600" i="1" cap="none" spc="0" dirty="0">
                <a:solidFill>
                  <a:schemeClr val="bg2"/>
                </a:solidFill>
                <a:latin typeface="Gill Sans MT" panose="020B0502020104020203" pitchFamily="34" charset="77"/>
              </a:rPr>
              <a:t>Eliza Mullen, B.A. Chemistry,  Minor Environmental Conservation and Sustainability</a:t>
            </a:r>
            <a:br>
              <a:rPr lang="en-US" sz="3600" i="1" cap="none" spc="0" dirty="0">
                <a:solidFill>
                  <a:schemeClr val="bg2"/>
                </a:solidFill>
                <a:latin typeface="Gill Sans MT" panose="020B0502020104020203" pitchFamily="34" charset="77"/>
              </a:rPr>
            </a:br>
            <a:r>
              <a:rPr lang="en-US" sz="3600" i="1" cap="none" spc="0" dirty="0">
                <a:solidFill>
                  <a:schemeClr val="bg2"/>
                </a:solidFill>
                <a:latin typeface="Gill Sans MT" panose="020B0502020104020203" pitchFamily="34" charset="77"/>
              </a:rPr>
              <a:t>Department of Chemistry, University of New Hampshire, Durham, NH</a:t>
            </a:r>
            <a:endParaRPr lang="en-US" sz="3600" i="1" spc="0" dirty="0">
              <a:solidFill>
                <a:schemeClr val="bg2"/>
              </a:solidFill>
              <a:latin typeface="Gill Sans MT" panose="020B0502020104020203" pitchFamily="34" charset="77"/>
            </a:endParaRPr>
          </a:p>
        </p:txBody>
      </p:sp>
      <p:sp>
        <p:nvSpPr>
          <p:cNvPr id="6" name="Title 1">
            <a:extLst>
              <a:ext uri="{FF2B5EF4-FFF2-40B4-BE49-F238E27FC236}">
                <a16:creationId xmlns:a16="http://schemas.microsoft.com/office/drawing/2014/main" id="{4D9F27D4-C8CD-8247-892E-5F3090ADCD57}"/>
              </a:ext>
            </a:extLst>
          </p:cNvPr>
          <p:cNvSpPr txBox="1">
            <a:spLocks/>
          </p:cNvSpPr>
          <p:nvPr/>
        </p:nvSpPr>
        <p:spPr bwMode="blackWhite">
          <a:xfrm>
            <a:off x="29616736" y="20920772"/>
            <a:ext cx="13579246" cy="3025078"/>
          </a:xfrm>
          <a:prstGeom prst="rect">
            <a:avLst/>
          </a:prstGeom>
          <a:solidFill>
            <a:srgbClr val="FFFFFF"/>
          </a:solidFill>
          <a:ln w="57150" cap="sq">
            <a:solidFill>
              <a:schemeClr val="bg2">
                <a:lumMod val="60000"/>
                <a:lumOff val="40000"/>
              </a:schemeClr>
            </a:solidFill>
            <a:miter lim="800000"/>
          </a:ln>
        </p:spPr>
        <p:txBody>
          <a:bodyPr vert="horz" lIns="274320" tIns="182880" rIns="274320" bIns="182880" rtlCol="0" anchor="ctr" anchorCtr="1">
            <a:normAutofit/>
          </a:bodyPr>
          <a:lstStyle>
            <a:lvl1pPr algn="ctr" defTabSz="4389120" rtl="0" eaLnBrk="1" latinLnBrk="0" hangingPunct="1">
              <a:lnSpc>
                <a:spcPct val="90000"/>
              </a:lnSpc>
              <a:spcBef>
                <a:spcPct val="0"/>
              </a:spcBef>
              <a:buNone/>
              <a:defRPr sz="16800" kern="1200" cap="all" spc="960" baseline="0">
                <a:solidFill>
                  <a:srgbClr val="262626"/>
                </a:solidFill>
                <a:latin typeface="+mj-lt"/>
                <a:ea typeface="+mj-ea"/>
                <a:cs typeface="+mj-cs"/>
              </a:defRPr>
            </a:lvl1pPr>
          </a:lstStyle>
          <a:p>
            <a:r>
              <a:rPr lang="en-US" sz="4000" b="1" dirty="0">
                <a:solidFill>
                  <a:srgbClr val="012F88"/>
                </a:solidFill>
                <a:latin typeface="Gill Sans MT" panose="020B0502020104020203" pitchFamily="34" charset="77"/>
              </a:rPr>
              <a:t>Acknowledgements</a:t>
            </a:r>
            <a:endParaRPr lang="en-US" sz="3600" b="1" dirty="0">
              <a:solidFill>
                <a:srgbClr val="012F88"/>
              </a:solidFill>
              <a:latin typeface="Gill Sans MT" panose="020B0502020104020203" pitchFamily="34" charset="77"/>
            </a:endParaRPr>
          </a:p>
          <a:p>
            <a:endParaRPr lang="en-US" sz="30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p:txBody>
      </p:sp>
      <p:sp>
        <p:nvSpPr>
          <p:cNvPr id="7" name="Title 1">
            <a:extLst>
              <a:ext uri="{FF2B5EF4-FFF2-40B4-BE49-F238E27FC236}">
                <a16:creationId xmlns:a16="http://schemas.microsoft.com/office/drawing/2014/main" id="{046B553A-D9A1-C14D-8E7D-A7A0798923D9}"/>
              </a:ext>
            </a:extLst>
          </p:cNvPr>
          <p:cNvSpPr txBox="1">
            <a:spLocks/>
          </p:cNvSpPr>
          <p:nvPr/>
        </p:nvSpPr>
        <p:spPr bwMode="blackWhite">
          <a:xfrm>
            <a:off x="826998" y="6332267"/>
            <a:ext cx="13430758" cy="25968295"/>
          </a:xfrm>
          <a:prstGeom prst="rect">
            <a:avLst/>
          </a:prstGeom>
          <a:solidFill>
            <a:srgbClr val="FFFFFF"/>
          </a:solidFill>
          <a:ln w="57150" cap="sq">
            <a:solidFill>
              <a:schemeClr val="bg2">
                <a:lumMod val="60000"/>
                <a:lumOff val="40000"/>
              </a:schemeClr>
            </a:solidFill>
            <a:miter lim="800000"/>
          </a:ln>
        </p:spPr>
        <p:txBody>
          <a:bodyPr vert="horz" lIns="274320" tIns="182880" rIns="274320" bIns="182880" numCol="1" rtlCol="0" anchor="ctr" anchorCtr="1">
            <a:normAutofit/>
          </a:bodyPr>
          <a:lstStyle>
            <a:lvl1pPr algn="ctr" defTabSz="4389120" rtl="0" eaLnBrk="1" latinLnBrk="0" hangingPunct="1">
              <a:lnSpc>
                <a:spcPct val="90000"/>
              </a:lnSpc>
              <a:spcBef>
                <a:spcPct val="0"/>
              </a:spcBef>
              <a:buNone/>
              <a:defRPr sz="16800" kern="1200" cap="all" spc="960" baseline="0">
                <a:solidFill>
                  <a:srgbClr val="262626"/>
                </a:solidFill>
                <a:latin typeface="+mj-lt"/>
                <a:ea typeface="+mj-ea"/>
                <a:cs typeface="+mj-cs"/>
              </a:defRPr>
            </a:lvl1pPr>
          </a:lstStyle>
          <a:p>
            <a:r>
              <a:rPr lang="en-US" sz="4000" b="1" spc="600" dirty="0">
                <a:solidFill>
                  <a:srgbClr val="012F88"/>
                </a:solidFill>
              </a:rPr>
              <a:t>Importance of fertilizers</a:t>
            </a: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4000" b="1" spc="300" dirty="0">
              <a:solidFill>
                <a:srgbClr val="012F88"/>
              </a:solidFill>
            </a:endParaRPr>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a:p>
            <a:endParaRPr lang="en-US" sz="3600" spc="0" dirty="0"/>
          </a:p>
        </p:txBody>
      </p:sp>
      <p:sp>
        <p:nvSpPr>
          <p:cNvPr id="16" name="Title 1">
            <a:extLst>
              <a:ext uri="{FF2B5EF4-FFF2-40B4-BE49-F238E27FC236}">
                <a16:creationId xmlns:a16="http://schemas.microsoft.com/office/drawing/2014/main" id="{35A42C32-8DBF-A147-93B7-2A787B1A3A0C}"/>
              </a:ext>
            </a:extLst>
          </p:cNvPr>
          <p:cNvSpPr txBox="1">
            <a:spLocks/>
          </p:cNvSpPr>
          <p:nvPr/>
        </p:nvSpPr>
        <p:spPr bwMode="blackWhite">
          <a:xfrm>
            <a:off x="15133064" y="6332267"/>
            <a:ext cx="13684124" cy="25968295"/>
          </a:xfrm>
          <a:prstGeom prst="rect">
            <a:avLst/>
          </a:prstGeom>
          <a:solidFill>
            <a:srgbClr val="FFFFFF"/>
          </a:solidFill>
          <a:ln w="57150" cap="sq">
            <a:solidFill>
              <a:schemeClr val="bg2">
                <a:lumMod val="60000"/>
                <a:lumOff val="40000"/>
              </a:schemeClr>
            </a:solidFill>
            <a:miter lim="800000"/>
          </a:ln>
        </p:spPr>
        <p:txBody>
          <a:bodyPr vert="horz" lIns="274320" tIns="182880" rIns="274320" bIns="182880" rtlCol="0" anchor="ctr" anchorCtr="1">
            <a:normAutofit/>
          </a:bodyPr>
          <a:lstStyle>
            <a:lvl1pPr algn="ctr" defTabSz="4389120" rtl="0" eaLnBrk="1" latinLnBrk="0" hangingPunct="1">
              <a:lnSpc>
                <a:spcPct val="90000"/>
              </a:lnSpc>
              <a:spcBef>
                <a:spcPct val="0"/>
              </a:spcBef>
              <a:buNone/>
              <a:defRPr sz="16800" kern="1200" cap="all" spc="960" baseline="0">
                <a:solidFill>
                  <a:srgbClr val="262626"/>
                </a:solidFill>
                <a:latin typeface="+mj-lt"/>
                <a:ea typeface="+mj-ea"/>
                <a:cs typeface="+mj-cs"/>
              </a:defRPr>
            </a:lvl1pPr>
          </a:lstStyle>
          <a:p>
            <a:pPr>
              <a:lnSpc>
                <a:spcPct val="100000"/>
              </a:lnSpc>
            </a:pPr>
            <a:r>
              <a:rPr lang="en-US" sz="4000" b="1" dirty="0">
                <a:solidFill>
                  <a:srgbClr val="012F88"/>
                </a:solidFill>
              </a:rPr>
              <a:t>industrial Practices</a:t>
            </a: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4000" b="1" dirty="0">
              <a:solidFill>
                <a:srgbClr val="012F88"/>
              </a:solidFill>
            </a:endParaRPr>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r>
              <a:rPr lang="en-US" sz="4000" b="1" dirty="0">
                <a:solidFill>
                  <a:srgbClr val="012F88"/>
                </a:solidFill>
              </a:rPr>
              <a:t>organic Practices</a:t>
            </a:r>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a:p>
            <a:pPr>
              <a:lnSpc>
                <a:spcPct val="100000"/>
              </a:lnSpc>
            </a:pPr>
            <a:endParaRPr lang="en-US" sz="3600" spc="0" dirty="0"/>
          </a:p>
        </p:txBody>
      </p:sp>
      <p:sp>
        <p:nvSpPr>
          <p:cNvPr id="17" name="Title 1">
            <a:extLst>
              <a:ext uri="{FF2B5EF4-FFF2-40B4-BE49-F238E27FC236}">
                <a16:creationId xmlns:a16="http://schemas.microsoft.com/office/drawing/2014/main" id="{59BD9A7A-719D-B74A-AB89-C08495C390B9}"/>
              </a:ext>
            </a:extLst>
          </p:cNvPr>
          <p:cNvSpPr txBox="1">
            <a:spLocks/>
          </p:cNvSpPr>
          <p:nvPr/>
        </p:nvSpPr>
        <p:spPr bwMode="blackWhite">
          <a:xfrm>
            <a:off x="29616736" y="6332267"/>
            <a:ext cx="13579246" cy="14013276"/>
          </a:xfrm>
          <a:prstGeom prst="rect">
            <a:avLst/>
          </a:prstGeom>
          <a:solidFill>
            <a:srgbClr val="FFFFFF"/>
          </a:solidFill>
          <a:ln w="57150" cap="sq">
            <a:solidFill>
              <a:schemeClr val="bg2">
                <a:lumMod val="60000"/>
                <a:lumOff val="40000"/>
              </a:schemeClr>
            </a:solidFill>
            <a:miter lim="800000"/>
          </a:ln>
        </p:spPr>
        <p:txBody>
          <a:bodyPr vert="horz" lIns="274320" tIns="182880" rIns="274320" bIns="182880" rtlCol="0" anchor="ctr" anchorCtr="1">
            <a:normAutofit/>
          </a:bodyPr>
          <a:lstStyle>
            <a:lvl1pPr algn="ctr" defTabSz="4389120" rtl="0" eaLnBrk="1" latinLnBrk="0" hangingPunct="1">
              <a:lnSpc>
                <a:spcPct val="90000"/>
              </a:lnSpc>
              <a:spcBef>
                <a:spcPct val="0"/>
              </a:spcBef>
              <a:buNone/>
              <a:defRPr sz="16800" kern="1200" cap="all" spc="960" baseline="0">
                <a:solidFill>
                  <a:srgbClr val="262626"/>
                </a:solidFill>
                <a:latin typeface="+mj-lt"/>
                <a:ea typeface="+mj-ea"/>
                <a:cs typeface="+mj-cs"/>
              </a:defRPr>
            </a:lvl1pPr>
          </a:lstStyle>
          <a:p>
            <a:r>
              <a:rPr lang="en-US" sz="4000" b="1" dirty="0">
                <a:solidFill>
                  <a:srgbClr val="012F88"/>
                </a:solidFill>
              </a:rPr>
              <a:t>Future Sustainability</a:t>
            </a:r>
          </a:p>
          <a:p>
            <a:endParaRPr lang="en-US" sz="3600" cap="none" spc="0" dirty="0"/>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600" cap="none" spc="0" dirty="0">
              <a:latin typeface="+mn-lt"/>
            </a:endParaRPr>
          </a:p>
          <a:p>
            <a:endParaRPr lang="en-US" sz="3000" cap="none" spc="0" dirty="0" err="1">
              <a:latin typeface="+mn-lt"/>
            </a:endParaRPr>
          </a:p>
        </p:txBody>
      </p:sp>
      <p:sp>
        <p:nvSpPr>
          <p:cNvPr id="18" name="Title 1">
            <a:extLst>
              <a:ext uri="{FF2B5EF4-FFF2-40B4-BE49-F238E27FC236}">
                <a16:creationId xmlns:a16="http://schemas.microsoft.com/office/drawing/2014/main" id="{E348D915-48AF-E647-86E8-814E7D04CF9D}"/>
              </a:ext>
            </a:extLst>
          </p:cNvPr>
          <p:cNvSpPr txBox="1">
            <a:spLocks/>
          </p:cNvSpPr>
          <p:nvPr/>
        </p:nvSpPr>
        <p:spPr bwMode="blackWhite">
          <a:xfrm>
            <a:off x="29616736" y="24521079"/>
            <a:ext cx="13579246" cy="7779484"/>
          </a:xfrm>
          <a:prstGeom prst="rect">
            <a:avLst/>
          </a:prstGeom>
          <a:solidFill>
            <a:srgbClr val="FFFFFF"/>
          </a:solidFill>
          <a:ln w="57150" cap="sq">
            <a:solidFill>
              <a:schemeClr val="bg2">
                <a:lumMod val="60000"/>
                <a:lumOff val="40000"/>
              </a:schemeClr>
            </a:solidFill>
            <a:miter lim="800000"/>
          </a:ln>
        </p:spPr>
        <p:txBody>
          <a:bodyPr vert="horz" lIns="274320" tIns="182880" rIns="274320" bIns="182880" rtlCol="0" anchor="ctr" anchorCtr="1">
            <a:normAutofit/>
          </a:bodyPr>
          <a:lstStyle>
            <a:lvl1pPr algn="ctr" defTabSz="4389120" rtl="0" eaLnBrk="1" latinLnBrk="0" hangingPunct="1">
              <a:lnSpc>
                <a:spcPct val="90000"/>
              </a:lnSpc>
              <a:spcBef>
                <a:spcPct val="0"/>
              </a:spcBef>
              <a:buNone/>
              <a:defRPr sz="16800" kern="1200" cap="all" spc="960" baseline="0">
                <a:solidFill>
                  <a:srgbClr val="262626"/>
                </a:solidFill>
                <a:latin typeface="+mj-lt"/>
                <a:ea typeface="+mj-ea"/>
                <a:cs typeface="+mj-cs"/>
              </a:defRPr>
            </a:lvl1pPr>
          </a:lstStyle>
          <a:p>
            <a:r>
              <a:rPr lang="en-US" sz="4000" b="1" dirty="0">
                <a:solidFill>
                  <a:srgbClr val="012F88"/>
                </a:solidFill>
                <a:latin typeface="Gill Sans MT" panose="020B0502020104020203" pitchFamily="34" charset="77"/>
              </a:rPr>
              <a:t>References</a:t>
            </a:r>
          </a:p>
          <a:p>
            <a:endParaRPr lang="en-US" sz="4000" b="1" dirty="0">
              <a:solidFill>
                <a:srgbClr val="012F88"/>
              </a:solidFill>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a:p>
            <a:endParaRPr lang="en-US" sz="3600" dirty="0">
              <a:latin typeface="Gill Sans MT" panose="020B0502020104020203" pitchFamily="34" charset="77"/>
            </a:endParaRPr>
          </a:p>
        </p:txBody>
      </p:sp>
      <p:sp>
        <p:nvSpPr>
          <p:cNvPr id="21" name="TextBox 20">
            <a:extLst>
              <a:ext uri="{FF2B5EF4-FFF2-40B4-BE49-F238E27FC236}">
                <a16:creationId xmlns:a16="http://schemas.microsoft.com/office/drawing/2014/main" id="{42C493EA-589F-2840-82E5-256E91C51A08}"/>
              </a:ext>
            </a:extLst>
          </p:cNvPr>
          <p:cNvSpPr txBox="1"/>
          <p:nvPr/>
        </p:nvSpPr>
        <p:spPr>
          <a:xfrm>
            <a:off x="9823095" y="24521078"/>
            <a:ext cx="11014791" cy="707886"/>
          </a:xfrm>
          <a:prstGeom prst="rect">
            <a:avLst/>
          </a:prstGeom>
          <a:noFill/>
        </p:spPr>
        <p:txBody>
          <a:bodyPr wrap="square" rtlCol="0">
            <a:spAutoFit/>
          </a:bodyPr>
          <a:lstStyle/>
          <a:p>
            <a:endParaRPr lang="en-US" sz="4000" spc="600" dirty="0">
              <a:solidFill>
                <a:schemeClr val="bg1"/>
              </a:solidFill>
              <a:latin typeface="+mj-lt"/>
            </a:endParaRPr>
          </a:p>
        </p:txBody>
      </p:sp>
      <p:pic>
        <p:nvPicPr>
          <p:cNvPr id="4" name="Picture 3">
            <a:extLst>
              <a:ext uri="{FF2B5EF4-FFF2-40B4-BE49-F238E27FC236}">
                <a16:creationId xmlns:a16="http://schemas.microsoft.com/office/drawing/2014/main" id="{DB69E41E-5B96-314D-A055-05193C8B319C}"/>
              </a:ext>
            </a:extLst>
          </p:cNvPr>
          <p:cNvPicPr>
            <a:picLocks noChangeAspect="1"/>
          </p:cNvPicPr>
          <p:nvPr/>
        </p:nvPicPr>
        <p:blipFill>
          <a:blip r:embed="rId2"/>
          <a:stretch>
            <a:fillRect/>
          </a:stretch>
        </p:blipFill>
        <p:spPr>
          <a:xfrm>
            <a:off x="39243801" y="1711999"/>
            <a:ext cx="2621281" cy="3194686"/>
          </a:xfrm>
          <a:prstGeom prst="rect">
            <a:avLst/>
          </a:prstGeom>
        </p:spPr>
      </p:pic>
      <p:pic>
        <p:nvPicPr>
          <p:cNvPr id="5" name="Picture 4">
            <a:extLst>
              <a:ext uri="{FF2B5EF4-FFF2-40B4-BE49-F238E27FC236}">
                <a16:creationId xmlns:a16="http://schemas.microsoft.com/office/drawing/2014/main" id="{8C2E6694-3F97-FE4E-987F-6E20DE427EC4}"/>
              </a:ext>
            </a:extLst>
          </p:cNvPr>
          <p:cNvPicPr>
            <a:picLocks noChangeAspect="1"/>
          </p:cNvPicPr>
          <p:nvPr/>
        </p:nvPicPr>
        <p:blipFill>
          <a:blip r:embed="rId2"/>
          <a:stretch>
            <a:fillRect/>
          </a:stretch>
        </p:blipFill>
        <p:spPr>
          <a:xfrm>
            <a:off x="2069303" y="1711999"/>
            <a:ext cx="2621281" cy="3194686"/>
          </a:xfrm>
          <a:prstGeom prst="rect">
            <a:avLst/>
          </a:prstGeom>
        </p:spPr>
      </p:pic>
      <p:sp>
        <p:nvSpPr>
          <p:cNvPr id="9" name="TextBox 8">
            <a:extLst>
              <a:ext uri="{FF2B5EF4-FFF2-40B4-BE49-F238E27FC236}">
                <a16:creationId xmlns:a16="http://schemas.microsoft.com/office/drawing/2014/main" id="{98D0CC70-9C15-BE4E-B0BE-AB2E58BD3552}"/>
              </a:ext>
            </a:extLst>
          </p:cNvPr>
          <p:cNvSpPr txBox="1"/>
          <p:nvPr/>
        </p:nvSpPr>
        <p:spPr>
          <a:xfrm>
            <a:off x="29748516" y="25458663"/>
            <a:ext cx="13447466" cy="6472541"/>
          </a:xfrm>
          <a:prstGeom prst="rect">
            <a:avLst/>
          </a:prstGeom>
          <a:noFill/>
        </p:spPr>
        <p:txBody>
          <a:bodyPr wrap="square" rtlCol="0">
            <a:spAutoFit/>
          </a:bodyPr>
          <a:lstStyle/>
          <a:p>
            <a:pPr algn="just">
              <a:lnSpc>
                <a:spcPct val="170000"/>
              </a:lnSpc>
            </a:pPr>
            <a:endParaRPr lang="en-US" dirty="0">
              <a:solidFill>
                <a:schemeClr val="bg2"/>
              </a:solidFill>
            </a:endParaRPr>
          </a:p>
          <a:p>
            <a:pPr marL="914400" indent="-914400">
              <a:buFont typeface="+mj-lt"/>
              <a:buAutoNum type="arabicPeriod"/>
            </a:pPr>
            <a:r>
              <a:rPr lang="en-US" sz="2400" dirty="0">
                <a:solidFill>
                  <a:schemeClr val="bg2"/>
                </a:solidFill>
              </a:rPr>
              <a:t>Agriculture, U. S. (N.D.). </a:t>
            </a:r>
            <a:r>
              <a:rPr lang="en-US" sz="2400" i="1" dirty="0">
                <a:solidFill>
                  <a:schemeClr val="bg2"/>
                </a:solidFill>
              </a:rPr>
              <a:t>United </a:t>
            </a:r>
            <a:r>
              <a:rPr lang="en-US" sz="2400" i="1" dirty="0" err="1">
                <a:solidFill>
                  <a:schemeClr val="bg2"/>
                </a:solidFill>
              </a:rPr>
              <a:t>ststes</a:t>
            </a:r>
            <a:r>
              <a:rPr lang="en-US" sz="2400" i="1" dirty="0">
                <a:solidFill>
                  <a:schemeClr val="bg2"/>
                </a:solidFill>
              </a:rPr>
              <a:t> department of agriculture; agricultural 		marketing service</a:t>
            </a:r>
            <a:r>
              <a:rPr lang="en-US" sz="2400" dirty="0">
                <a:solidFill>
                  <a:schemeClr val="bg2"/>
                </a:solidFill>
              </a:rPr>
              <a:t>. Retrieved from organic standards: 	</a:t>
            </a:r>
            <a:r>
              <a:rPr lang="en-US" sz="2400" dirty="0">
                <a:solidFill>
                  <a:schemeClr val="bg2"/>
                </a:solidFill>
                <a:hlinkClick r:id="rId3">
                  <a:extLst>
                    <a:ext uri="{A12FA001-AC4F-418D-AE19-62706E023703}">
                      <ahyp:hlinkClr xmlns:ahyp="http://schemas.microsoft.com/office/drawing/2018/hyperlinkcolor" val="tx"/>
                    </a:ext>
                  </a:extLst>
                </a:hlinkClick>
              </a:rPr>
              <a:t>https://www.Ams.Usda.Gov/grades-standards/organic-standards</a:t>
            </a:r>
            <a:r>
              <a:rPr lang="en-US" sz="2400" dirty="0">
                <a:solidFill>
                  <a:schemeClr val="bg2"/>
                </a:solidFill>
              </a:rPr>
              <a:t>   </a:t>
            </a:r>
          </a:p>
          <a:p>
            <a:pPr marL="914400" indent="-914400">
              <a:buFont typeface="+mj-lt"/>
              <a:buAutoNum type="arabicPeriod"/>
            </a:pPr>
            <a:r>
              <a:rPr lang="en-US" sz="2400" dirty="0" err="1">
                <a:solidFill>
                  <a:schemeClr val="bg2"/>
                </a:solidFill>
              </a:rPr>
              <a:t>Evenylo</a:t>
            </a:r>
            <a:r>
              <a:rPr lang="en-US" sz="2400" dirty="0">
                <a:solidFill>
                  <a:schemeClr val="bg2"/>
                </a:solidFill>
              </a:rPr>
              <a:t>, G., </a:t>
            </a:r>
            <a:r>
              <a:rPr lang="en-US" sz="2400" dirty="0" err="1">
                <a:solidFill>
                  <a:schemeClr val="bg2"/>
                </a:solidFill>
              </a:rPr>
              <a:t>Sherony</a:t>
            </a:r>
            <a:r>
              <a:rPr lang="en-US" sz="2400" dirty="0">
                <a:solidFill>
                  <a:schemeClr val="bg2"/>
                </a:solidFill>
              </a:rPr>
              <a:t>, C., </a:t>
            </a:r>
            <a:r>
              <a:rPr lang="en-US" sz="2400" dirty="0" err="1">
                <a:solidFill>
                  <a:schemeClr val="bg2"/>
                </a:solidFill>
              </a:rPr>
              <a:t>Spargo</a:t>
            </a:r>
            <a:r>
              <a:rPr lang="en-US" sz="2400" dirty="0">
                <a:solidFill>
                  <a:schemeClr val="bg2"/>
                </a:solidFill>
              </a:rPr>
              <a:t>, J., </a:t>
            </a:r>
            <a:r>
              <a:rPr lang="en-US" sz="2400" dirty="0" err="1">
                <a:solidFill>
                  <a:schemeClr val="bg2"/>
                </a:solidFill>
              </a:rPr>
              <a:t>Starner</a:t>
            </a:r>
            <a:r>
              <a:rPr lang="en-US" sz="2400" dirty="0">
                <a:solidFill>
                  <a:schemeClr val="bg2"/>
                </a:solidFill>
              </a:rPr>
              <a:t>, D., Brosius, M., &amp; </a:t>
            </a:r>
            <a:r>
              <a:rPr lang="en-US" sz="2400" dirty="0" err="1">
                <a:solidFill>
                  <a:schemeClr val="bg2"/>
                </a:solidFill>
              </a:rPr>
              <a:t>Haering</a:t>
            </a:r>
            <a:r>
              <a:rPr lang="en-US" sz="2400" dirty="0">
                <a:solidFill>
                  <a:schemeClr val="bg2"/>
                </a:solidFill>
              </a:rPr>
              <a:t>, K. (2008). 	Soil and water environmental effects of fertilizer-, manure-, and compost-	basted fertility practices in an organic vegetable cropping system. 	</a:t>
            </a:r>
            <a:r>
              <a:rPr lang="en-US" sz="2400" i="1" dirty="0">
                <a:solidFill>
                  <a:schemeClr val="bg2"/>
                </a:solidFill>
              </a:rPr>
              <a:t>Agriculture, ecosystems and environment</a:t>
            </a:r>
            <a:r>
              <a:rPr lang="en-US" sz="2400" dirty="0">
                <a:solidFill>
                  <a:schemeClr val="bg2"/>
                </a:solidFill>
              </a:rPr>
              <a:t>(127), 50-58.</a:t>
            </a:r>
          </a:p>
          <a:p>
            <a:pPr marL="914400" indent="-914400">
              <a:buFont typeface="+mj-lt"/>
              <a:buAutoNum type="arabicPeriod"/>
            </a:pPr>
            <a:r>
              <a:rPr lang="en-US" sz="2400" dirty="0">
                <a:solidFill>
                  <a:schemeClr val="bg2"/>
                </a:solidFill>
              </a:rPr>
              <a:t>Pimentel, d., </a:t>
            </a:r>
            <a:r>
              <a:rPr lang="en-US" sz="2400" dirty="0" err="1">
                <a:solidFill>
                  <a:schemeClr val="bg2"/>
                </a:solidFill>
              </a:rPr>
              <a:t>Hepperly</a:t>
            </a:r>
            <a:r>
              <a:rPr lang="en-US" sz="2400" dirty="0">
                <a:solidFill>
                  <a:schemeClr val="bg2"/>
                </a:solidFill>
              </a:rPr>
              <a:t>, P., Hanson, J., </a:t>
            </a:r>
            <a:r>
              <a:rPr lang="en-US" sz="2400" dirty="0" err="1">
                <a:solidFill>
                  <a:schemeClr val="bg2"/>
                </a:solidFill>
              </a:rPr>
              <a:t>Douds</a:t>
            </a:r>
            <a:r>
              <a:rPr lang="en-US" sz="2400" dirty="0">
                <a:solidFill>
                  <a:schemeClr val="bg2"/>
                </a:solidFill>
              </a:rPr>
              <a:t>, D., &amp; Seidel, R. (2005, </a:t>
            </a:r>
            <a:r>
              <a:rPr lang="en-US" sz="2400" dirty="0" err="1">
                <a:solidFill>
                  <a:schemeClr val="bg2"/>
                </a:solidFill>
              </a:rPr>
              <a:t>july</a:t>
            </a:r>
            <a:r>
              <a:rPr lang="en-US" sz="2400" dirty="0">
                <a:solidFill>
                  <a:schemeClr val="bg2"/>
                </a:solidFill>
              </a:rPr>
              <a:t>). 	Environmental, energetic, and economic comparisons of organic and 	conventional farming systems. </a:t>
            </a:r>
            <a:r>
              <a:rPr lang="en-US" sz="2400" i="1" dirty="0">
                <a:solidFill>
                  <a:schemeClr val="bg2"/>
                </a:solidFill>
              </a:rPr>
              <a:t>Bioscience, 55</a:t>
            </a:r>
            <a:r>
              <a:rPr lang="en-US" sz="2400" dirty="0">
                <a:solidFill>
                  <a:schemeClr val="bg2"/>
                </a:solidFill>
              </a:rPr>
              <a:t>(7), 573-582.</a:t>
            </a:r>
          </a:p>
          <a:p>
            <a:pPr marL="914400" indent="-914400">
              <a:buFont typeface="+mj-lt"/>
              <a:buAutoNum type="arabicPeriod"/>
            </a:pPr>
            <a:r>
              <a:rPr lang="en-US" sz="2400" dirty="0" err="1">
                <a:solidFill>
                  <a:schemeClr val="bg2"/>
                </a:solidFill>
              </a:rPr>
              <a:t>Savici</a:t>
            </a:r>
            <a:r>
              <a:rPr lang="en-US" sz="2400" dirty="0">
                <a:solidFill>
                  <a:schemeClr val="bg2"/>
                </a:solidFill>
              </a:rPr>
              <a:t>, s. (2012, </a:t>
            </a:r>
            <a:r>
              <a:rPr lang="en-US" sz="2400" dirty="0" err="1">
                <a:solidFill>
                  <a:schemeClr val="bg2"/>
                </a:solidFill>
              </a:rPr>
              <a:t>february</a:t>
            </a:r>
            <a:r>
              <a:rPr lang="en-US" sz="2400" dirty="0">
                <a:solidFill>
                  <a:schemeClr val="bg2"/>
                </a:solidFill>
              </a:rPr>
              <a:t>). An agricultural pollutant: chemical fertilizer. 	</a:t>
            </a:r>
            <a:r>
              <a:rPr lang="en-US" sz="2400" i="1" dirty="0">
                <a:solidFill>
                  <a:schemeClr val="bg2"/>
                </a:solidFill>
              </a:rPr>
              <a:t>International journal of environmental science and development, 3</a:t>
            </a:r>
            <a:r>
              <a:rPr lang="en-US" sz="2400" dirty="0">
                <a:solidFill>
                  <a:schemeClr val="bg2"/>
                </a:solidFill>
              </a:rPr>
              <a:t>(1), 77-80.</a:t>
            </a:r>
          </a:p>
          <a:p>
            <a:pPr marL="914400" indent="-914400">
              <a:buFont typeface="+mj-lt"/>
              <a:buAutoNum type="arabicPeriod"/>
            </a:pPr>
            <a:r>
              <a:rPr lang="en-US" sz="2400" dirty="0">
                <a:solidFill>
                  <a:schemeClr val="bg2"/>
                </a:solidFill>
              </a:rPr>
              <a:t>Nitrogen Cycle image </a:t>
            </a:r>
            <a:r>
              <a:rPr lang="en-US" sz="2400" dirty="0">
                <a:solidFill>
                  <a:schemeClr val="bg2"/>
                </a:solidFill>
                <a:hlinkClick r:id="rId4">
                  <a:extLst>
                    <a:ext uri="{A12FA001-AC4F-418D-AE19-62706E023703}">
                      <ahyp:hlinkClr xmlns:ahyp="http://schemas.microsoft.com/office/drawing/2018/hyperlinkcolor" val="tx"/>
                    </a:ext>
                  </a:extLst>
                </a:hlinkClick>
              </a:rPr>
              <a:t>https://www.cropnutrition.com/Images/updated-nitrogen-cycle.png?v=1</a:t>
            </a:r>
            <a:r>
              <a:rPr lang="en-US" sz="2400" dirty="0">
                <a:solidFill>
                  <a:schemeClr val="bg2"/>
                </a:solidFill>
              </a:rPr>
              <a:t> </a:t>
            </a:r>
          </a:p>
          <a:p>
            <a:pPr marL="914400" indent="-914400">
              <a:buFont typeface="+mj-lt"/>
              <a:buAutoNum type="arabicPeriod"/>
            </a:pPr>
            <a:r>
              <a:rPr lang="en-US" sz="2400" dirty="0">
                <a:solidFill>
                  <a:schemeClr val="bg2"/>
                </a:solidFill>
              </a:rPr>
              <a:t>Chlorophyll A image </a:t>
            </a:r>
            <a:r>
              <a:rPr lang="en-US" sz="2400" dirty="0">
                <a:solidFill>
                  <a:schemeClr val="bg2"/>
                </a:solidFill>
                <a:hlinkClick r:id="rId5">
                  <a:extLst>
                    <a:ext uri="{A12FA001-AC4F-418D-AE19-62706E023703}">
                      <ahyp:hlinkClr xmlns:ahyp="http://schemas.microsoft.com/office/drawing/2018/hyperlinkcolor" val="tx"/>
                    </a:ext>
                  </a:extLst>
                </a:hlinkClick>
              </a:rPr>
              <a:t>http://www.chem.ucla.edu/~harding/IGOC/C/chlorophyll.html</a:t>
            </a:r>
            <a:r>
              <a:rPr lang="en-US" sz="2400" dirty="0">
                <a:solidFill>
                  <a:schemeClr val="bg2"/>
                </a:solidFill>
              </a:rPr>
              <a:t> </a:t>
            </a:r>
          </a:p>
          <a:p>
            <a:pPr marL="914400" indent="-914400">
              <a:buFont typeface="+mj-lt"/>
              <a:buAutoNum type="arabicPeriod"/>
            </a:pPr>
            <a:r>
              <a:rPr lang="en-US" sz="2400" dirty="0">
                <a:solidFill>
                  <a:schemeClr val="bg2"/>
                </a:solidFill>
              </a:rPr>
              <a:t>Mycorrhizae comparison image </a:t>
            </a:r>
            <a:r>
              <a:rPr lang="en-US" sz="2400" dirty="0">
                <a:solidFill>
                  <a:schemeClr val="bg2"/>
                </a:solidFill>
                <a:hlinkClick r:id="rId6">
                  <a:extLst>
                    <a:ext uri="{A12FA001-AC4F-418D-AE19-62706E023703}">
                      <ahyp:hlinkClr xmlns:ahyp="http://schemas.microsoft.com/office/drawing/2018/hyperlinkcolor" val="tx"/>
                    </a:ext>
                  </a:extLst>
                </a:hlinkClick>
              </a:rPr>
              <a:t>https://giantveggiegardener.files.wordpress.com/2013/06/myco_tomato2plantsedit.jpg</a:t>
            </a:r>
            <a:r>
              <a:rPr lang="en-US" sz="2400" dirty="0">
                <a:solidFill>
                  <a:schemeClr val="bg2"/>
                </a:solidFill>
              </a:rPr>
              <a:t> </a:t>
            </a:r>
          </a:p>
          <a:p>
            <a:pPr marL="914400" indent="-914400">
              <a:buFont typeface="+mj-lt"/>
              <a:buAutoNum type="arabicPeriod"/>
            </a:pPr>
            <a:r>
              <a:rPr lang="en-US" sz="2400" dirty="0">
                <a:solidFill>
                  <a:schemeClr val="bg2"/>
                </a:solidFill>
              </a:rPr>
              <a:t>Haber Bosch images </a:t>
            </a:r>
            <a:r>
              <a:rPr lang="en-US" sz="2400" dirty="0">
                <a:solidFill>
                  <a:schemeClr val="bg2"/>
                </a:solidFill>
                <a:hlinkClick r:id="rId7">
                  <a:extLst>
                    <a:ext uri="{A12FA001-AC4F-418D-AE19-62706E023703}">
                      <ahyp:hlinkClr xmlns:ahyp="http://schemas.microsoft.com/office/drawing/2018/hyperlinkcolor" val="tx"/>
                    </a:ext>
                  </a:extLst>
                </a:hlinkClick>
              </a:rPr>
              <a:t>http://1.bp.blogspot.com/</a:t>
            </a:r>
            <a:r>
              <a:rPr lang="en-US" sz="2400" dirty="0">
                <a:solidFill>
                  <a:schemeClr val="bg2"/>
                </a:solidFill>
              </a:rPr>
              <a:t> &amp; </a:t>
            </a:r>
            <a:r>
              <a:rPr lang="en-US" sz="2400" dirty="0">
                <a:solidFill>
                  <a:schemeClr val="bg2"/>
                </a:solidFill>
                <a:hlinkClick r:id="rId8">
                  <a:extLst>
                    <a:ext uri="{A12FA001-AC4F-418D-AE19-62706E023703}">
                      <ahyp:hlinkClr xmlns:ahyp="http://schemas.microsoft.com/office/drawing/2018/hyperlinkcolor" val="tx"/>
                    </a:ext>
                  </a:extLst>
                </a:hlinkClick>
              </a:rPr>
              <a:t>http://www.quantitech.co.uk/</a:t>
            </a:r>
            <a:endParaRPr lang="en-US" sz="2400" dirty="0">
              <a:solidFill>
                <a:schemeClr val="bg2"/>
              </a:solidFill>
            </a:endParaRPr>
          </a:p>
          <a:p>
            <a:pPr marL="914400" indent="-914400">
              <a:buFont typeface="+mj-lt"/>
              <a:buAutoNum type="arabicPeriod"/>
            </a:pPr>
            <a:r>
              <a:rPr lang="en-US" sz="2400" dirty="0">
                <a:solidFill>
                  <a:schemeClr val="bg2"/>
                </a:solidFill>
              </a:rPr>
              <a:t>Compost Bin image </a:t>
            </a:r>
            <a:r>
              <a:rPr lang="en-US" sz="2400" dirty="0">
                <a:solidFill>
                  <a:schemeClr val="bg2"/>
                </a:solidFill>
                <a:hlinkClick r:id="rId9">
                  <a:extLst>
                    <a:ext uri="{A12FA001-AC4F-418D-AE19-62706E023703}">
                      <ahyp:hlinkClr xmlns:ahyp="http://schemas.microsoft.com/office/drawing/2018/hyperlinkcolor" val="tx"/>
                    </a:ext>
                  </a:extLst>
                </a:hlinkClick>
              </a:rPr>
              <a:t>https://www.saga.co.uk/</a:t>
            </a:r>
            <a:endParaRPr lang="en-US" dirty="0">
              <a:solidFill>
                <a:schemeClr val="bg2"/>
              </a:solidFill>
            </a:endParaRPr>
          </a:p>
        </p:txBody>
      </p:sp>
      <p:sp>
        <p:nvSpPr>
          <p:cNvPr id="10" name="TextBox 9">
            <a:extLst>
              <a:ext uri="{FF2B5EF4-FFF2-40B4-BE49-F238E27FC236}">
                <a16:creationId xmlns:a16="http://schemas.microsoft.com/office/drawing/2014/main" id="{B6026CDD-4A3E-614E-BBBC-A9582067F209}"/>
              </a:ext>
            </a:extLst>
          </p:cNvPr>
          <p:cNvSpPr txBox="1"/>
          <p:nvPr/>
        </p:nvSpPr>
        <p:spPr>
          <a:xfrm>
            <a:off x="29852940" y="21926418"/>
            <a:ext cx="13106838" cy="1754326"/>
          </a:xfrm>
          <a:prstGeom prst="rect">
            <a:avLst/>
          </a:prstGeom>
          <a:noFill/>
        </p:spPr>
        <p:txBody>
          <a:bodyPr wrap="square" rtlCol="0">
            <a:spAutoFit/>
          </a:bodyPr>
          <a:lstStyle/>
          <a:p>
            <a:pPr algn="just"/>
            <a:r>
              <a:rPr lang="en-US" sz="3600" dirty="0">
                <a:solidFill>
                  <a:schemeClr val="bg2"/>
                </a:solidFill>
              </a:rPr>
              <a:t>I would like to thank my friends, family, and all of faculty and staff in the University of New Hampshire Chemistry Department for the continuous support and guidance during my time here at UNH.</a:t>
            </a:r>
          </a:p>
        </p:txBody>
      </p:sp>
      <p:sp>
        <p:nvSpPr>
          <p:cNvPr id="11" name="TextBox 10">
            <a:extLst>
              <a:ext uri="{FF2B5EF4-FFF2-40B4-BE49-F238E27FC236}">
                <a16:creationId xmlns:a16="http://schemas.microsoft.com/office/drawing/2014/main" id="{49839985-7383-D042-ACCA-001F4ED3BB87}"/>
              </a:ext>
            </a:extLst>
          </p:cNvPr>
          <p:cNvSpPr txBox="1"/>
          <p:nvPr/>
        </p:nvSpPr>
        <p:spPr>
          <a:xfrm>
            <a:off x="1343515" y="8461214"/>
            <a:ext cx="12628545" cy="3416320"/>
          </a:xfrm>
          <a:prstGeom prst="rect">
            <a:avLst/>
          </a:prstGeom>
          <a:noFill/>
        </p:spPr>
        <p:txBody>
          <a:bodyPr wrap="square" rtlCol="0">
            <a:spAutoFit/>
          </a:bodyPr>
          <a:lstStyle/>
          <a:p>
            <a:pPr algn="just"/>
            <a:r>
              <a:rPr lang="en-US" sz="3600" dirty="0">
                <a:solidFill>
                  <a:schemeClr val="bg2"/>
                </a:solidFill>
              </a:rPr>
              <a:t>To meet the increasing demand of food, agricultural lands need to be able achieve maximum efficiency and produce the highest quality of product. In permanent agricultural lands, soil nutrients have been stripped from the land leaving the environment infertile and ill suited for agriculture. To maintain soil nutrient levels, fertilizers are applied to supply the lost nutrients. </a:t>
            </a:r>
          </a:p>
        </p:txBody>
      </p:sp>
      <p:sp>
        <p:nvSpPr>
          <p:cNvPr id="19" name="TextBox 18">
            <a:extLst>
              <a:ext uri="{FF2B5EF4-FFF2-40B4-BE49-F238E27FC236}">
                <a16:creationId xmlns:a16="http://schemas.microsoft.com/office/drawing/2014/main" id="{38BC5C80-529F-7C46-B4F4-8C4C1043E716}"/>
              </a:ext>
            </a:extLst>
          </p:cNvPr>
          <p:cNvSpPr txBox="1"/>
          <p:nvPr/>
        </p:nvSpPr>
        <p:spPr>
          <a:xfrm>
            <a:off x="1343515" y="12308640"/>
            <a:ext cx="7638592" cy="7848302"/>
          </a:xfrm>
          <a:prstGeom prst="rect">
            <a:avLst/>
          </a:prstGeom>
          <a:noFill/>
        </p:spPr>
        <p:txBody>
          <a:bodyPr wrap="square" rtlCol="0">
            <a:spAutoFit/>
          </a:bodyPr>
          <a:lstStyle/>
          <a:p>
            <a:pPr algn="just"/>
            <a:r>
              <a:rPr lang="en-US" sz="3600" dirty="0">
                <a:solidFill>
                  <a:schemeClr val="bg2"/>
                </a:solidFill>
              </a:rPr>
              <a:t>Fertilizers are predominantly composed of phosphate, nitrate, ammonium, and potassium salts. Nitrogen is an important nutrient for plants to grow and develop since it’s a major component of chlorophyll and amino acids. Phosphorus plays many roles in plant processes, such as photosynthesis and respiration. Potassium regulates the opening and closing of stomata, regulating the flow of CO</a:t>
            </a:r>
            <a:r>
              <a:rPr lang="en-US" sz="3600" baseline="-25000" dirty="0">
                <a:solidFill>
                  <a:schemeClr val="bg2"/>
                </a:solidFill>
              </a:rPr>
              <a:t>2</a:t>
            </a:r>
            <a:r>
              <a:rPr lang="en-US" sz="3600" dirty="0">
                <a:solidFill>
                  <a:schemeClr val="bg2"/>
                </a:solidFill>
              </a:rPr>
              <a:t> during photosynthesis and also triggers enzyme activation which is essential in the production of ATP. </a:t>
            </a:r>
          </a:p>
        </p:txBody>
      </p:sp>
      <p:sp>
        <p:nvSpPr>
          <p:cNvPr id="20" name="TextBox 19">
            <a:extLst>
              <a:ext uri="{FF2B5EF4-FFF2-40B4-BE49-F238E27FC236}">
                <a16:creationId xmlns:a16="http://schemas.microsoft.com/office/drawing/2014/main" id="{3CFFBD12-273E-0149-A40A-70F7AA758065}"/>
              </a:ext>
            </a:extLst>
          </p:cNvPr>
          <p:cNvSpPr txBox="1"/>
          <p:nvPr/>
        </p:nvSpPr>
        <p:spPr>
          <a:xfrm>
            <a:off x="1343515" y="24199645"/>
            <a:ext cx="12628545" cy="2308324"/>
          </a:xfrm>
          <a:prstGeom prst="rect">
            <a:avLst/>
          </a:prstGeom>
          <a:noFill/>
        </p:spPr>
        <p:txBody>
          <a:bodyPr wrap="square" rtlCol="0">
            <a:spAutoFit/>
          </a:bodyPr>
          <a:lstStyle/>
          <a:p>
            <a:pPr algn="just"/>
            <a:r>
              <a:rPr lang="en-US" sz="3600" dirty="0">
                <a:solidFill>
                  <a:schemeClr val="bg2"/>
                </a:solidFill>
              </a:rPr>
              <a:t>The uptake of these nutrients are done through the roots of the plant and through mycorrhizal systems. Mycorrhizal systems are networks of mycorrhizae fungi that form a symbiotic relationship with some root systems that allow higher levels of nutrient uptake.</a:t>
            </a:r>
          </a:p>
        </p:txBody>
      </p:sp>
      <p:pic>
        <p:nvPicPr>
          <p:cNvPr id="23" name="Picture 22">
            <a:extLst>
              <a:ext uri="{FF2B5EF4-FFF2-40B4-BE49-F238E27FC236}">
                <a16:creationId xmlns:a16="http://schemas.microsoft.com/office/drawing/2014/main" id="{81AB3249-4ABD-A245-9561-12B77DAB745C}"/>
              </a:ext>
            </a:extLst>
          </p:cNvPr>
          <p:cNvPicPr>
            <a:picLocks noChangeAspect="1"/>
          </p:cNvPicPr>
          <p:nvPr/>
        </p:nvPicPr>
        <p:blipFill>
          <a:blip r:embed="rId10"/>
          <a:stretch>
            <a:fillRect/>
          </a:stretch>
        </p:blipFill>
        <p:spPr>
          <a:xfrm>
            <a:off x="9092640" y="13022004"/>
            <a:ext cx="5034697" cy="5313665"/>
          </a:xfrm>
          <a:prstGeom prst="rect">
            <a:avLst/>
          </a:prstGeom>
        </p:spPr>
      </p:pic>
      <p:pic>
        <p:nvPicPr>
          <p:cNvPr id="24" name="Picture 23">
            <a:extLst>
              <a:ext uri="{FF2B5EF4-FFF2-40B4-BE49-F238E27FC236}">
                <a16:creationId xmlns:a16="http://schemas.microsoft.com/office/drawing/2014/main" id="{ECA15F5C-3E2A-3444-ADB9-5F1CB551F4B5}"/>
              </a:ext>
            </a:extLst>
          </p:cNvPr>
          <p:cNvPicPr>
            <a:picLocks noChangeAspect="1"/>
          </p:cNvPicPr>
          <p:nvPr/>
        </p:nvPicPr>
        <p:blipFill>
          <a:blip r:embed="rId11"/>
          <a:stretch>
            <a:fillRect/>
          </a:stretch>
        </p:blipFill>
        <p:spPr>
          <a:xfrm>
            <a:off x="5690872" y="26929510"/>
            <a:ext cx="4670381" cy="4285074"/>
          </a:xfrm>
          <a:prstGeom prst="rect">
            <a:avLst/>
          </a:prstGeom>
        </p:spPr>
      </p:pic>
      <p:sp>
        <p:nvSpPr>
          <p:cNvPr id="26" name="TextBox 25">
            <a:extLst>
              <a:ext uri="{FF2B5EF4-FFF2-40B4-BE49-F238E27FC236}">
                <a16:creationId xmlns:a16="http://schemas.microsoft.com/office/drawing/2014/main" id="{0035396A-A8B1-F743-9B84-5569768F26C2}"/>
              </a:ext>
            </a:extLst>
          </p:cNvPr>
          <p:cNvSpPr txBox="1"/>
          <p:nvPr/>
        </p:nvSpPr>
        <p:spPr>
          <a:xfrm>
            <a:off x="15488695" y="21019958"/>
            <a:ext cx="12800702" cy="2308324"/>
          </a:xfrm>
          <a:prstGeom prst="rect">
            <a:avLst/>
          </a:prstGeom>
          <a:noFill/>
        </p:spPr>
        <p:txBody>
          <a:bodyPr wrap="square" rtlCol="0">
            <a:spAutoFit/>
          </a:bodyPr>
          <a:lstStyle/>
          <a:p>
            <a:pPr algn="just"/>
            <a:r>
              <a:rPr lang="en-US" sz="3600" dirty="0">
                <a:solidFill>
                  <a:schemeClr val="bg2"/>
                </a:solidFill>
              </a:rPr>
              <a:t>Through the USDA, to be organic the product must be accredited to have approved operations that demonstrate that they are protecting natural resources, conserving biodiversity, and are using approved substances.</a:t>
            </a:r>
          </a:p>
        </p:txBody>
      </p:sp>
      <p:sp>
        <p:nvSpPr>
          <p:cNvPr id="27" name="TextBox 26">
            <a:extLst>
              <a:ext uri="{FF2B5EF4-FFF2-40B4-BE49-F238E27FC236}">
                <a16:creationId xmlns:a16="http://schemas.microsoft.com/office/drawing/2014/main" id="{1E989E7C-BCA5-9942-9364-2F7E31B3CE42}"/>
              </a:ext>
            </a:extLst>
          </p:cNvPr>
          <p:cNvSpPr txBox="1"/>
          <p:nvPr/>
        </p:nvSpPr>
        <p:spPr>
          <a:xfrm>
            <a:off x="15574775" y="16018318"/>
            <a:ext cx="12628545" cy="2862322"/>
          </a:xfrm>
          <a:prstGeom prst="rect">
            <a:avLst/>
          </a:prstGeom>
          <a:noFill/>
        </p:spPr>
        <p:txBody>
          <a:bodyPr wrap="square" rtlCol="0">
            <a:spAutoFit/>
          </a:bodyPr>
          <a:lstStyle/>
          <a:p>
            <a:pPr algn="just"/>
            <a:r>
              <a:rPr lang="en-US" sz="3600" dirty="0">
                <a:solidFill>
                  <a:schemeClr val="bg2"/>
                </a:solidFill>
              </a:rPr>
              <a:t>In ideal conditions 50% of nitrogenous fertilizers are used by plants, the rest is lost through evaporation and through surface and ground water. Nitrate and phosphorus runoff cause environmental damage through eutrophication. These fertilizers are also been found to contain heavy metals and radionucleotides.  </a:t>
            </a:r>
          </a:p>
        </p:txBody>
      </p:sp>
      <p:pic>
        <p:nvPicPr>
          <p:cNvPr id="28" name="Picture 27">
            <a:extLst>
              <a:ext uri="{FF2B5EF4-FFF2-40B4-BE49-F238E27FC236}">
                <a16:creationId xmlns:a16="http://schemas.microsoft.com/office/drawing/2014/main" id="{936F3926-02C2-2247-B8CC-B5FB2E353E3B}"/>
              </a:ext>
            </a:extLst>
          </p:cNvPr>
          <p:cNvPicPr>
            <a:picLocks noChangeAspect="1"/>
          </p:cNvPicPr>
          <p:nvPr/>
        </p:nvPicPr>
        <p:blipFill>
          <a:blip r:embed="rId12"/>
          <a:stretch>
            <a:fillRect/>
          </a:stretch>
        </p:blipFill>
        <p:spPr>
          <a:xfrm>
            <a:off x="18963676" y="11743680"/>
            <a:ext cx="5850741" cy="3247160"/>
          </a:xfrm>
          <a:prstGeom prst="rect">
            <a:avLst/>
          </a:prstGeom>
        </p:spPr>
      </p:pic>
      <p:sp>
        <p:nvSpPr>
          <p:cNvPr id="32" name="TextBox 31">
            <a:extLst>
              <a:ext uri="{FF2B5EF4-FFF2-40B4-BE49-F238E27FC236}">
                <a16:creationId xmlns:a16="http://schemas.microsoft.com/office/drawing/2014/main" id="{42A12255-A350-B145-905E-99E434A0BC99}"/>
              </a:ext>
            </a:extLst>
          </p:cNvPr>
          <p:cNvSpPr txBox="1"/>
          <p:nvPr/>
        </p:nvSpPr>
        <p:spPr>
          <a:xfrm>
            <a:off x="15545249" y="8473351"/>
            <a:ext cx="12877265" cy="1754326"/>
          </a:xfrm>
          <a:prstGeom prst="rect">
            <a:avLst/>
          </a:prstGeom>
          <a:noFill/>
        </p:spPr>
        <p:txBody>
          <a:bodyPr wrap="square" rtlCol="0">
            <a:spAutoFit/>
          </a:bodyPr>
          <a:lstStyle/>
          <a:p>
            <a:pPr algn="just"/>
            <a:r>
              <a:rPr lang="en-US" sz="3600" dirty="0">
                <a:solidFill>
                  <a:schemeClr val="bg2"/>
                </a:solidFill>
              </a:rPr>
              <a:t>Most of the nitrogen that is found in industrial fertilizers are produced using the Haber Bosch Process which converts atmospheric nitrogen into ammonia. </a:t>
            </a:r>
          </a:p>
        </p:txBody>
      </p:sp>
      <p:pic>
        <p:nvPicPr>
          <p:cNvPr id="13" name="Picture 12">
            <a:extLst>
              <a:ext uri="{FF2B5EF4-FFF2-40B4-BE49-F238E27FC236}">
                <a16:creationId xmlns:a16="http://schemas.microsoft.com/office/drawing/2014/main" id="{7C59B4BF-9ECC-1947-93E1-CAC01C71DEBB}"/>
              </a:ext>
            </a:extLst>
          </p:cNvPr>
          <p:cNvPicPr>
            <a:picLocks noChangeAspect="1"/>
          </p:cNvPicPr>
          <p:nvPr/>
        </p:nvPicPr>
        <p:blipFill>
          <a:blip r:embed="rId13"/>
          <a:stretch>
            <a:fillRect/>
          </a:stretch>
        </p:blipFill>
        <p:spPr>
          <a:xfrm>
            <a:off x="3732665" y="20531156"/>
            <a:ext cx="8003539" cy="2636518"/>
          </a:xfrm>
          <a:prstGeom prst="rect">
            <a:avLst/>
          </a:prstGeom>
        </p:spPr>
      </p:pic>
      <p:pic>
        <p:nvPicPr>
          <p:cNvPr id="14" name="Picture 13">
            <a:extLst>
              <a:ext uri="{FF2B5EF4-FFF2-40B4-BE49-F238E27FC236}">
                <a16:creationId xmlns:a16="http://schemas.microsoft.com/office/drawing/2014/main" id="{FA103E3A-4FB3-294C-B497-DE984AD24763}"/>
              </a:ext>
            </a:extLst>
          </p:cNvPr>
          <p:cNvPicPr>
            <a:picLocks noChangeAspect="1"/>
          </p:cNvPicPr>
          <p:nvPr/>
        </p:nvPicPr>
        <p:blipFill>
          <a:blip r:embed="rId14"/>
          <a:stretch>
            <a:fillRect/>
          </a:stretch>
        </p:blipFill>
        <p:spPr>
          <a:xfrm>
            <a:off x="16947048" y="10554110"/>
            <a:ext cx="10160000" cy="1231900"/>
          </a:xfrm>
          <a:prstGeom prst="rect">
            <a:avLst/>
          </a:prstGeom>
        </p:spPr>
      </p:pic>
      <p:sp>
        <p:nvSpPr>
          <p:cNvPr id="33" name="TextBox 32">
            <a:extLst>
              <a:ext uri="{FF2B5EF4-FFF2-40B4-BE49-F238E27FC236}">
                <a16:creationId xmlns:a16="http://schemas.microsoft.com/office/drawing/2014/main" id="{E6F92D88-2A21-D149-9A15-CB8E6E8F63F1}"/>
              </a:ext>
            </a:extLst>
          </p:cNvPr>
          <p:cNvSpPr txBox="1"/>
          <p:nvPr/>
        </p:nvSpPr>
        <p:spPr>
          <a:xfrm>
            <a:off x="15583530" y="23945850"/>
            <a:ext cx="12800702" cy="2308324"/>
          </a:xfrm>
          <a:prstGeom prst="rect">
            <a:avLst/>
          </a:prstGeom>
          <a:noFill/>
        </p:spPr>
        <p:txBody>
          <a:bodyPr wrap="square" rtlCol="0">
            <a:spAutoFit/>
          </a:bodyPr>
          <a:lstStyle/>
          <a:p>
            <a:pPr algn="just"/>
            <a:r>
              <a:rPr lang="en-US" sz="3600" dirty="0">
                <a:solidFill>
                  <a:schemeClr val="bg2"/>
                </a:solidFill>
              </a:rPr>
              <a:t>Current fertilizers of choice are animal manure and compost, which need higher rates of supply to meet the nitrogen demands of the soil. This results in a buildup of soil organic matter which promote soil health and increase overall soil fertility.</a:t>
            </a:r>
          </a:p>
        </p:txBody>
      </p:sp>
      <p:pic>
        <p:nvPicPr>
          <p:cNvPr id="15" name="Picture 14">
            <a:extLst>
              <a:ext uri="{FF2B5EF4-FFF2-40B4-BE49-F238E27FC236}">
                <a16:creationId xmlns:a16="http://schemas.microsoft.com/office/drawing/2014/main" id="{670118C9-3CF6-0F47-A4D9-AA0E743C125E}"/>
              </a:ext>
            </a:extLst>
          </p:cNvPr>
          <p:cNvPicPr>
            <a:picLocks noChangeAspect="1"/>
          </p:cNvPicPr>
          <p:nvPr/>
        </p:nvPicPr>
        <p:blipFill>
          <a:blip r:embed="rId15"/>
          <a:stretch>
            <a:fillRect/>
          </a:stretch>
        </p:blipFill>
        <p:spPr>
          <a:xfrm>
            <a:off x="19167854" y="26929510"/>
            <a:ext cx="5718389" cy="4270696"/>
          </a:xfrm>
          <a:prstGeom prst="rect">
            <a:avLst/>
          </a:prstGeom>
        </p:spPr>
      </p:pic>
      <p:pic>
        <p:nvPicPr>
          <p:cNvPr id="35" name="Picture 34">
            <a:extLst>
              <a:ext uri="{FF2B5EF4-FFF2-40B4-BE49-F238E27FC236}">
                <a16:creationId xmlns:a16="http://schemas.microsoft.com/office/drawing/2014/main" id="{E11DA0B7-91F5-4847-922F-ACEE19F4DBDE}"/>
              </a:ext>
            </a:extLst>
          </p:cNvPr>
          <p:cNvPicPr>
            <a:picLocks noChangeAspect="1"/>
          </p:cNvPicPr>
          <p:nvPr/>
        </p:nvPicPr>
        <p:blipFill>
          <a:blip r:embed="rId16"/>
          <a:stretch>
            <a:fillRect/>
          </a:stretch>
        </p:blipFill>
        <p:spPr>
          <a:xfrm>
            <a:off x="37127415" y="12539923"/>
            <a:ext cx="5440088" cy="6175578"/>
          </a:xfrm>
          <a:prstGeom prst="rect">
            <a:avLst/>
          </a:prstGeom>
        </p:spPr>
      </p:pic>
      <p:pic>
        <p:nvPicPr>
          <p:cNvPr id="37" name="Picture 36">
            <a:extLst>
              <a:ext uri="{FF2B5EF4-FFF2-40B4-BE49-F238E27FC236}">
                <a16:creationId xmlns:a16="http://schemas.microsoft.com/office/drawing/2014/main" id="{6AF54618-54ED-7D4D-9712-D7F424195525}"/>
              </a:ext>
            </a:extLst>
          </p:cNvPr>
          <p:cNvPicPr>
            <a:picLocks noChangeAspect="1"/>
          </p:cNvPicPr>
          <p:nvPr/>
        </p:nvPicPr>
        <p:blipFill>
          <a:blip r:embed="rId17"/>
          <a:stretch>
            <a:fillRect/>
          </a:stretch>
        </p:blipFill>
        <p:spPr>
          <a:xfrm>
            <a:off x="36913905" y="7597059"/>
            <a:ext cx="5653598" cy="3605000"/>
          </a:xfrm>
          <a:prstGeom prst="rect">
            <a:avLst/>
          </a:prstGeom>
        </p:spPr>
      </p:pic>
      <p:sp>
        <p:nvSpPr>
          <p:cNvPr id="39" name="TextBox 38">
            <a:extLst>
              <a:ext uri="{FF2B5EF4-FFF2-40B4-BE49-F238E27FC236}">
                <a16:creationId xmlns:a16="http://schemas.microsoft.com/office/drawing/2014/main" id="{CC89C815-641E-494F-AD04-2B410B98CE6D}"/>
              </a:ext>
            </a:extLst>
          </p:cNvPr>
          <p:cNvSpPr txBox="1"/>
          <p:nvPr/>
        </p:nvSpPr>
        <p:spPr>
          <a:xfrm>
            <a:off x="9729729" y="18386608"/>
            <a:ext cx="3760517" cy="461665"/>
          </a:xfrm>
          <a:prstGeom prst="rect">
            <a:avLst/>
          </a:prstGeom>
          <a:noFill/>
        </p:spPr>
        <p:txBody>
          <a:bodyPr wrap="square" rtlCol="0">
            <a:spAutoFit/>
          </a:bodyPr>
          <a:lstStyle/>
          <a:p>
            <a:r>
              <a:rPr lang="en-US" sz="2400" dirty="0">
                <a:solidFill>
                  <a:schemeClr val="bg2"/>
                </a:solidFill>
              </a:rPr>
              <a:t>Figure 1. The nitrogen cycle</a:t>
            </a:r>
          </a:p>
        </p:txBody>
      </p:sp>
      <p:sp>
        <p:nvSpPr>
          <p:cNvPr id="40" name="TextBox 39">
            <a:extLst>
              <a:ext uri="{FF2B5EF4-FFF2-40B4-BE49-F238E27FC236}">
                <a16:creationId xmlns:a16="http://schemas.microsoft.com/office/drawing/2014/main" id="{91E459F6-1DEE-AB42-B30C-864EAB22360B}"/>
              </a:ext>
            </a:extLst>
          </p:cNvPr>
          <p:cNvSpPr txBox="1"/>
          <p:nvPr/>
        </p:nvSpPr>
        <p:spPr>
          <a:xfrm>
            <a:off x="5825372" y="23316439"/>
            <a:ext cx="4401377" cy="461665"/>
          </a:xfrm>
          <a:prstGeom prst="rect">
            <a:avLst/>
          </a:prstGeom>
          <a:noFill/>
        </p:spPr>
        <p:txBody>
          <a:bodyPr wrap="square" rtlCol="0">
            <a:spAutoFit/>
          </a:bodyPr>
          <a:lstStyle/>
          <a:p>
            <a:r>
              <a:rPr lang="en-US" sz="2400" dirty="0">
                <a:solidFill>
                  <a:schemeClr val="bg2"/>
                </a:solidFill>
              </a:rPr>
              <a:t>Figure 2.  Chlorophyll A molecule</a:t>
            </a:r>
          </a:p>
        </p:txBody>
      </p:sp>
      <p:sp>
        <p:nvSpPr>
          <p:cNvPr id="41" name="TextBox 40">
            <a:extLst>
              <a:ext uri="{FF2B5EF4-FFF2-40B4-BE49-F238E27FC236}">
                <a16:creationId xmlns:a16="http://schemas.microsoft.com/office/drawing/2014/main" id="{0EE754DD-83CF-0B43-9C75-842643255BF5}"/>
              </a:ext>
            </a:extLst>
          </p:cNvPr>
          <p:cNvSpPr txBox="1"/>
          <p:nvPr/>
        </p:nvSpPr>
        <p:spPr>
          <a:xfrm>
            <a:off x="4187007" y="31284874"/>
            <a:ext cx="7678108" cy="830997"/>
          </a:xfrm>
          <a:prstGeom prst="rect">
            <a:avLst/>
          </a:prstGeom>
          <a:noFill/>
        </p:spPr>
        <p:txBody>
          <a:bodyPr wrap="square" rtlCol="0">
            <a:spAutoFit/>
          </a:bodyPr>
          <a:lstStyle/>
          <a:p>
            <a:r>
              <a:rPr lang="en-US" sz="2400" dirty="0">
                <a:solidFill>
                  <a:schemeClr val="bg2"/>
                </a:solidFill>
              </a:rPr>
              <a:t>Figure 3. Comparison of tomato plant without mycorrhizal system (left) and with mycorrhizal system (right).</a:t>
            </a:r>
          </a:p>
        </p:txBody>
      </p:sp>
      <p:sp>
        <p:nvSpPr>
          <p:cNvPr id="42" name="TextBox 41">
            <a:extLst>
              <a:ext uri="{FF2B5EF4-FFF2-40B4-BE49-F238E27FC236}">
                <a16:creationId xmlns:a16="http://schemas.microsoft.com/office/drawing/2014/main" id="{E1BA0ADA-2567-EB46-AFC7-E456D90E35AA}"/>
              </a:ext>
            </a:extLst>
          </p:cNvPr>
          <p:cNvSpPr txBox="1"/>
          <p:nvPr/>
        </p:nvSpPr>
        <p:spPr>
          <a:xfrm>
            <a:off x="16068630" y="15069992"/>
            <a:ext cx="12306847" cy="461665"/>
          </a:xfrm>
          <a:prstGeom prst="rect">
            <a:avLst/>
          </a:prstGeom>
          <a:noFill/>
        </p:spPr>
        <p:txBody>
          <a:bodyPr wrap="square" rtlCol="0">
            <a:spAutoFit/>
          </a:bodyPr>
          <a:lstStyle/>
          <a:p>
            <a:r>
              <a:rPr lang="en-US" sz="2400" dirty="0">
                <a:solidFill>
                  <a:schemeClr val="bg2"/>
                </a:solidFill>
              </a:rPr>
              <a:t>Figure 4 &amp; 5. Haber Bosch Process equation (above) and diagram of the industrial process (below)</a:t>
            </a:r>
          </a:p>
        </p:txBody>
      </p:sp>
      <p:sp>
        <p:nvSpPr>
          <p:cNvPr id="43" name="TextBox 42">
            <a:extLst>
              <a:ext uri="{FF2B5EF4-FFF2-40B4-BE49-F238E27FC236}">
                <a16:creationId xmlns:a16="http://schemas.microsoft.com/office/drawing/2014/main" id="{5DF214A2-462C-FD4F-AF86-2CC7DBAD717F}"/>
              </a:ext>
            </a:extLst>
          </p:cNvPr>
          <p:cNvSpPr txBox="1"/>
          <p:nvPr/>
        </p:nvSpPr>
        <p:spPr>
          <a:xfrm>
            <a:off x="20529407" y="31469539"/>
            <a:ext cx="2995284" cy="461665"/>
          </a:xfrm>
          <a:prstGeom prst="rect">
            <a:avLst/>
          </a:prstGeom>
          <a:noFill/>
        </p:spPr>
        <p:txBody>
          <a:bodyPr wrap="square" rtlCol="0">
            <a:spAutoFit/>
          </a:bodyPr>
          <a:lstStyle/>
          <a:p>
            <a:r>
              <a:rPr lang="en-US" sz="2400" dirty="0">
                <a:solidFill>
                  <a:schemeClr val="bg2"/>
                </a:solidFill>
              </a:rPr>
              <a:t>Figure 6. Compost bin</a:t>
            </a:r>
          </a:p>
        </p:txBody>
      </p:sp>
      <p:sp>
        <p:nvSpPr>
          <p:cNvPr id="44" name="TextBox 43">
            <a:extLst>
              <a:ext uri="{FF2B5EF4-FFF2-40B4-BE49-F238E27FC236}">
                <a16:creationId xmlns:a16="http://schemas.microsoft.com/office/drawing/2014/main" id="{E8BCD467-D031-FE4A-AFDD-87B139E60E90}"/>
              </a:ext>
            </a:extLst>
          </p:cNvPr>
          <p:cNvSpPr txBox="1"/>
          <p:nvPr/>
        </p:nvSpPr>
        <p:spPr>
          <a:xfrm>
            <a:off x="37020659" y="11222431"/>
            <a:ext cx="6043543" cy="1200329"/>
          </a:xfrm>
          <a:prstGeom prst="rect">
            <a:avLst/>
          </a:prstGeom>
          <a:noFill/>
        </p:spPr>
        <p:txBody>
          <a:bodyPr wrap="square" rtlCol="0">
            <a:spAutoFit/>
          </a:bodyPr>
          <a:lstStyle/>
          <a:p>
            <a:r>
              <a:rPr lang="en-US" sz="2400" dirty="0">
                <a:solidFill>
                  <a:schemeClr val="bg2"/>
                </a:solidFill>
              </a:rPr>
              <a:t>Figure 7.  Comparison of kilocalories produced on organic (animal &amp; legume based fertilizer) and conventional farms</a:t>
            </a:r>
          </a:p>
        </p:txBody>
      </p:sp>
      <p:sp>
        <p:nvSpPr>
          <p:cNvPr id="45" name="TextBox 44">
            <a:extLst>
              <a:ext uri="{FF2B5EF4-FFF2-40B4-BE49-F238E27FC236}">
                <a16:creationId xmlns:a16="http://schemas.microsoft.com/office/drawing/2014/main" id="{ECFB0222-C9D6-7C4A-B610-764B450514F7}"/>
              </a:ext>
            </a:extLst>
          </p:cNvPr>
          <p:cNvSpPr txBox="1"/>
          <p:nvPr/>
        </p:nvSpPr>
        <p:spPr>
          <a:xfrm>
            <a:off x="37152439" y="18832664"/>
            <a:ext cx="5911763" cy="1200329"/>
          </a:xfrm>
          <a:prstGeom prst="rect">
            <a:avLst/>
          </a:prstGeom>
          <a:noFill/>
        </p:spPr>
        <p:txBody>
          <a:bodyPr wrap="square" rtlCol="0">
            <a:spAutoFit/>
          </a:bodyPr>
          <a:lstStyle/>
          <a:p>
            <a:r>
              <a:rPr lang="en-US" sz="2400" dirty="0">
                <a:solidFill>
                  <a:schemeClr val="bg2"/>
                </a:solidFill>
              </a:rPr>
              <a:t>Figure 8.  Comparison of soil carbon and soil nitrogen on organic (animal &amp; legume based fertilizer) and conventional farms</a:t>
            </a:r>
          </a:p>
        </p:txBody>
      </p:sp>
      <p:sp>
        <p:nvSpPr>
          <p:cNvPr id="46" name="TextBox 45">
            <a:extLst>
              <a:ext uri="{FF2B5EF4-FFF2-40B4-BE49-F238E27FC236}">
                <a16:creationId xmlns:a16="http://schemas.microsoft.com/office/drawing/2014/main" id="{2A93EC67-71D0-0F4B-A2BF-13A28D2072FF}"/>
              </a:ext>
            </a:extLst>
          </p:cNvPr>
          <p:cNvSpPr txBox="1"/>
          <p:nvPr/>
        </p:nvSpPr>
        <p:spPr>
          <a:xfrm>
            <a:off x="30002216" y="8413464"/>
            <a:ext cx="6644631" cy="3970318"/>
          </a:xfrm>
          <a:prstGeom prst="rect">
            <a:avLst/>
          </a:prstGeom>
          <a:noFill/>
        </p:spPr>
        <p:txBody>
          <a:bodyPr wrap="square" rtlCol="0">
            <a:spAutoFit/>
          </a:bodyPr>
          <a:lstStyle/>
          <a:p>
            <a:pPr algn="just"/>
            <a:r>
              <a:rPr lang="en-US" sz="3600" dirty="0">
                <a:solidFill>
                  <a:schemeClr val="bg2"/>
                </a:solidFill>
              </a:rPr>
              <a:t>Economically, industrial agriculture is more sustainable. Industrial farming is more profitable with higher yields and 15% less labor costs than organic agriculture, keeping costs low and affordable for the public.</a:t>
            </a:r>
          </a:p>
        </p:txBody>
      </p:sp>
      <p:sp>
        <p:nvSpPr>
          <p:cNvPr id="47" name="TextBox 46">
            <a:extLst>
              <a:ext uri="{FF2B5EF4-FFF2-40B4-BE49-F238E27FC236}">
                <a16:creationId xmlns:a16="http://schemas.microsoft.com/office/drawing/2014/main" id="{44E6C43F-330E-C84B-9FCA-3DBC74182598}"/>
              </a:ext>
            </a:extLst>
          </p:cNvPr>
          <p:cNvSpPr txBox="1"/>
          <p:nvPr/>
        </p:nvSpPr>
        <p:spPr>
          <a:xfrm>
            <a:off x="30137494" y="13604483"/>
            <a:ext cx="6776411" cy="5078313"/>
          </a:xfrm>
          <a:prstGeom prst="rect">
            <a:avLst/>
          </a:prstGeom>
          <a:noFill/>
        </p:spPr>
        <p:txBody>
          <a:bodyPr wrap="square" rtlCol="0">
            <a:spAutoFit/>
          </a:bodyPr>
          <a:lstStyle/>
          <a:p>
            <a:pPr algn="just"/>
            <a:r>
              <a:rPr lang="en-US" sz="3600" dirty="0">
                <a:solidFill>
                  <a:schemeClr val="bg2"/>
                </a:solidFill>
              </a:rPr>
              <a:t>Environmentally, organic farming is much more sustainable. Organic farming increases soil health, biodiversity, and has an overall low environmental damage while industrial farming strips soils of nutrients, high leaching rates of nitrogen, and high environmental damage.</a:t>
            </a:r>
          </a:p>
        </p:txBody>
      </p:sp>
    </p:spTree>
    <p:extLst>
      <p:ext uri="{BB962C8B-B14F-4D97-AF65-F5344CB8AC3E}">
        <p14:creationId xmlns:p14="http://schemas.microsoft.com/office/powerpoint/2010/main" val="327652341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Parcel</Template>
  <TotalTime>8356</TotalTime>
  <Words>589</Words>
  <Application>Microsoft Macintosh PowerPoint</Application>
  <PresentationFormat>Custom</PresentationFormat>
  <Paragraphs>150</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Gill Sans MT</vt:lpstr>
      <vt:lpstr>Parcel</vt:lpstr>
      <vt:lpstr>Comparison of Fertilizing Practices in industrial and organic agriculture  Eliza Mullen, B.A. Chemistry,  Minor Environmental Conservation and Sustainability Department of Chemistry, University of New Hampshire, Durham, NH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Comparison of Fertilizing Practices in industrial and organic agriculture</dc:title>
  <dc:creator>Mullen, Eliza M</dc:creator>
  <cp:lastModifiedBy>Mullen, Eliza M</cp:lastModifiedBy>
  <cp:revision>40</cp:revision>
  <dcterms:created xsi:type="dcterms:W3CDTF">2019-04-04T14:21:02Z</dcterms:created>
  <dcterms:modified xsi:type="dcterms:W3CDTF">2019-04-30T19:37:43Z</dcterms:modified>
</cp:coreProperties>
</file>