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9398D5-9E4D-4DBE-902C-2DA9CBC9A9AD}" v="90" dt="2019-04-30T20:53:40.060"/>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432" autoAdjust="0"/>
  </p:normalViewPr>
  <p:slideViewPr>
    <p:cSldViewPr snapToGrid="0">
      <p:cViewPr>
        <p:scale>
          <a:sx n="33" d="100"/>
          <a:sy n="33" d="100"/>
        </p:scale>
        <p:origin x="882" y="-1422"/>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101" d="100"/>
          <a:sy n="101" d="100"/>
        </p:scale>
        <p:origin x="-357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10" Type="http://schemas.microsoft.com/office/2015/10/relationships/revisionInfo" Target="revisionInfo.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4/30/2019</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4/30/2019</a:t>
            </a:fld>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2892468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4/30/2019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4/30/2019</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6416379" y="357808"/>
            <a:ext cx="31089600" cy="2514540"/>
          </a:xfrm>
        </p:spPr>
        <p:txBody>
          <a:bodyPr>
            <a:normAutofit/>
          </a:bodyPr>
          <a:lstStyle/>
          <a:p>
            <a:pPr algn="ctr"/>
            <a:r>
              <a:rPr lang="en-US" sz="9600" dirty="0"/>
              <a:t>Natural Circulation and Convection</a:t>
            </a:r>
          </a:p>
        </p:txBody>
      </p:sp>
      <p:sp>
        <p:nvSpPr>
          <p:cNvPr id="7" name="Text Placeholder 6"/>
          <p:cNvSpPr>
            <a:spLocks noGrp="1"/>
          </p:cNvSpPr>
          <p:nvPr>
            <p:ph type="body" sz="quarter" idx="17"/>
          </p:nvPr>
        </p:nvSpPr>
        <p:spPr>
          <a:xfrm>
            <a:off x="1188720" y="5852160"/>
            <a:ext cx="12801600" cy="1219200"/>
          </a:xfrm>
        </p:spPr>
        <p:txBody>
          <a:bodyPr/>
          <a:lstStyle/>
          <a:p>
            <a:r>
              <a:rPr lang="en-US" dirty="0"/>
              <a:t>Introduction</a:t>
            </a:r>
          </a:p>
        </p:txBody>
      </p:sp>
      <p:sp>
        <p:nvSpPr>
          <p:cNvPr id="8" name="Text Placeholder 7"/>
          <p:cNvSpPr>
            <a:spLocks noGrp="1"/>
          </p:cNvSpPr>
          <p:nvPr>
            <p:ph type="body" sz="quarter" idx="19"/>
          </p:nvPr>
        </p:nvSpPr>
        <p:spPr>
          <a:xfrm>
            <a:off x="1188720" y="16881616"/>
            <a:ext cx="12801600" cy="1219200"/>
          </a:xfrm>
        </p:spPr>
        <p:txBody>
          <a:bodyPr/>
          <a:lstStyle/>
          <a:p>
            <a:r>
              <a:rPr lang="en-US" dirty="0"/>
              <a:t>Design Problem</a:t>
            </a:r>
          </a:p>
        </p:txBody>
      </p:sp>
      <p:sp>
        <p:nvSpPr>
          <p:cNvPr id="13" name="Content Placeholder 12"/>
          <p:cNvSpPr>
            <a:spLocks noGrp="1"/>
          </p:cNvSpPr>
          <p:nvPr>
            <p:ph sz="quarter" idx="26"/>
          </p:nvPr>
        </p:nvSpPr>
        <p:spPr>
          <a:xfrm>
            <a:off x="1250427" y="18914516"/>
            <a:ext cx="12433777" cy="10890904"/>
          </a:xfrm>
        </p:spPr>
        <p:txBody>
          <a:bodyPr vert="horz" lIns="365760" tIns="182880" rIns="91440" bIns="45720" rtlCol="0" anchor="t">
            <a:normAutofit fontScale="85000" lnSpcReduction="20000"/>
          </a:bodyPr>
          <a:lstStyle/>
          <a:p>
            <a:r>
              <a:rPr lang="en-US" sz="6400" u="sng" dirty="0"/>
              <a:t>Problem</a:t>
            </a:r>
            <a:r>
              <a:rPr lang="en-US" sz="6400" dirty="0"/>
              <a:t>:</a:t>
            </a:r>
          </a:p>
          <a:p>
            <a:pPr marL="0" indent="0">
              <a:buNone/>
            </a:pPr>
            <a:r>
              <a:rPr lang="en-US" sz="5800" dirty="0"/>
              <a:t>A fuel element for  cooling nuclear reactor produces heat at a rate of 4000 W/m, and the temperature of the heat element must remain below 120</a:t>
            </a:r>
            <a:r>
              <a:rPr lang="en-US" sz="5800" baseline="30000" dirty="0"/>
              <a:t>o</a:t>
            </a:r>
            <a:r>
              <a:rPr lang="en-US" sz="5800" dirty="0"/>
              <a:t>C. Cooling  water is supplied at 10</a:t>
            </a:r>
            <a:r>
              <a:rPr lang="en-US" sz="5800" baseline="30000" dirty="0"/>
              <a:t>o</a:t>
            </a:r>
            <a:r>
              <a:rPr lang="en-US" sz="5800" dirty="0"/>
              <a:t>C. Size of the heat exchanger and circulation rate needed to maintain these temperatures must be determined. </a:t>
            </a:r>
          </a:p>
          <a:p>
            <a:pPr marL="640080" lvl="1" indent="0">
              <a:buNone/>
            </a:pPr>
            <a:endParaRPr lang="en-US" sz="5800" dirty="0"/>
          </a:p>
          <a:p>
            <a:r>
              <a:rPr lang="en-US" sz="6400" u="sng" dirty="0"/>
              <a:t>Solution</a:t>
            </a:r>
            <a:r>
              <a:rPr lang="en-US" sz="6400" dirty="0"/>
              <a:t>: </a:t>
            </a:r>
          </a:p>
          <a:p>
            <a:pPr lvl="1"/>
            <a:r>
              <a:rPr lang="en-US" sz="5800" dirty="0">
                <a:sym typeface="Wingdings" pitchFamily="2" charset="2"/>
              </a:rPr>
              <a:t>Fuel Element: Diameter= 0.067 m and Length = 0.56 m. </a:t>
            </a:r>
          </a:p>
          <a:p>
            <a:pPr lvl="1"/>
            <a:r>
              <a:rPr lang="en-US" sz="5800" dirty="0">
                <a:sym typeface="Wingdings" pitchFamily="2" charset="2"/>
              </a:rPr>
              <a:t>Circulation Rate: </a:t>
            </a:r>
            <a:r>
              <a:rPr lang="en-US" sz="5800">
                <a:sym typeface="Wingdings" pitchFamily="2" charset="2"/>
              </a:rPr>
              <a:t>Approximately 0.29</a:t>
            </a:r>
            <a:r>
              <a:rPr lang="en-US" sz="5800" baseline="30000">
                <a:sym typeface="Wingdings" pitchFamily="2" charset="2"/>
              </a:rPr>
              <a:t> </a:t>
            </a:r>
            <a:r>
              <a:rPr lang="en-US" sz="5800">
                <a:sym typeface="Wingdings" pitchFamily="2" charset="2"/>
              </a:rPr>
              <a:t>kg/min </a:t>
            </a:r>
            <a:r>
              <a:rPr lang="en-US" sz="5800" dirty="0">
                <a:sym typeface="Wingdings" pitchFamily="2" charset="2"/>
              </a:rPr>
              <a:t>using cooling water at 20 gph (gallons per hour).</a:t>
            </a:r>
            <a:endParaRPr lang="en-US" sz="4400" dirty="0">
              <a:sym typeface="Wingdings" pitchFamily="2" charset="2"/>
            </a:endParaRPr>
          </a:p>
          <a:p>
            <a:pPr lvl="1"/>
            <a:endParaRPr lang="en-US" sz="4400" dirty="0"/>
          </a:p>
          <a:p>
            <a:pPr marL="640080" lvl="1" indent="0">
              <a:buNone/>
            </a:pPr>
            <a:endParaRPr lang="en-US" sz="4400" dirty="0"/>
          </a:p>
        </p:txBody>
      </p:sp>
      <p:sp>
        <p:nvSpPr>
          <p:cNvPr id="9" name="Text Placeholder 8"/>
          <p:cNvSpPr>
            <a:spLocks noGrp="1"/>
          </p:cNvSpPr>
          <p:nvPr>
            <p:ph type="body" sz="quarter" idx="21"/>
          </p:nvPr>
        </p:nvSpPr>
        <p:spPr>
          <a:xfrm>
            <a:off x="15739240" y="5852160"/>
            <a:ext cx="12801600" cy="1219200"/>
          </a:xfrm>
        </p:spPr>
        <p:txBody>
          <a:bodyPr/>
          <a:lstStyle/>
          <a:p>
            <a:r>
              <a:rPr lang="en-US" dirty="0"/>
              <a:t>methods</a:t>
            </a:r>
          </a:p>
        </p:txBody>
      </p:sp>
      <p:sp>
        <p:nvSpPr>
          <p:cNvPr id="14" name="Content Placeholder 13"/>
          <p:cNvSpPr>
            <a:spLocks noGrp="1"/>
          </p:cNvSpPr>
          <p:nvPr>
            <p:ph sz="quarter" idx="27"/>
          </p:nvPr>
        </p:nvSpPr>
        <p:spPr>
          <a:xfrm>
            <a:off x="15443722" y="7071360"/>
            <a:ext cx="13447391" cy="9387840"/>
          </a:xfrm>
        </p:spPr>
        <p:txBody>
          <a:bodyPr vert="horz" lIns="365760" tIns="182880" rIns="91440" bIns="45720" numCol="2" rtlCol="0" anchor="t">
            <a:normAutofit/>
          </a:bodyPr>
          <a:lstStyle/>
          <a:p>
            <a:r>
              <a:rPr lang="en-US" sz="4000" dirty="0">
                <a:cs typeface="Calibri"/>
              </a:rPr>
              <a:t>Heat Exchanger 1:</a:t>
            </a:r>
          </a:p>
          <a:p>
            <a:pPr marL="0" indent="0">
              <a:buNone/>
            </a:pPr>
            <a:r>
              <a:rPr lang="en-US" sz="4000" dirty="0">
                <a:cs typeface="Calibri"/>
              </a:rPr>
              <a:t>Outside 1-inch diameter insulated type L copper piping </a:t>
            </a:r>
          </a:p>
          <a:p>
            <a:pPr marL="0" indent="0">
              <a:buNone/>
            </a:pPr>
            <a:r>
              <a:rPr lang="en-US" sz="4000" dirty="0">
                <a:cs typeface="Calibri"/>
              </a:rPr>
              <a:t>Inside ½- inch diameter type L copper piping</a:t>
            </a:r>
          </a:p>
          <a:p>
            <a:pPr marL="0" indent="0">
              <a:buNone/>
            </a:pPr>
            <a:endParaRPr lang="en-US" sz="3600" dirty="0">
              <a:cs typeface="Calibri"/>
            </a:endParaRPr>
          </a:p>
          <a:p>
            <a:pPr marL="0" indent="0">
              <a:buNone/>
            </a:pPr>
            <a:endParaRPr lang="en-US" sz="3600" dirty="0">
              <a:cs typeface="Calibri"/>
            </a:endParaRPr>
          </a:p>
          <a:p>
            <a:pPr marL="0" indent="0">
              <a:buNone/>
            </a:pPr>
            <a:endParaRPr lang="en-US" sz="3600" dirty="0">
              <a:cs typeface="Calibri"/>
            </a:endParaRPr>
          </a:p>
          <a:p>
            <a:pPr marL="0" indent="0">
              <a:buNone/>
            </a:pPr>
            <a:endParaRPr lang="en-US" sz="3600" b="1" dirty="0">
              <a:cs typeface="Calibri"/>
            </a:endParaRPr>
          </a:p>
          <a:p>
            <a:pPr marL="0" indent="0">
              <a:buNone/>
            </a:pPr>
            <a:endParaRPr lang="en-US" sz="3600" dirty="0">
              <a:cs typeface="Calibri"/>
            </a:endParaRPr>
          </a:p>
          <a:p>
            <a:pPr marL="0" indent="0">
              <a:buNone/>
            </a:pPr>
            <a:endParaRPr lang="en-US" sz="3600" dirty="0">
              <a:cs typeface="Calibri"/>
            </a:endParaRPr>
          </a:p>
          <a:p>
            <a:pPr marL="0" indent="0">
              <a:buNone/>
            </a:pPr>
            <a:endParaRPr lang="en-US" sz="3600" dirty="0">
              <a:cs typeface="Calibri"/>
            </a:endParaRPr>
          </a:p>
          <a:p>
            <a:pPr marL="0" indent="0">
              <a:buNone/>
            </a:pPr>
            <a:endParaRPr lang="en-US" sz="3600" dirty="0">
              <a:cs typeface="Calibri"/>
            </a:endParaRPr>
          </a:p>
          <a:p>
            <a:r>
              <a:rPr lang="en-US" sz="4000" dirty="0">
                <a:cs typeface="Calibri"/>
              </a:rPr>
              <a:t>Heat Exchanger 2: </a:t>
            </a:r>
          </a:p>
          <a:p>
            <a:pPr marL="0" indent="0">
              <a:buNone/>
            </a:pPr>
            <a:r>
              <a:rPr lang="en-US" sz="4000" dirty="0">
                <a:cs typeface="Calibri"/>
              </a:rPr>
              <a:t>Outside 1-inch diameter insulated type L copper piping </a:t>
            </a:r>
          </a:p>
          <a:p>
            <a:pPr marL="0" indent="0">
              <a:buNone/>
            </a:pPr>
            <a:r>
              <a:rPr lang="en-US" sz="4000" dirty="0">
                <a:cs typeface="Calibri"/>
              </a:rPr>
              <a:t>Inside ¾- inch diameter type L copper piping</a:t>
            </a:r>
          </a:p>
          <a:p>
            <a:pPr marL="0" indent="0">
              <a:buNone/>
            </a:pPr>
            <a:endParaRPr lang="en-US" dirty="0">
              <a:cs typeface="Calibri"/>
            </a:endParaRPr>
          </a:p>
        </p:txBody>
      </p:sp>
      <p:sp>
        <p:nvSpPr>
          <p:cNvPr id="17" name="Content Placeholder 16"/>
          <p:cNvSpPr>
            <a:spLocks noGrp="1"/>
          </p:cNvSpPr>
          <p:nvPr>
            <p:ph sz="quarter" idx="30"/>
          </p:nvPr>
        </p:nvSpPr>
        <p:spPr>
          <a:xfrm>
            <a:off x="15610557" y="17432819"/>
            <a:ext cx="12801600" cy="9650838"/>
          </a:xfrm>
        </p:spPr>
        <p:txBody>
          <a:bodyPr/>
          <a:lstStyle/>
          <a:p>
            <a:pPr marL="0" indent="0">
              <a:buNone/>
            </a:pPr>
            <a:endParaRPr lang="en-US"/>
          </a:p>
          <a:p>
            <a:pPr marL="0" indent="0">
              <a:buNone/>
            </a:pPr>
            <a:endParaRPr lang="en-US"/>
          </a:p>
          <a:p>
            <a:pPr marL="0" indent="0">
              <a:buNone/>
            </a:pPr>
            <a:endParaRPr lang="en-US"/>
          </a:p>
          <a:p>
            <a:pPr marL="0" indent="0">
              <a:buNone/>
            </a:pPr>
            <a:endParaRPr lang="en-US"/>
          </a:p>
          <a:p>
            <a:pPr marL="0" indent="0">
              <a:buNone/>
            </a:pPr>
            <a:endParaRPr lang="en-US"/>
          </a:p>
          <a:p>
            <a:pPr marL="0" indent="0">
              <a:buNone/>
            </a:pPr>
            <a:endParaRPr lang="en-US"/>
          </a:p>
          <a:p>
            <a:pPr marL="0" indent="0">
              <a:buNone/>
            </a:pPr>
            <a:endParaRPr lang="en-US"/>
          </a:p>
          <a:p>
            <a:pPr marL="0" indent="0">
              <a:buNone/>
            </a:pPr>
            <a:endParaRPr lang="en-US"/>
          </a:p>
          <a:p>
            <a:pPr marL="0" indent="0">
              <a:buNone/>
            </a:pPr>
            <a:endParaRPr lang="en-US"/>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endParaRPr lang="en-US" dirty="0"/>
          </a:p>
          <a:p>
            <a:endParaRPr lang="en-US" dirty="0"/>
          </a:p>
          <a:p>
            <a:endParaRPr lang="en-US" dirty="0"/>
          </a:p>
        </p:txBody>
      </p:sp>
      <p:sp>
        <p:nvSpPr>
          <p:cNvPr id="18" name="Text Placeholder 17"/>
          <p:cNvSpPr>
            <a:spLocks noGrp="1"/>
          </p:cNvSpPr>
          <p:nvPr>
            <p:ph type="body" sz="quarter" idx="31"/>
          </p:nvPr>
        </p:nvSpPr>
        <p:spPr>
          <a:xfrm>
            <a:off x="29384777" y="5941917"/>
            <a:ext cx="12801600" cy="1219200"/>
          </a:xfrm>
        </p:spPr>
        <p:txBody>
          <a:bodyPr/>
          <a:lstStyle/>
          <a:p>
            <a:r>
              <a:rPr lang="en-US"/>
              <a:t>Results (heat exchanger 1)</a:t>
            </a:r>
            <a:endParaRPr lang="en-US" dirty="0"/>
          </a:p>
        </p:txBody>
      </p:sp>
      <p:sp>
        <p:nvSpPr>
          <p:cNvPr id="21" name="Text Placeholder 20"/>
          <p:cNvSpPr>
            <a:spLocks noGrp="1"/>
          </p:cNvSpPr>
          <p:nvPr>
            <p:ph type="body" sz="quarter" idx="34"/>
          </p:nvPr>
        </p:nvSpPr>
        <p:spPr>
          <a:xfrm>
            <a:off x="30526522" y="24032679"/>
            <a:ext cx="12801600" cy="1219200"/>
          </a:xfrm>
        </p:spPr>
        <p:txBody>
          <a:bodyPr/>
          <a:lstStyle/>
          <a:p>
            <a:r>
              <a:rPr lang="en-US" dirty="0"/>
              <a:t>conclusions</a:t>
            </a:r>
          </a:p>
        </p:txBody>
      </p:sp>
      <p:sp>
        <p:nvSpPr>
          <p:cNvPr id="22" name="Content Placeholder 21"/>
          <p:cNvSpPr>
            <a:spLocks noGrp="1"/>
          </p:cNvSpPr>
          <p:nvPr>
            <p:ph sz="quarter" idx="35"/>
          </p:nvPr>
        </p:nvSpPr>
        <p:spPr>
          <a:xfrm>
            <a:off x="30388640" y="25354430"/>
            <a:ext cx="12801600" cy="5492412"/>
          </a:xfrm>
        </p:spPr>
        <p:txBody>
          <a:bodyPr vert="horz" lIns="365760" tIns="182880" rIns="91440" bIns="45720" rtlCol="0" anchor="t">
            <a:normAutofit lnSpcReduction="10000"/>
          </a:bodyPr>
          <a:lstStyle/>
          <a:p>
            <a:pPr marL="0" indent="0">
              <a:buNone/>
            </a:pPr>
            <a:r>
              <a:rPr lang="en-US" sz="4400" u="sng" dirty="0">
                <a:cs typeface="Calibri"/>
              </a:rPr>
              <a:t>Heat Exchanger 2:</a:t>
            </a:r>
            <a:r>
              <a:rPr lang="en-US" sz="4400" dirty="0">
                <a:cs typeface="Calibri"/>
              </a:rPr>
              <a:t> An increase in the circulating mass flow rate led to an increase in the HTC of the heater and the HTC of the cold fluid in the heat exchanger.  An increase in power supplied led to an increase in all HTC.</a:t>
            </a:r>
          </a:p>
          <a:p>
            <a:pPr marL="0" indent="0">
              <a:buNone/>
            </a:pPr>
            <a:r>
              <a:rPr lang="en-US" sz="4400" u="sng" dirty="0">
                <a:cs typeface="Calibri"/>
              </a:rPr>
              <a:t>Heat Exchanger 1:</a:t>
            </a:r>
            <a:r>
              <a:rPr lang="en-US" sz="4400" dirty="0">
                <a:cs typeface="Calibri"/>
              </a:rPr>
              <a:t> Problems in the experimental set-up prevented adequate and reliable data from being collected.</a:t>
            </a:r>
          </a:p>
        </p:txBody>
      </p:sp>
      <mc:AlternateContent xmlns:mc="http://schemas.openxmlformats.org/markup-compatibility/2006" xmlns:a14="http://schemas.microsoft.com/office/drawing/2010/main">
        <mc:Choice Requires="a14">
          <p:sp>
            <p:nvSpPr>
              <p:cNvPr id="30" name="Text Placeholder 1"/>
              <p:cNvSpPr>
                <a:spLocks noGrp="1"/>
              </p:cNvSpPr>
              <p:nvPr>
                <p:ph sz="quarter" idx="25"/>
              </p:nvPr>
            </p:nvSpPr>
            <p:spPr>
              <a:xfrm>
                <a:off x="840623" y="7356818"/>
                <a:ext cx="14898617" cy="9102382"/>
              </a:xfrm>
            </p:spPr>
            <p:txBody>
              <a:bodyPr vert="horz" lIns="365760" tIns="182880" rIns="91440" bIns="45720" rtlCol="0" anchor="t">
                <a:normAutofit/>
              </a:bodyPr>
              <a:lstStyle/>
              <a:p>
                <a:r>
                  <a:rPr lang="en-US" sz="5200" dirty="0">
                    <a:solidFill>
                      <a:schemeClr val="tx1"/>
                    </a:solidFill>
                    <a:cs typeface="Calibri"/>
                  </a:rPr>
                  <a:t>Natural circulation takes places using an electric heater and a water-cooled heat exchanger.</a:t>
                </a:r>
              </a:p>
              <a:p>
                <a:r>
                  <a:rPr lang="en-US" sz="5200" dirty="0">
                    <a:solidFill>
                      <a:schemeClr val="tx1"/>
                    </a:solidFill>
                    <a:cs typeface="Calibri"/>
                  </a:rPr>
                  <a:t>Objective: Determine heat transfer coefficients around system. </a:t>
                </a:r>
                <a:endParaRPr lang="en-US" sz="5200" dirty="0">
                  <a:solidFill>
                    <a:schemeClr val="tx1"/>
                  </a:solidFill>
                </a:endParaRPr>
              </a:p>
              <a:p>
                <a:pPr marL="914400" indent="-914400">
                  <a:buFont typeface="+mj-lt"/>
                  <a:buAutoNum type="arabicPeriod"/>
                </a:pPr>
                <a14:m>
                  <m:oMath xmlns:m="http://schemas.openxmlformats.org/officeDocument/2006/math">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N</m:t>
                        </m:r>
                      </m:e>
                      <m:sub>
                        <m:r>
                          <m:rPr>
                            <m:sty m:val="p"/>
                          </m:rPr>
                          <a:rPr lang="en-US" sz="4500" i="0">
                            <a:solidFill>
                              <a:schemeClr val="tx1"/>
                            </a:solidFill>
                            <a:latin typeface="Cambria Math" panose="02040503050406030204" pitchFamily="18" charset="0"/>
                          </a:rPr>
                          <m:t>Nu</m:t>
                        </m:r>
                      </m:sub>
                    </m:sSub>
                    <m:r>
                      <a:rPr lang="en-US" sz="4500" b="0" i="1" smtClean="0">
                        <a:solidFill>
                          <a:schemeClr val="tx1"/>
                        </a:solidFill>
                        <a:latin typeface="Cambria Math" panose="02040503050406030204" pitchFamily="18" charset="0"/>
                      </a:rPr>
                      <m:t>=</m:t>
                    </m:r>
                    <m:f>
                      <m:fPr>
                        <m:ctrlPr>
                          <a:rPr lang="en-US" sz="4500" i="1">
                            <a:solidFill>
                              <a:schemeClr val="tx1"/>
                            </a:solidFill>
                            <a:latin typeface="Cambria Math" panose="02040503050406030204" pitchFamily="18" charset="0"/>
                          </a:rPr>
                        </m:ctrlPr>
                      </m:fPr>
                      <m:num>
                        <m:sSub>
                          <m:sSubPr>
                            <m:ctrlPr>
                              <a:rPr lang="en-US" sz="4500" b="0" i="1" smtClean="0">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h</m:t>
                            </m:r>
                          </m:e>
                          <m:sub>
                            <m:r>
                              <m:rPr>
                                <m:sty m:val="p"/>
                              </m:rPr>
                              <a:rPr lang="en-US" sz="4500" b="0" i="0" smtClean="0">
                                <a:solidFill>
                                  <a:schemeClr val="tx1"/>
                                </a:solidFill>
                                <a:latin typeface="Cambria Math" panose="02040503050406030204" pitchFamily="18" charset="0"/>
                              </a:rPr>
                              <m:t>in</m:t>
                            </m:r>
                          </m:sub>
                        </m:sSub>
                        <m:r>
                          <m:rPr>
                            <m:sty m:val="p"/>
                          </m:rPr>
                          <a:rPr lang="en-US" sz="4500" i="0">
                            <a:solidFill>
                              <a:schemeClr val="tx1"/>
                            </a:solidFill>
                            <a:latin typeface="Cambria Math" panose="02040503050406030204" pitchFamily="18" charset="0"/>
                          </a:rPr>
                          <m:t>L</m:t>
                        </m:r>
                      </m:num>
                      <m:den>
                        <m:r>
                          <m:rPr>
                            <m:sty m:val="p"/>
                          </m:rPr>
                          <a:rPr lang="en-US" sz="4500" i="0">
                            <a:solidFill>
                              <a:schemeClr val="tx1"/>
                            </a:solidFill>
                            <a:latin typeface="Cambria Math" panose="02040503050406030204" pitchFamily="18" charset="0"/>
                          </a:rPr>
                          <m:t>K</m:t>
                        </m:r>
                      </m:den>
                    </m:f>
                    <m:r>
                      <a:rPr lang="en-US" sz="4500" i="0">
                        <a:solidFill>
                          <a:schemeClr val="tx1"/>
                        </a:solidFill>
                        <a:latin typeface="Cambria Math" panose="02040503050406030204" pitchFamily="18" charset="0"/>
                      </a:rPr>
                      <m:t>=</m:t>
                    </m:r>
                    <m:r>
                      <m:rPr>
                        <m:sty m:val="p"/>
                      </m:rPr>
                      <a:rPr lang="en-US" sz="4500" i="0">
                        <a:solidFill>
                          <a:schemeClr val="tx1"/>
                        </a:solidFill>
                        <a:latin typeface="Cambria Math" panose="02040503050406030204" pitchFamily="18" charset="0"/>
                      </a:rPr>
                      <m:t>a</m:t>
                    </m:r>
                    <m:sSup>
                      <m:sSupPr>
                        <m:ctrlPr>
                          <a:rPr lang="en-US" sz="4500" i="1">
                            <a:solidFill>
                              <a:schemeClr val="tx1"/>
                            </a:solidFill>
                            <a:latin typeface="Cambria Math" panose="02040503050406030204" pitchFamily="18" charset="0"/>
                          </a:rPr>
                        </m:ctrlPr>
                      </m:sSupPr>
                      <m:e>
                        <m:d>
                          <m:dPr>
                            <m:ctrlPr>
                              <a:rPr lang="en-US" sz="4500" i="1">
                                <a:solidFill>
                                  <a:schemeClr val="tx1"/>
                                </a:solidFill>
                                <a:latin typeface="Cambria Math" panose="02040503050406030204" pitchFamily="18" charset="0"/>
                              </a:rPr>
                            </m:ctrlPr>
                          </m:dPr>
                          <m:e>
                            <m:f>
                              <m:fPr>
                                <m:ctrlPr>
                                  <a:rPr lang="en-US" sz="4500" i="1">
                                    <a:solidFill>
                                      <a:schemeClr val="tx1"/>
                                    </a:solidFill>
                                    <a:latin typeface="Cambria Math" panose="02040503050406030204" pitchFamily="18" charset="0"/>
                                  </a:rPr>
                                </m:ctrlPr>
                              </m:fPr>
                              <m:num>
                                <m:sSup>
                                  <m:sSupPr>
                                    <m:ctrlPr>
                                      <a:rPr lang="en-US" sz="4500" i="1">
                                        <a:solidFill>
                                          <a:schemeClr val="tx1"/>
                                        </a:solidFill>
                                        <a:latin typeface="Cambria Math" panose="02040503050406030204" pitchFamily="18" charset="0"/>
                                      </a:rPr>
                                    </m:ctrlPr>
                                  </m:sSupPr>
                                  <m:e>
                                    <m:r>
                                      <m:rPr>
                                        <m:sty m:val="p"/>
                                      </m:rPr>
                                      <a:rPr lang="en-US" sz="4500" i="0">
                                        <a:solidFill>
                                          <a:schemeClr val="tx1"/>
                                        </a:solidFill>
                                        <a:latin typeface="Cambria Math" panose="02040503050406030204" pitchFamily="18" charset="0"/>
                                      </a:rPr>
                                      <m:t>L</m:t>
                                    </m:r>
                                  </m:e>
                                  <m:sup>
                                    <m:r>
                                      <a:rPr lang="en-US" sz="4500" i="0">
                                        <a:solidFill>
                                          <a:schemeClr val="tx1"/>
                                        </a:solidFill>
                                        <a:latin typeface="Cambria Math" panose="02040503050406030204" pitchFamily="18" charset="0"/>
                                      </a:rPr>
                                      <m:t>3</m:t>
                                    </m:r>
                                  </m:sup>
                                </m:sSup>
                                <m:sSup>
                                  <m:sSupPr>
                                    <m:ctrlPr>
                                      <a:rPr lang="en-US" sz="4500" i="1">
                                        <a:solidFill>
                                          <a:schemeClr val="tx1"/>
                                        </a:solidFill>
                                        <a:latin typeface="Cambria Math" panose="02040503050406030204" pitchFamily="18" charset="0"/>
                                      </a:rPr>
                                    </m:ctrlPr>
                                  </m:sSupPr>
                                  <m:e>
                                    <m:r>
                                      <m:rPr>
                                        <m:sty m:val="p"/>
                                      </m:rPr>
                                      <a:rPr lang="en-US" sz="4500" i="0">
                                        <a:solidFill>
                                          <a:schemeClr val="tx1"/>
                                        </a:solidFill>
                                        <a:latin typeface="Cambria Math" panose="02040503050406030204" pitchFamily="18" charset="0"/>
                                      </a:rPr>
                                      <m:t>φ</m:t>
                                    </m:r>
                                  </m:e>
                                  <m:sup>
                                    <m:r>
                                      <a:rPr lang="en-US" sz="4500" i="0">
                                        <a:solidFill>
                                          <a:schemeClr val="tx1"/>
                                        </a:solidFill>
                                        <a:latin typeface="Cambria Math" panose="02040503050406030204" pitchFamily="18" charset="0"/>
                                      </a:rPr>
                                      <m:t>2</m:t>
                                    </m:r>
                                  </m:sup>
                                </m:sSup>
                                <m:r>
                                  <m:rPr>
                                    <m:sty m:val="p"/>
                                  </m:rPr>
                                  <a:rPr lang="en-US" sz="4500" i="0">
                                    <a:solidFill>
                                      <a:schemeClr val="tx1"/>
                                    </a:solidFill>
                                    <a:latin typeface="Cambria Math" panose="02040503050406030204" pitchFamily="18" charset="0"/>
                                  </a:rPr>
                                  <m:t>βg</m:t>
                                </m:r>
                                <m:d>
                                  <m:dPr>
                                    <m:ctrlPr>
                                      <a:rPr lang="en-US" sz="4500" i="1">
                                        <a:solidFill>
                                          <a:schemeClr val="tx1"/>
                                        </a:solidFill>
                                        <a:latin typeface="Cambria Math" panose="02040503050406030204" pitchFamily="18" charset="0"/>
                                      </a:rPr>
                                    </m:ctrlPr>
                                  </m:dPr>
                                  <m:e>
                                    <m:r>
                                      <a:rPr lang="en-US" sz="4500" i="0">
                                        <a:solidFill>
                                          <a:schemeClr val="tx1"/>
                                        </a:solidFill>
                                        <a:latin typeface="Cambria Math" panose="02040503050406030204" pitchFamily="18" charset="0"/>
                                      </a:rPr>
                                      <m:t>∆</m:t>
                                    </m:r>
                                    <m:r>
                                      <m:rPr>
                                        <m:sty m:val="p"/>
                                      </m:rPr>
                                      <a:rPr lang="en-US" sz="4500" i="0">
                                        <a:solidFill>
                                          <a:schemeClr val="tx1"/>
                                        </a:solidFill>
                                        <a:latin typeface="Cambria Math" panose="02040503050406030204" pitchFamily="18" charset="0"/>
                                      </a:rPr>
                                      <m:t>T</m:t>
                                    </m:r>
                                  </m:e>
                                </m:d>
                              </m:num>
                              <m:den>
                                <m:sSup>
                                  <m:sSupPr>
                                    <m:ctrlPr>
                                      <a:rPr lang="en-US" sz="4500" i="1">
                                        <a:solidFill>
                                          <a:schemeClr val="tx1"/>
                                        </a:solidFill>
                                        <a:latin typeface="Cambria Math" panose="02040503050406030204" pitchFamily="18" charset="0"/>
                                      </a:rPr>
                                    </m:ctrlPr>
                                  </m:sSupPr>
                                  <m:e>
                                    <m:r>
                                      <m:rPr>
                                        <m:sty m:val="p"/>
                                      </m:rPr>
                                      <a:rPr lang="en-US" sz="4500" i="0">
                                        <a:solidFill>
                                          <a:schemeClr val="tx1"/>
                                        </a:solidFill>
                                        <a:latin typeface="Cambria Math" panose="02040503050406030204" pitchFamily="18" charset="0"/>
                                      </a:rPr>
                                      <m:t>μ</m:t>
                                    </m:r>
                                  </m:e>
                                  <m:sup>
                                    <m:r>
                                      <a:rPr lang="en-US" sz="4500" i="0">
                                        <a:solidFill>
                                          <a:schemeClr val="tx1"/>
                                        </a:solidFill>
                                        <a:latin typeface="Cambria Math" panose="02040503050406030204" pitchFamily="18" charset="0"/>
                                      </a:rPr>
                                      <m:t>2</m:t>
                                    </m:r>
                                  </m:sup>
                                </m:sSup>
                              </m:den>
                            </m:f>
                            <m:r>
                              <a:rPr lang="en-US" sz="4500" i="0">
                                <a:solidFill>
                                  <a:schemeClr val="tx1"/>
                                </a:solidFill>
                                <a:latin typeface="Cambria Math" panose="02040503050406030204" pitchFamily="18" charset="0"/>
                              </a:rPr>
                              <m:t>∗</m:t>
                            </m:r>
                            <m:f>
                              <m:fPr>
                                <m:ctrlPr>
                                  <a:rPr lang="en-US" sz="4500" i="1">
                                    <a:solidFill>
                                      <a:schemeClr val="tx1"/>
                                    </a:solidFill>
                                    <a:latin typeface="Cambria Math" panose="02040503050406030204" pitchFamily="18" charset="0"/>
                                  </a:rPr>
                                </m:ctrlPr>
                              </m:fPr>
                              <m:num>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C</m:t>
                                    </m:r>
                                  </m:e>
                                  <m:sub>
                                    <m:r>
                                      <m:rPr>
                                        <m:sty m:val="p"/>
                                      </m:rPr>
                                      <a:rPr lang="en-US" sz="4500" i="0">
                                        <a:solidFill>
                                          <a:schemeClr val="tx1"/>
                                        </a:solidFill>
                                        <a:latin typeface="Cambria Math" panose="02040503050406030204" pitchFamily="18" charset="0"/>
                                      </a:rPr>
                                      <m:t>p</m:t>
                                    </m:r>
                                  </m:sub>
                                </m:sSub>
                                <m:r>
                                  <m:rPr>
                                    <m:sty m:val="p"/>
                                  </m:rPr>
                                  <a:rPr lang="en-US" sz="4500" i="0">
                                    <a:solidFill>
                                      <a:schemeClr val="tx1"/>
                                    </a:solidFill>
                                    <a:latin typeface="Cambria Math" panose="02040503050406030204" pitchFamily="18" charset="0"/>
                                  </a:rPr>
                                  <m:t>μ</m:t>
                                </m:r>
                              </m:num>
                              <m:den>
                                <m:r>
                                  <m:rPr>
                                    <m:sty m:val="p"/>
                                  </m:rPr>
                                  <a:rPr lang="en-US" sz="4500" i="0">
                                    <a:solidFill>
                                      <a:schemeClr val="tx1"/>
                                    </a:solidFill>
                                    <a:latin typeface="Cambria Math" panose="02040503050406030204" pitchFamily="18" charset="0"/>
                                  </a:rPr>
                                  <m:t>K</m:t>
                                </m:r>
                              </m:den>
                            </m:f>
                          </m:e>
                        </m:d>
                      </m:e>
                      <m:sup>
                        <m:r>
                          <m:rPr>
                            <m:sty m:val="p"/>
                          </m:rPr>
                          <a:rPr lang="en-US" sz="4500" i="0">
                            <a:solidFill>
                              <a:schemeClr val="tx1"/>
                            </a:solidFill>
                            <a:latin typeface="Cambria Math" panose="02040503050406030204" pitchFamily="18" charset="0"/>
                          </a:rPr>
                          <m:t>m</m:t>
                        </m:r>
                      </m:sup>
                    </m:sSup>
                    <m:r>
                      <a:rPr lang="en-US" sz="4500" i="0">
                        <a:solidFill>
                          <a:schemeClr val="tx1"/>
                        </a:solidFill>
                        <a:latin typeface="Cambria Math" panose="02040503050406030204" pitchFamily="18" charset="0"/>
                      </a:rPr>
                      <m:t>=</m:t>
                    </m:r>
                    <m:r>
                      <m:rPr>
                        <m:sty m:val="p"/>
                      </m:rPr>
                      <a:rPr lang="en-US" sz="4500" i="0">
                        <a:solidFill>
                          <a:schemeClr val="tx1"/>
                        </a:solidFill>
                        <a:latin typeface="Cambria Math" panose="02040503050406030204" pitchFamily="18" charset="0"/>
                      </a:rPr>
                      <m:t>a</m:t>
                    </m:r>
                    <m:sSup>
                      <m:sSupPr>
                        <m:ctrlPr>
                          <a:rPr lang="en-US" sz="4500" i="1">
                            <a:solidFill>
                              <a:schemeClr val="tx1"/>
                            </a:solidFill>
                            <a:latin typeface="Cambria Math" panose="02040503050406030204" pitchFamily="18" charset="0"/>
                          </a:rPr>
                        </m:ctrlPr>
                      </m:sSupPr>
                      <m:e>
                        <m:d>
                          <m:dPr>
                            <m:ctrlPr>
                              <a:rPr lang="en-US" sz="4500" i="1">
                                <a:solidFill>
                                  <a:schemeClr val="tx1"/>
                                </a:solidFill>
                                <a:latin typeface="Cambria Math" panose="02040503050406030204" pitchFamily="18" charset="0"/>
                              </a:rPr>
                            </m:ctrlPr>
                          </m:dPr>
                          <m:e>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N</m:t>
                                </m:r>
                              </m:e>
                              <m:sub>
                                <m:r>
                                  <m:rPr>
                                    <m:sty m:val="p"/>
                                  </m:rPr>
                                  <a:rPr lang="en-US" sz="4500" i="0">
                                    <a:solidFill>
                                      <a:schemeClr val="tx1"/>
                                    </a:solidFill>
                                    <a:latin typeface="Cambria Math" panose="02040503050406030204" pitchFamily="18" charset="0"/>
                                  </a:rPr>
                                  <m:t>Gr</m:t>
                                </m:r>
                              </m:sub>
                            </m:sSub>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N</m:t>
                                </m:r>
                              </m:e>
                              <m:sub>
                                <m:r>
                                  <m:rPr>
                                    <m:sty m:val="p"/>
                                  </m:rPr>
                                  <a:rPr lang="en-US" sz="4500" i="0">
                                    <a:solidFill>
                                      <a:schemeClr val="tx1"/>
                                    </a:solidFill>
                                    <a:latin typeface="Cambria Math" panose="02040503050406030204" pitchFamily="18" charset="0"/>
                                  </a:rPr>
                                  <m:t>Pr</m:t>
                                </m:r>
                              </m:sub>
                            </m:sSub>
                          </m:e>
                        </m:d>
                      </m:e>
                      <m:sup>
                        <m:r>
                          <m:rPr>
                            <m:sty m:val="p"/>
                          </m:rPr>
                          <a:rPr lang="en-US" sz="4500" i="0">
                            <a:solidFill>
                              <a:schemeClr val="tx1"/>
                            </a:solidFill>
                            <a:latin typeface="Cambria Math" panose="02040503050406030204" pitchFamily="18" charset="0"/>
                          </a:rPr>
                          <m:t>m</m:t>
                        </m:r>
                      </m:sup>
                    </m:sSup>
                  </m:oMath>
                </a14:m>
                <a:r>
                  <a:rPr lang="en-US" sz="5200" dirty="0">
                    <a:solidFill>
                      <a:schemeClr val="tx1"/>
                    </a:solidFill>
                    <a:effectLst/>
                  </a:rPr>
                  <a:t> </a:t>
                </a:r>
              </a:p>
              <a:p>
                <a:pPr marL="914400" indent="-914400">
                  <a:buFont typeface="+mj-lt"/>
                  <a:buAutoNum type="arabicPeriod"/>
                </a:pPr>
                <a:r>
                  <a:rPr lang="en-US" sz="4500" dirty="0">
                    <a:solidFill>
                      <a:schemeClr val="tx1"/>
                    </a:solidFill>
                  </a:rPr>
                  <a:t> </a:t>
                </a:r>
                <a14:m>
                  <m:oMath xmlns:m="http://schemas.openxmlformats.org/officeDocument/2006/math">
                    <m:acc>
                      <m:accPr>
                        <m:chr m:val="̇"/>
                        <m:ctrlPr>
                          <a:rPr lang="en-US" sz="4500" i="1">
                            <a:solidFill>
                              <a:schemeClr val="tx1"/>
                            </a:solidFill>
                            <a:latin typeface="Cambria Math" panose="02040503050406030204" pitchFamily="18" charset="0"/>
                          </a:rPr>
                        </m:ctrlPr>
                      </m:accPr>
                      <m:e>
                        <m:r>
                          <m:rPr>
                            <m:sty m:val="p"/>
                          </m:rPr>
                          <a:rPr lang="en-US" sz="4500" i="0">
                            <a:solidFill>
                              <a:schemeClr val="tx1"/>
                            </a:solidFill>
                            <a:latin typeface="Cambria Math" panose="02040503050406030204" pitchFamily="18" charset="0"/>
                          </a:rPr>
                          <m:t>Q</m:t>
                        </m:r>
                      </m:e>
                    </m:acc>
                    <m:r>
                      <a:rPr lang="en-US" sz="4500" i="0">
                        <a:solidFill>
                          <a:schemeClr val="tx1"/>
                        </a:solidFill>
                        <a:latin typeface="Cambria Math" panose="02040503050406030204" pitchFamily="18" charset="0"/>
                      </a:rPr>
                      <m:t>=</m:t>
                    </m:r>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h</m:t>
                        </m:r>
                      </m:e>
                      <m:sub>
                        <m:r>
                          <m:rPr>
                            <m:sty m:val="p"/>
                          </m:rPr>
                          <a:rPr lang="en-US" sz="4500" i="0">
                            <a:solidFill>
                              <a:schemeClr val="tx1"/>
                            </a:solidFill>
                            <a:latin typeface="Cambria Math" panose="02040503050406030204" pitchFamily="18" charset="0"/>
                          </a:rPr>
                          <m:t>heater</m:t>
                        </m:r>
                      </m:sub>
                    </m:sSub>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A</m:t>
                        </m:r>
                      </m:e>
                      <m:sub>
                        <m:r>
                          <m:rPr>
                            <m:sty m:val="p"/>
                          </m:rPr>
                          <a:rPr lang="en-US" sz="4500" i="0">
                            <a:solidFill>
                              <a:schemeClr val="tx1"/>
                            </a:solidFill>
                            <a:latin typeface="Cambria Math" panose="02040503050406030204" pitchFamily="18" charset="0"/>
                          </a:rPr>
                          <m:t>s</m:t>
                        </m:r>
                      </m:sub>
                    </m:sSub>
                    <m:r>
                      <a:rPr lang="en-US" sz="4500" i="0">
                        <a:solidFill>
                          <a:schemeClr val="tx1"/>
                        </a:solidFill>
                        <a:latin typeface="Cambria Math" panose="02040503050406030204" pitchFamily="18" charset="0"/>
                      </a:rPr>
                      <m:t>(</m:t>
                    </m:r>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T</m:t>
                        </m:r>
                      </m:e>
                      <m:sub>
                        <m:r>
                          <m:rPr>
                            <m:sty m:val="p"/>
                          </m:rPr>
                          <a:rPr lang="en-US" sz="4500" i="0">
                            <a:solidFill>
                              <a:schemeClr val="tx1"/>
                            </a:solidFill>
                            <a:latin typeface="Cambria Math" panose="02040503050406030204" pitchFamily="18" charset="0"/>
                          </a:rPr>
                          <m:t>heater</m:t>
                        </m:r>
                        <m:r>
                          <a:rPr lang="en-US" sz="4500" i="0">
                            <a:solidFill>
                              <a:schemeClr val="tx1"/>
                            </a:solidFill>
                            <a:latin typeface="Cambria Math" panose="02040503050406030204" pitchFamily="18" charset="0"/>
                          </a:rPr>
                          <m:t>,</m:t>
                        </m:r>
                        <m:r>
                          <m:rPr>
                            <m:sty m:val="p"/>
                          </m:rPr>
                          <a:rPr lang="en-US" sz="4500" i="0">
                            <a:solidFill>
                              <a:schemeClr val="tx1"/>
                            </a:solidFill>
                            <a:latin typeface="Cambria Math" panose="02040503050406030204" pitchFamily="18" charset="0"/>
                          </a:rPr>
                          <m:t>out</m:t>
                        </m:r>
                      </m:sub>
                    </m:sSub>
                    <m:r>
                      <a:rPr lang="en-US" sz="4500" i="0">
                        <a:solidFill>
                          <a:schemeClr val="tx1"/>
                        </a:solidFill>
                        <a:latin typeface="Cambria Math" panose="02040503050406030204" pitchFamily="18" charset="0"/>
                      </a:rPr>
                      <m:t>−</m:t>
                    </m:r>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T</m:t>
                        </m:r>
                      </m:e>
                      <m:sub>
                        <m:r>
                          <m:rPr>
                            <m:sty m:val="p"/>
                          </m:rPr>
                          <a:rPr lang="en-US" sz="4500" i="0">
                            <a:solidFill>
                              <a:schemeClr val="tx1"/>
                            </a:solidFill>
                            <a:latin typeface="Cambria Math" panose="02040503050406030204" pitchFamily="18" charset="0"/>
                          </a:rPr>
                          <m:t>heater</m:t>
                        </m:r>
                        <m:r>
                          <a:rPr lang="en-US" sz="4500" i="0">
                            <a:solidFill>
                              <a:schemeClr val="tx1"/>
                            </a:solidFill>
                            <a:latin typeface="Cambria Math" panose="02040503050406030204" pitchFamily="18" charset="0"/>
                          </a:rPr>
                          <m:t>,</m:t>
                        </m:r>
                        <m:r>
                          <m:rPr>
                            <m:sty m:val="p"/>
                          </m:rPr>
                          <a:rPr lang="en-US" sz="4500" i="0">
                            <a:solidFill>
                              <a:schemeClr val="tx1"/>
                            </a:solidFill>
                            <a:latin typeface="Cambria Math" panose="02040503050406030204" pitchFamily="18" charset="0"/>
                          </a:rPr>
                          <m:t>in</m:t>
                        </m:r>
                      </m:sub>
                    </m:sSub>
                    <m:r>
                      <a:rPr lang="en-US" sz="4500" i="0">
                        <a:solidFill>
                          <a:schemeClr val="tx1"/>
                        </a:solidFill>
                        <a:latin typeface="Cambria Math" panose="02040503050406030204" pitchFamily="18" charset="0"/>
                      </a:rPr>
                      <m:t>)</m:t>
                    </m:r>
                  </m:oMath>
                </a14:m>
                <a:r>
                  <a:rPr lang="en-US" sz="4500" dirty="0">
                    <a:solidFill>
                      <a:schemeClr val="tx1"/>
                    </a:solidFill>
                  </a:rPr>
                  <a:t> </a:t>
                </a:r>
              </a:p>
              <a:p>
                <a:pPr marL="914400" indent="-914400">
                  <a:buFont typeface="+mj-lt"/>
                  <a:buAutoNum type="arabicPeriod"/>
                </a:pPr>
                <a:r>
                  <a:rPr lang="en-US" sz="4500" dirty="0">
                    <a:solidFill>
                      <a:schemeClr val="tx1"/>
                    </a:solidFill>
                  </a:rPr>
                  <a:t> </a:t>
                </a:r>
                <a14:m>
                  <m:oMath xmlns:m="http://schemas.openxmlformats.org/officeDocument/2006/math">
                    <m:r>
                      <m:rPr>
                        <m:sty m:val="p"/>
                      </m:rPr>
                      <a:rPr lang="en-US" sz="4500" i="0">
                        <a:solidFill>
                          <a:schemeClr val="tx1"/>
                        </a:solidFill>
                        <a:latin typeface="Cambria Math" panose="02040503050406030204" pitchFamily="18" charset="0"/>
                      </a:rPr>
                      <m:t>U</m:t>
                    </m:r>
                    <m:r>
                      <a:rPr lang="en-US" sz="4500" i="0">
                        <a:solidFill>
                          <a:schemeClr val="tx1"/>
                        </a:solidFill>
                        <a:latin typeface="Cambria Math" panose="02040503050406030204" pitchFamily="18" charset="0"/>
                      </a:rPr>
                      <m:t>=</m:t>
                    </m:r>
                    <m:f>
                      <m:fPr>
                        <m:ctrlPr>
                          <a:rPr lang="en-US" sz="4500" i="1">
                            <a:solidFill>
                              <a:schemeClr val="tx1"/>
                            </a:solidFill>
                            <a:latin typeface="Cambria Math" panose="02040503050406030204" pitchFamily="18" charset="0"/>
                          </a:rPr>
                        </m:ctrlPr>
                      </m:fPr>
                      <m:num>
                        <m:r>
                          <m:rPr>
                            <m:sty m:val="p"/>
                          </m:rPr>
                          <a:rPr lang="en-US" sz="4500" i="0">
                            <a:solidFill>
                              <a:schemeClr val="tx1"/>
                            </a:solidFill>
                            <a:latin typeface="Cambria Math" panose="02040503050406030204" pitchFamily="18" charset="0"/>
                          </a:rPr>
                          <m:t>q</m:t>
                        </m:r>
                      </m:num>
                      <m:den>
                        <m:r>
                          <a:rPr lang="en-US" sz="4500" i="0">
                            <a:solidFill>
                              <a:schemeClr val="tx1"/>
                            </a:solidFill>
                            <a:latin typeface="Cambria Math" panose="02040503050406030204" pitchFamily="18" charset="0"/>
                          </a:rPr>
                          <m:t>∆</m:t>
                        </m:r>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T</m:t>
                            </m:r>
                          </m:e>
                          <m:sub>
                            <m:r>
                              <m:rPr>
                                <m:sty m:val="p"/>
                              </m:rPr>
                              <a:rPr lang="en-US" sz="4500" i="0">
                                <a:solidFill>
                                  <a:schemeClr val="tx1"/>
                                </a:solidFill>
                                <a:latin typeface="Cambria Math" panose="02040503050406030204" pitchFamily="18" charset="0"/>
                              </a:rPr>
                              <m:t>lm</m:t>
                            </m:r>
                          </m:sub>
                        </m:sSub>
                        <m:r>
                          <m:rPr>
                            <m:sty m:val="p"/>
                          </m:rPr>
                          <a:rPr lang="en-US" sz="4500" i="0">
                            <a:solidFill>
                              <a:schemeClr val="tx1"/>
                            </a:solidFill>
                            <a:latin typeface="Cambria Math" panose="02040503050406030204" pitchFamily="18" charset="0"/>
                          </a:rPr>
                          <m:t>A</m:t>
                        </m:r>
                      </m:den>
                    </m:f>
                    <m:r>
                      <a:rPr lang="en-US" sz="4500" i="0">
                        <a:solidFill>
                          <a:schemeClr val="tx1"/>
                        </a:solidFill>
                        <a:latin typeface="Cambria Math" panose="02040503050406030204" pitchFamily="18" charset="0"/>
                      </a:rPr>
                      <m:t>=</m:t>
                    </m:r>
                    <m:sSup>
                      <m:sSupPr>
                        <m:ctrlPr>
                          <a:rPr lang="en-US" sz="4500" i="1">
                            <a:solidFill>
                              <a:schemeClr val="tx1"/>
                            </a:solidFill>
                            <a:latin typeface="Cambria Math" panose="02040503050406030204" pitchFamily="18" charset="0"/>
                          </a:rPr>
                        </m:ctrlPr>
                      </m:sSupPr>
                      <m:e>
                        <m:d>
                          <m:dPr>
                            <m:ctrlPr>
                              <a:rPr lang="en-US" sz="4500" i="1">
                                <a:solidFill>
                                  <a:schemeClr val="tx1"/>
                                </a:solidFill>
                                <a:latin typeface="Cambria Math" panose="02040503050406030204" pitchFamily="18" charset="0"/>
                              </a:rPr>
                            </m:ctrlPr>
                          </m:dPr>
                          <m:e>
                            <m:f>
                              <m:fPr>
                                <m:ctrlPr>
                                  <a:rPr lang="en-US" sz="4500" i="1">
                                    <a:solidFill>
                                      <a:schemeClr val="tx1"/>
                                    </a:solidFill>
                                    <a:latin typeface="Cambria Math" panose="02040503050406030204" pitchFamily="18" charset="0"/>
                                  </a:rPr>
                                </m:ctrlPr>
                              </m:fPr>
                              <m:num>
                                <m:r>
                                  <a:rPr lang="en-US" sz="4500" i="0">
                                    <a:solidFill>
                                      <a:schemeClr val="tx1"/>
                                    </a:solidFill>
                                    <a:latin typeface="Cambria Math" panose="02040503050406030204" pitchFamily="18" charset="0"/>
                                  </a:rPr>
                                  <m:t>1</m:t>
                                </m:r>
                              </m:num>
                              <m:den>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h</m:t>
                                    </m:r>
                                  </m:e>
                                  <m:sub>
                                    <m:r>
                                      <m:rPr>
                                        <m:sty m:val="p"/>
                                      </m:rPr>
                                      <a:rPr lang="en-US" sz="4500" i="0">
                                        <a:solidFill>
                                          <a:schemeClr val="tx1"/>
                                        </a:solidFill>
                                        <a:latin typeface="Cambria Math" panose="02040503050406030204" pitchFamily="18" charset="0"/>
                                      </a:rPr>
                                      <m:t>inner</m:t>
                                    </m:r>
                                  </m:sub>
                                </m:sSub>
                              </m:den>
                            </m:f>
                            <m:r>
                              <a:rPr lang="en-US" sz="4500" i="0">
                                <a:solidFill>
                                  <a:schemeClr val="tx1"/>
                                </a:solidFill>
                                <a:latin typeface="Cambria Math" panose="02040503050406030204" pitchFamily="18" charset="0"/>
                              </a:rPr>
                              <m:t>+</m:t>
                            </m:r>
                            <m:f>
                              <m:fPr>
                                <m:ctrlPr>
                                  <a:rPr lang="en-US" sz="4500" i="1">
                                    <a:solidFill>
                                      <a:schemeClr val="tx1"/>
                                    </a:solidFill>
                                    <a:latin typeface="Cambria Math" panose="02040503050406030204" pitchFamily="18" charset="0"/>
                                  </a:rPr>
                                </m:ctrlPr>
                              </m:fPr>
                              <m:num>
                                <m:r>
                                  <a:rPr lang="en-US" sz="4500" i="0">
                                    <a:solidFill>
                                      <a:schemeClr val="tx1"/>
                                    </a:solidFill>
                                    <a:latin typeface="Cambria Math" panose="02040503050406030204" pitchFamily="18" charset="0"/>
                                  </a:rPr>
                                  <m:t>1</m:t>
                                </m:r>
                              </m:num>
                              <m:den>
                                <m:sSub>
                                  <m:sSubPr>
                                    <m:ctrlPr>
                                      <a:rPr lang="en-US" sz="4500" i="1">
                                        <a:solidFill>
                                          <a:schemeClr val="tx1"/>
                                        </a:solidFill>
                                        <a:latin typeface="Cambria Math" panose="02040503050406030204" pitchFamily="18" charset="0"/>
                                      </a:rPr>
                                    </m:ctrlPr>
                                  </m:sSubPr>
                                  <m:e>
                                    <m:r>
                                      <m:rPr>
                                        <m:sty m:val="p"/>
                                      </m:rPr>
                                      <a:rPr lang="en-US" sz="4500" i="0">
                                        <a:solidFill>
                                          <a:schemeClr val="tx1"/>
                                        </a:solidFill>
                                        <a:latin typeface="Cambria Math" panose="02040503050406030204" pitchFamily="18" charset="0"/>
                                      </a:rPr>
                                      <m:t>h</m:t>
                                    </m:r>
                                  </m:e>
                                  <m:sub>
                                    <m:r>
                                      <m:rPr>
                                        <m:sty m:val="p"/>
                                      </m:rPr>
                                      <a:rPr lang="en-US" sz="4500" i="0">
                                        <a:solidFill>
                                          <a:schemeClr val="tx1"/>
                                        </a:solidFill>
                                        <a:latin typeface="Cambria Math" panose="02040503050406030204" pitchFamily="18" charset="0"/>
                                      </a:rPr>
                                      <m:t>outer</m:t>
                                    </m:r>
                                  </m:sub>
                                </m:sSub>
                              </m:den>
                            </m:f>
                          </m:e>
                        </m:d>
                      </m:e>
                      <m:sup>
                        <m:r>
                          <a:rPr lang="en-US" sz="4500" i="0">
                            <a:solidFill>
                              <a:schemeClr val="tx1"/>
                            </a:solidFill>
                            <a:latin typeface="Cambria Math" panose="02040503050406030204" pitchFamily="18" charset="0"/>
                          </a:rPr>
                          <m:t>−1</m:t>
                        </m:r>
                      </m:sup>
                    </m:sSup>
                  </m:oMath>
                </a14:m>
                <a:r>
                  <a:rPr lang="en-US" sz="4500" dirty="0">
                    <a:solidFill>
                      <a:schemeClr val="tx1"/>
                    </a:solidFill>
                    <a:effectLst/>
                  </a:rPr>
                  <a:t> </a:t>
                </a:r>
              </a:p>
              <a:p>
                <a:pPr marL="914400" indent="-914400">
                  <a:buFont typeface="+mj-lt"/>
                  <a:buAutoNum type="arabicPeriod"/>
                </a:pPr>
                <a14:m>
                  <m:oMath xmlns:m="http://schemas.openxmlformats.org/officeDocument/2006/math">
                    <m:sSub>
                      <m:sSubPr>
                        <m:ctrlPr>
                          <a:rPr lang="en-US" sz="4500" b="0" i="1" smtClean="0">
                            <a:solidFill>
                              <a:schemeClr val="tx1"/>
                            </a:solidFill>
                            <a:effectLst/>
                            <a:latin typeface="Cambria Math" panose="02040503050406030204" pitchFamily="18" charset="0"/>
                          </a:rPr>
                        </m:ctrlPr>
                      </m:sSubPr>
                      <m:e>
                        <m:acc>
                          <m:accPr>
                            <m:chr m:val="̇"/>
                            <m:ctrlPr>
                              <a:rPr lang="en-US" sz="4500" i="1" smtClean="0">
                                <a:solidFill>
                                  <a:schemeClr val="tx1"/>
                                </a:solidFill>
                                <a:effectLst/>
                                <a:latin typeface="Cambria Math" panose="02040503050406030204" pitchFamily="18" charset="0"/>
                              </a:rPr>
                            </m:ctrlPr>
                          </m:accPr>
                          <m:e>
                            <m:r>
                              <m:rPr>
                                <m:sty m:val="p"/>
                              </m:rPr>
                              <a:rPr lang="en-US" sz="4500" b="0" i="0" smtClean="0">
                                <a:solidFill>
                                  <a:schemeClr val="tx1"/>
                                </a:solidFill>
                                <a:effectLst/>
                                <a:latin typeface="Cambria Math" panose="02040503050406030204" pitchFamily="18" charset="0"/>
                              </a:rPr>
                              <m:t>Q</m:t>
                            </m:r>
                          </m:e>
                        </m:acc>
                      </m:e>
                      <m:sub>
                        <m:r>
                          <m:rPr>
                            <m:sty m:val="p"/>
                          </m:rPr>
                          <a:rPr lang="en-US" sz="4500" b="0" i="0" smtClean="0">
                            <a:solidFill>
                              <a:schemeClr val="tx1"/>
                            </a:solidFill>
                            <a:effectLst/>
                            <a:latin typeface="Cambria Math" panose="02040503050406030204" pitchFamily="18" charset="0"/>
                          </a:rPr>
                          <m:t>heater</m:t>
                        </m:r>
                      </m:sub>
                    </m:sSub>
                    <m:r>
                      <a:rPr lang="en-US" sz="4500" b="0" i="0" smtClean="0">
                        <a:solidFill>
                          <a:schemeClr val="tx1"/>
                        </a:solidFill>
                        <a:effectLst/>
                        <a:latin typeface="Cambria Math" panose="02040503050406030204" pitchFamily="18" charset="0"/>
                      </a:rPr>
                      <m:t>=</m:t>
                    </m:r>
                  </m:oMath>
                </a14:m>
                <a:r>
                  <a:rPr lang="en-US" sz="4500" dirty="0">
                    <a:solidFill>
                      <a:schemeClr val="tx1"/>
                    </a:solidFill>
                  </a:rPr>
                  <a:t> </a:t>
                </a:r>
                <a14:m>
                  <m:oMath xmlns:m="http://schemas.openxmlformats.org/officeDocument/2006/math">
                    <m:sSub>
                      <m:sSubPr>
                        <m:ctrlPr>
                          <a:rPr lang="en-US" sz="4500" i="1">
                            <a:solidFill>
                              <a:schemeClr val="tx1"/>
                            </a:solidFill>
                            <a:latin typeface="Cambria Math" panose="02040503050406030204" pitchFamily="18" charset="0"/>
                          </a:rPr>
                        </m:ctrlPr>
                      </m:sSubPr>
                      <m:e>
                        <m:acc>
                          <m:accPr>
                            <m:chr m:val="̇"/>
                            <m:ctrlPr>
                              <a:rPr lang="en-US" sz="4500" i="1">
                                <a:solidFill>
                                  <a:schemeClr val="tx1"/>
                                </a:solidFill>
                                <a:latin typeface="Cambria Math" panose="02040503050406030204" pitchFamily="18" charset="0"/>
                              </a:rPr>
                            </m:ctrlPr>
                          </m:accPr>
                          <m:e>
                            <m:r>
                              <m:rPr>
                                <m:sty m:val="p"/>
                              </m:rPr>
                              <a:rPr lang="en-US" sz="4500" i="0">
                                <a:solidFill>
                                  <a:schemeClr val="tx1"/>
                                </a:solidFill>
                                <a:latin typeface="Cambria Math" panose="02040503050406030204" pitchFamily="18" charset="0"/>
                              </a:rPr>
                              <m:t>Q</m:t>
                            </m:r>
                          </m:e>
                        </m:acc>
                      </m:e>
                      <m:sub>
                        <m:r>
                          <m:rPr>
                            <m:sty m:val="p"/>
                          </m:rPr>
                          <a:rPr lang="en-US" sz="4500" b="0" i="0" smtClean="0">
                            <a:solidFill>
                              <a:schemeClr val="tx1"/>
                            </a:solidFill>
                            <a:latin typeface="Cambria Math" panose="02040503050406030204" pitchFamily="18" charset="0"/>
                          </a:rPr>
                          <m:t>cooler</m:t>
                        </m:r>
                      </m:sub>
                    </m:sSub>
                    <m:r>
                      <a:rPr lang="en-US" sz="4500" b="0" i="1" smtClean="0">
                        <a:solidFill>
                          <a:schemeClr val="tx1"/>
                        </a:solidFill>
                        <a:latin typeface="Cambria Math" panose="02040503050406030204" pitchFamily="18" charset="0"/>
                      </a:rPr>
                      <m:t>=</m:t>
                    </m:r>
                    <m:r>
                      <m:rPr>
                        <m:sty m:val="p"/>
                      </m:rPr>
                      <a:rPr lang="en-US" sz="4500">
                        <a:latin typeface="Cambria Math" panose="02040503050406030204" pitchFamily="18" charset="0"/>
                      </a:rPr>
                      <m:t>U</m:t>
                    </m:r>
                    <m:r>
                      <a:rPr lang="en-US" sz="4500">
                        <a:latin typeface="Cambria Math" panose="02040503050406030204" pitchFamily="18" charset="0"/>
                      </a:rPr>
                      <m:t>∆</m:t>
                    </m:r>
                    <m:sSub>
                      <m:sSubPr>
                        <m:ctrlPr>
                          <a:rPr lang="en-US" sz="4500" i="1">
                            <a:latin typeface="Cambria Math" panose="02040503050406030204" pitchFamily="18" charset="0"/>
                          </a:rPr>
                        </m:ctrlPr>
                      </m:sSubPr>
                      <m:e>
                        <m:r>
                          <m:rPr>
                            <m:sty m:val="p"/>
                          </m:rPr>
                          <a:rPr lang="en-US" sz="4500">
                            <a:latin typeface="Cambria Math" panose="02040503050406030204" pitchFamily="18" charset="0"/>
                          </a:rPr>
                          <m:t>T</m:t>
                        </m:r>
                      </m:e>
                      <m:sub>
                        <m:r>
                          <m:rPr>
                            <m:sty m:val="p"/>
                          </m:rPr>
                          <a:rPr lang="en-US" sz="4500">
                            <a:latin typeface="Cambria Math" panose="02040503050406030204" pitchFamily="18" charset="0"/>
                          </a:rPr>
                          <m:t>lm</m:t>
                        </m:r>
                      </m:sub>
                    </m:sSub>
                    <m:r>
                      <m:rPr>
                        <m:sty m:val="p"/>
                      </m:rPr>
                      <a:rPr lang="en-US" sz="4500">
                        <a:latin typeface="Cambria Math" panose="02040503050406030204" pitchFamily="18" charset="0"/>
                      </a:rPr>
                      <m:t>A</m:t>
                    </m:r>
                  </m:oMath>
                </a14:m>
                <a:r>
                  <a:rPr lang="en-US" sz="4500" dirty="0">
                    <a:solidFill>
                      <a:schemeClr val="tx1"/>
                    </a:solidFill>
                    <a:effectLst/>
                  </a:rPr>
                  <a:t>  </a:t>
                </a:r>
                <a:r>
                  <a:rPr lang="en-US" sz="4500">
                    <a:solidFill>
                      <a:schemeClr val="tx1"/>
                    </a:solidFill>
                    <a:effectLst/>
                  </a:rPr>
                  <a:t>(Ideal)</a:t>
                </a:r>
                <a:endParaRPr lang="en-US" sz="4500" dirty="0">
                  <a:solidFill>
                    <a:schemeClr val="tx1"/>
                  </a:solidFill>
                  <a:effectLst/>
                </a:endParaRPr>
              </a:p>
              <a:p>
                <a:pPr marL="0" indent="0">
                  <a:buNone/>
                </a:pPr>
                <a:endParaRPr lang="en-US" sz="5400" dirty="0">
                  <a:cs typeface="Calibri"/>
                </a:endParaRPr>
              </a:p>
              <a:p>
                <a:endParaRPr lang="en-US" sz="4800" dirty="0">
                  <a:cs typeface="Calibri"/>
                </a:endParaRPr>
              </a:p>
            </p:txBody>
          </p:sp>
        </mc:Choice>
        <mc:Fallback xmlns="">
          <p:sp>
            <p:nvSpPr>
              <p:cNvPr id="30" name="Text Placeholder 1"/>
              <p:cNvSpPr>
                <a:spLocks noGrp="1" noRot="1" noChangeAspect="1" noMove="1" noResize="1" noEditPoints="1" noAdjustHandles="1" noChangeArrowheads="1" noChangeShapeType="1" noTextEdit="1"/>
              </p:cNvSpPr>
              <p:nvPr>
                <p:ph sz="quarter" idx="25"/>
              </p:nvPr>
            </p:nvSpPr>
            <p:spPr>
              <a:xfrm>
                <a:off x="840623" y="7356818"/>
                <a:ext cx="14898617" cy="9102382"/>
              </a:xfrm>
              <a:blipFill>
                <a:blip r:embed="rId3"/>
                <a:stretch>
                  <a:fillRect t="-139"/>
                </a:stretch>
              </a:blipFill>
            </p:spPr>
            <p:txBody>
              <a:bodyPr/>
              <a:lstStyle/>
              <a:p>
                <a:r>
                  <a:rPr lang="en-US">
                    <a:noFill/>
                  </a:rPr>
                  <a:t> </a:t>
                </a:r>
              </a:p>
            </p:txBody>
          </p:sp>
        </mc:Fallback>
      </mc:AlternateContent>
      <p:sp>
        <p:nvSpPr>
          <p:cNvPr id="20" name="Text Placeholder 19"/>
          <p:cNvSpPr>
            <a:spLocks noGrp="1"/>
          </p:cNvSpPr>
          <p:nvPr>
            <p:ph type="body" sz="quarter" idx="29"/>
          </p:nvPr>
        </p:nvSpPr>
        <p:spPr>
          <a:xfrm>
            <a:off x="15610557" y="15863072"/>
            <a:ext cx="12801600" cy="1219200"/>
          </a:xfrm>
        </p:spPr>
        <p:txBody>
          <a:bodyPr/>
          <a:lstStyle/>
          <a:p>
            <a:r>
              <a:rPr lang="en-US" dirty="0"/>
              <a:t>Results</a:t>
            </a:r>
            <a:r>
              <a:rPr lang="en-US"/>
              <a:t> (Heat exchanger 2)</a:t>
            </a:r>
            <a:endParaRPr lang="en-US" dirty="0"/>
          </a:p>
        </p:txBody>
      </p:sp>
      <p:sp>
        <p:nvSpPr>
          <p:cNvPr id="43" name="TextBox 42"/>
          <p:cNvSpPr txBox="1"/>
          <p:nvPr/>
        </p:nvSpPr>
        <p:spPr>
          <a:xfrm>
            <a:off x="29137945" y="7198212"/>
            <a:ext cx="13295264" cy="8032968"/>
          </a:xfrm>
          <a:prstGeom prst="rect">
            <a:avLst/>
          </a:prstGeom>
          <a:noFill/>
        </p:spPr>
        <p:txBody>
          <a:bodyPr wrap="square" rtlCol="0" anchor="t">
            <a:spAutoFit/>
          </a:bodyPr>
          <a:lstStyle/>
          <a:p>
            <a:pPr marL="571500" indent="-571500">
              <a:buFont typeface="Arial" panose="020B0604020202020204" pitchFamily="34" charset="0"/>
              <a:buChar char="•"/>
            </a:pPr>
            <a:r>
              <a:rPr lang="en-US" sz="3600" dirty="0">
                <a:cs typeface="Calibri"/>
              </a:rPr>
              <a:t>When running trials on Heat Exchanger 1 (½-inch type L copper piping), several factors caused the data obtained to be unreliable and unusable.  </a:t>
            </a:r>
          </a:p>
          <a:p>
            <a:pPr marL="2757805" lvl="1" indent="-914400">
              <a:buAutoNum type="arabicPeriod"/>
            </a:pPr>
            <a:r>
              <a:rPr lang="en-US" sz="3600" dirty="0">
                <a:cs typeface="Calibri"/>
              </a:rPr>
              <a:t>Cold-water entrance temperature: the temperature of the water being fed to the system was far too high (&gt;25°C)</a:t>
            </a:r>
          </a:p>
          <a:p>
            <a:pPr marL="2757805" lvl="1" indent="-914400">
              <a:buAutoNum type="arabicPeriod"/>
            </a:pPr>
            <a:r>
              <a:rPr lang="en-US" sz="3600" dirty="0">
                <a:cs typeface="Calibri"/>
              </a:rPr>
              <a:t>Exposed piping:  Heat losses due to radiation and convection through non-insulated piping caused significant temperature changes</a:t>
            </a:r>
          </a:p>
          <a:p>
            <a:pPr marL="2757805" lvl="1" indent="-914400">
              <a:buAutoNum type="arabicPeriod"/>
            </a:pPr>
            <a:r>
              <a:rPr lang="en-US" sz="3600" dirty="0">
                <a:cs typeface="Calibri"/>
              </a:rPr>
              <a:t>Thermocouples: The experiment relied on measuring changes in temperature that were typically less than 1°C, the accuracy on the thermocouples themselves was ±1°C</a:t>
            </a:r>
          </a:p>
          <a:p>
            <a:pPr marL="2757805" lvl="1" indent="-914400">
              <a:buAutoNum type="arabicPeriod"/>
            </a:pPr>
            <a:endParaRPr lang="en-US" sz="4800" dirty="0">
              <a:cs typeface="Calibri"/>
            </a:endParaRPr>
          </a:p>
        </p:txBody>
      </p:sp>
      <p:sp>
        <p:nvSpPr>
          <p:cNvPr id="45" name="TextBox 44"/>
          <p:cNvSpPr txBox="1"/>
          <p:nvPr/>
        </p:nvSpPr>
        <p:spPr>
          <a:xfrm>
            <a:off x="6416379" y="3112980"/>
            <a:ext cx="31089600" cy="1938992"/>
          </a:xfrm>
          <a:prstGeom prst="rect">
            <a:avLst/>
          </a:prstGeom>
          <a:noFill/>
        </p:spPr>
        <p:txBody>
          <a:bodyPr wrap="square" rtlCol="0">
            <a:spAutoFit/>
          </a:bodyPr>
          <a:lstStyle/>
          <a:p>
            <a:pPr algn="ctr"/>
            <a:r>
              <a:rPr lang="en-US" sz="6000" dirty="0">
                <a:solidFill>
                  <a:schemeClr val="bg1"/>
                </a:solidFill>
              </a:rPr>
              <a:t>Jacob </a:t>
            </a:r>
            <a:r>
              <a:rPr lang="en-US" sz="6000" dirty="0" err="1">
                <a:solidFill>
                  <a:schemeClr val="bg1"/>
                </a:solidFill>
              </a:rPr>
              <a:t>Andrzejczyk</a:t>
            </a:r>
            <a:r>
              <a:rPr lang="en-US" sz="6000" dirty="0">
                <a:solidFill>
                  <a:schemeClr val="bg1"/>
                </a:solidFill>
              </a:rPr>
              <a:t>, Matthew Smolag, Department of Chemical Engineering, University of New Hampshire</a:t>
            </a: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1397" y="1144645"/>
            <a:ext cx="2478029" cy="2983998"/>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224451" y="1048392"/>
            <a:ext cx="2478029" cy="2983998"/>
          </a:xfrm>
          <a:prstGeom prst="rect">
            <a:avLst/>
          </a:prstGeom>
        </p:spPr>
      </p:pic>
      <p:sp>
        <p:nvSpPr>
          <p:cNvPr id="2" name="Rectangle 1">
            <a:extLst>
              <a:ext uri="{FF2B5EF4-FFF2-40B4-BE49-F238E27FC236}">
                <a16:creationId xmlns:a16="http://schemas.microsoft.com/office/drawing/2014/main" id="{5ED46E67-77C1-46CE-B1DB-71ED02A28B11}"/>
              </a:ext>
            </a:extLst>
          </p:cNvPr>
          <p:cNvSpPr>
            <a:spLocks noChangeArrowheads="1"/>
          </p:cNvSpPr>
          <p:nvPr/>
        </p:nvSpPr>
        <p:spPr bwMode="auto">
          <a:xfrm>
            <a:off x="21835633" y="-461665"/>
            <a:ext cx="219932"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000000"/>
                </a:solidFill>
                <a:effectLst/>
                <a:latin typeface="MathJax_Math-italic"/>
                <a:cs typeface="Segoe UI" panose="020B0502040204020203" pitchFamily="34" charset="0"/>
              </a:rPr>
            </a:br>
            <a:r>
              <a:rPr kumimoji="0" lang="en-US" altLang="en-US" sz="1200" b="0" i="0" u="none" strike="noStrike" cap="none" normalizeH="0" baseline="0">
                <a:ln>
                  <a:noFill/>
                </a:ln>
                <a:solidFill>
                  <a:srgbClr val="000000"/>
                </a:solidFill>
                <a:effectLst/>
                <a:latin typeface="MathJax_Main"/>
                <a:cs typeface="Segoe UI" panose="020B0502040204020203" pitchFamily="34" charset="0"/>
              </a:rPr>
              <a:t> </a:t>
            </a:r>
            <a:endParaRPr kumimoji="0" lang="en-US" altLang="en-US" sz="12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9" name="TextBox 18">
            <a:extLst>
              <a:ext uri="{FF2B5EF4-FFF2-40B4-BE49-F238E27FC236}">
                <a16:creationId xmlns:a16="http://schemas.microsoft.com/office/drawing/2014/main" id="{2FD7897C-CF99-4B64-94D5-87E2146994D2}"/>
              </a:ext>
            </a:extLst>
          </p:cNvPr>
          <p:cNvSpPr txBox="1"/>
          <p:nvPr/>
        </p:nvSpPr>
        <p:spPr>
          <a:xfrm>
            <a:off x="15479045" y="10812089"/>
            <a:ext cx="12672917" cy="4401205"/>
          </a:xfrm>
          <a:prstGeom prst="rect">
            <a:avLst/>
          </a:prstGeom>
          <a:noFill/>
        </p:spPr>
        <p:txBody>
          <a:bodyPr wrap="square" rtlCol="0">
            <a:spAutoFit/>
          </a:bodyPr>
          <a:lstStyle/>
          <a:p>
            <a:pPr marL="571500" indent="-571500">
              <a:buFont typeface="Arial" panose="020B0604020202020204" pitchFamily="34" charset="0"/>
              <a:buChar char="•"/>
            </a:pPr>
            <a:r>
              <a:rPr lang="en-US" sz="4400" dirty="0"/>
              <a:t>The temperature differences, which represent the driving potential of the system, were recorded at different cold-water flow rates and used to calculate the heat transfer coefficients of the system.</a:t>
            </a:r>
          </a:p>
          <a:p>
            <a:endParaRPr lang="en-US" sz="6000" dirty="0" err="1"/>
          </a:p>
        </p:txBody>
      </p:sp>
      <p:pic>
        <p:nvPicPr>
          <p:cNvPr id="29" name="Picture 28" descr="A large room&#10;&#10;Description automatically generated">
            <a:extLst>
              <a:ext uri="{FF2B5EF4-FFF2-40B4-BE49-F238E27FC236}">
                <a16:creationId xmlns:a16="http://schemas.microsoft.com/office/drawing/2014/main" id="{BA02CB3D-CC22-4D17-8FBE-E9533C7A80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791235" y="14413966"/>
            <a:ext cx="9672230" cy="9487288"/>
          </a:xfrm>
          <a:prstGeom prst="rect">
            <a:avLst/>
          </a:prstGeom>
        </p:spPr>
      </p:pic>
      <p:sp>
        <p:nvSpPr>
          <p:cNvPr id="3" name="TextBox 2">
            <a:extLst>
              <a:ext uri="{FF2B5EF4-FFF2-40B4-BE49-F238E27FC236}">
                <a16:creationId xmlns:a16="http://schemas.microsoft.com/office/drawing/2014/main" id="{7D899CBE-D97B-4BD3-A488-AFF6A4B2EC1E}"/>
              </a:ext>
            </a:extLst>
          </p:cNvPr>
          <p:cNvSpPr txBox="1"/>
          <p:nvPr/>
        </p:nvSpPr>
        <p:spPr>
          <a:xfrm>
            <a:off x="30709402" y="31217135"/>
            <a:ext cx="1261557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200" dirty="0" err="1"/>
              <a:t>Geankoplis</a:t>
            </a:r>
            <a:r>
              <a:rPr lang="en-US" sz="3200" dirty="0"/>
              <a:t> CJ. </a:t>
            </a:r>
            <a:r>
              <a:rPr lang="en-US" sz="3200" i="1" dirty="0"/>
              <a:t>Transport Processes and Separation Process Principles </a:t>
            </a:r>
            <a:r>
              <a:rPr lang="en-US" sz="3200" dirty="0"/>
              <a:t>(4th or 5th ed.) New York: Prentice Hall</a:t>
            </a:r>
            <a:endParaRPr lang="en-US" sz="4000" b="1" u="sng" dirty="0">
              <a:cs typeface="Calibri"/>
            </a:endParaRPr>
          </a:p>
        </p:txBody>
      </p:sp>
      <p:sp>
        <p:nvSpPr>
          <p:cNvPr id="25" name="Text Placeholder 20">
            <a:extLst>
              <a:ext uri="{FF2B5EF4-FFF2-40B4-BE49-F238E27FC236}">
                <a16:creationId xmlns:a16="http://schemas.microsoft.com/office/drawing/2014/main" id="{D7E9586E-2EC2-3748-A864-40BD7B256823}"/>
              </a:ext>
            </a:extLst>
          </p:cNvPr>
          <p:cNvSpPr txBox="1">
            <a:spLocks/>
          </p:cNvSpPr>
          <p:nvPr/>
        </p:nvSpPr>
        <p:spPr>
          <a:xfrm>
            <a:off x="30714869" y="30462771"/>
            <a:ext cx="12161520" cy="765395"/>
          </a:xfrm>
          <a:prstGeom prst="round1Rect">
            <a:avLst/>
          </a:prstGeom>
          <a:solidFill>
            <a:schemeClr val="accent1"/>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sz="4800" dirty="0"/>
              <a:t>References</a:t>
            </a:r>
          </a:p>
        </p:txBody>
      </p:sp>
      <p:pic>
        <p:nvPicPr>
          <p:cNvPr id="5" name="Picture 4">
            <a:extLst>
              <a:ext uri="{FF2B5EF4-FFF2-40B4-BE49-F238E27FC236}">
                <a16:creationId xmlns:a16="http://schemas.microsoft.com/office/drawing/2014/main" id="{73F80E5A-A038-43B3-8DC0-C379AF894E4A}"/>
              </a:ext>
            </a:extLst>
          </p:cNvPr>
          <p:cNvPicPr>
            <a:picLocks noChangeAspect="1"/>
          </p:cNvPicPr>
          <p:nvPr/>
        </p:nvPicPr>
        <p:blipFill>
          <a:blip r:embed="rId6"/>
          <a:stretch>
            <a:fillRect/>
          </a:stretch>
        </p:blipFill>
        <p:spPr>
          <a:xfrm>
            <a:off x="15610557" y="17340885"/>
            <a:ext cx="12801600" cy="7228614"/>
          </a:xfrm>
          <a:prstGeom prst="rect">
            <a:avLst/>
          </a:prstGeom>
        </p:spPr>
      </p:pic>
      <p:pic>
        <p:nvPicPr>
          <p:cNvPr id="6" name="Picture 5">
            <a:extLst>
              <a:ext uri="{FF2B5EF4-FFF2-40B4-BE49-F238E27FC236}">
                <a16:creationId xmlns:a16="http://schemas.microsoft.com/office/drawing/2014/main" id="{99B49FC6-198F-4496-A4E4-D306A36FCBDD}"/>
              </a:ext>
            </a:extLst>
          </p:cNvPr>
          <p:cNvPicPr>
            <a:picLocks noChangeAspect="1"/>
          </p:cNvPicPr>
          <p:nvPr/>
        </p:nvPicPr>
        <p:blipFill>
          <a:blip r:embed="rId7"/>
          <a:stretch>
            <a:fillRect/>
          </a:stretch>
        </p:blipFill>
        <p:spPr>
          <a:xfrm>
            <a:off x="15610557" y="24859922"/>
            <a:ext cx="12801600" cy="7260300"/>
          </a:xfrm>
          <a:prstGeom prst="rect">
            <a:avLst/>
          </a:prstGeom>
        </p:spPr>
      </p:pic>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293</Words>
  <Application>Microsoft Office PowerPoint</Application>
  <PresentationFormat>Custom</PresentationFormat>
  <Paragraphs>62</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Cambria</vt:lpstr>
      <vt:lpstr>Cambria Math</vt:lpstr>
      <vt:lpstr>MathJax_Main</vt:lpstr>
      <vt:lpstr>MathJax_Math-italic</vt:lpstr>
      <vt:lpstr>Times New Roman</vt:lpstr>
      <vt:lpstr>Medical Poster</vt:lpstr>
      <vt:lpstr>Natural Circulation and Convection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Natural Circulation and Convection</dc:title>
  <dc:creator/>
  <cp:lastModifiedBy/>
  <cp:revision>1</cp:revision>
  <dcterms:created xsi:type="dcterms:W3CDTF">2015-04-29T17:08:18Z</dcterms:created>
  <dcterms:modified xsi:type="dcterms:W3CDTF">2019-05-01T02:32:22Z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