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658" autoAdjust="0"/>
    <p:restoredTop sz="93883" autoAdjust="0"/>
  </p:normalViewPr>
  <p:slideViewPr>
    <p:cSldViewPr>
      <p:cViewPr>
        <p:scale>
          <a:sx n="33" d="100"/>
          <a:sy n="33" d="100"/>
        </p:scale>
        <p:origin x="48" y="-3403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sey%20Maranto\AppData\Local\Packages\microsoft.windowscommunicationsapps_8wekyb3d8bbwe\LocalState\Files\S0\553\Attachments\Poster%20Graph%5b2305843009214469741%5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51786289164348"/>
          <c:y val="6.981513427592595E-2"/>
          <c:w val="0.77350675795600521"/>
          <c:h val="0.82158731109979122"/>
        </c:manualLayout>
      </c:layout>
      <c:scatterChart>
        <c:scatterStyle val="lineMarker"/>
        <c:varyColors val="0"/>
        <c:ser>
          <c:idx val="0"/>
          <c:order val="0"/>
          <c:tx>
            <c:v>Rectangle T vs t</c:v>
          </c:tx>
          <c:spPr>
            <a:ln w="25400" cap="rnd">
              <a:solidFill>
                <a:schemeClr val="accent1"/>
              </a:solidFill>
              <a:prstDash val="sysDot"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'[Poster Graph(2305843009214469741).xlsx]Sheet1'!$L$22:$L$23</c:f>
              <c:numCache>
                <c:formatCode>General</c:formatCode>
                <c:ptCount val="2"/>
                <c:pt idx="0">
                  <c:v>0</c:v>
                </c:pt>
                <c:pt idx="1">
                  <c:v>271.02999999999997</c:v>
                </c:pt>
              </c:numCache>
            </c:numRef>
          </c:xVal>
          <c:yVal>
            <c:numRef>
              <c:f>'[Poster Graph(2305843009214469741).xlsx]Sheet1'!$M$22:$M$23</c:f>
              <c:numCache>
                <c:formatCode>General</c:formatCode>
                <c:ptCount val="2"/>
                <c:pt idx="0">
                  <c:v>120</c:v>
                </c:pt>
                <c:pt idx="1">
                  <c:v>10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588-478E-8A21-D4041613C964}"/>
            </c:ext>
          </c:extLst>
        </c:ser>
        <c:ser>
          <c:idx val="1"/>
          <c:order val="1"/>
          <c:tx>
            <c:v>Cylinder T vs t</c:v>
          </c:tx>
          <c:spPr>
            <a:ln w="25400" cap="rnd">
              <a:solidFill>
                <a:schemeClr val="accent2"/>
              </a:solidFill>
              <a:prstDash val="sysDot"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'[Poster Graph(2305843009214469741).xlsx]Sheet1'!$L$26:$L$27</c:f>
              <c:numCache>
                <c:formatCode>General</c:formatCode>
                <c:ptCount val="2"/>
                <c:pt idx="0">
                  <c:v>0</c:v>
                </c:pt>
                <c:pt idx="1">
                  <c:v>328.38</c:v>
                </c:pt>
              </c:numCache>
            </c:numRef>
          </c:xVal>
          <c:yVal>
            <c:numRef>
              <c:f>'[Poster Graph(2305843009214469741).xlsx]Sheet1'!$M$26:$M$27</c:f>
              <c:numCache>
                <c:formatCode>General</c:formatCode>
                <c:ptCount val="2"/>
                <c:pt idx="0">
                  <c:v>120</c:v>
                </c:pt>
                <c:pt idx="1">
                  <c:v>10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0588-478E-8A21-D4041613C9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7567096"/>
        <c:axId val="417568736"/>
      </c:scatterChart>
      <c:scatterChart>
        <c:scatterStyle val="lineMarker"/>
        <c:varyColors val="0"/>
        <c:ser>
          <c:idx val="2"/>
          <c:order val="2"/>
          <c:tx>
            <c:strRef>
              <c:f>'[Poster Graph(2305843009214469741).xlsx]Sheet1'!$P$2:$Q$2</c:f>
              <c:strCache>
                <c:ptCount val="1"/>
                <c:pt idx="0">
                  <c:v>Rectangle lnϴ vs t</c:v>
                </c:pt>
              </c:strCache>
            </c:strRef>
          </c:tx>
          <c:spPr>
            <a:ln w="19050" cap="rnd">
              <a:solidFill>
                <a:schemeClr val="accent3"/>
              </a:solidFill>
              <a:prstDash val="sysDash"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'[Poster Graph(2305843009214469741).xlsx]Sheet1'!$L$22:$L$23</c:f>
              <c:numCache>
                <c:formatCode>General</c:formatCode>
                <c:ptCount val="2"/>
                <c:pt idx="0">
                  <c:v>0</c:v>
                </c:pt>
                <c:pt idx="1">
                  <c:v>271.02999999999997</c:v>
                </c:pt>
              </c:numCache>
            </c:numRef>
          </c:xVal>
          <c:yVal>
            <c:numRef>
              <c:f>'[Poster Graph(2305843009214469741).xlsx]Sheet1'!$N$22:$N$23</c:f>
              <c:numCache>
                <c:formatCode>General</c:formatCode>
                <c:ptCount val="2"/>
                <c:pt idx="0">
                  <c:v>0</c:v>
                </c:pt>
                <c:pt idx="1">
                  <c:v>-2.4849066497880004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0588-478E-8A21-D4041613C964}"/>
            </c:ext>
          </c:extLst>
        </c:ser>
        <c:ser>
          <c:idx val="3"/>
          <c:order val="3"/>
          <c:tx>
            <c:strRef>
              <c:f>'[Poster Graph(2305843009214469741).xlsx]Sheet1'!$P$3:$Q$3</c:f>
              <c:strCache>
                <c:ptCount val="1"/>
                <c:pt idx="0">
                  <c:v>Cylinder lnϴ vs t</c:v>
                </c:pt>
              </c:strCache>
            </c:strRef>
          </c:tx>
          <c:spPr>
            <a:ln w="19050" cap="rnd">
              <a:solidFill>
                <a:schemeClr val="accent4"/>
              </a:solidFill>
              <a:prstDash val="sysDash"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'[Poster Graph(2305843009214469741).xlsx]Sheet1'!$L$26:$L$27</c:f>
              <c:numCache>
                <c:formatCode>General</c:formatCode>
                <c:ptCount val="2"/>
                <c:pt idx="0">
                  <c:v>0</c:v>
                </c:pt>
                <c:pt idx="1">
                  <c:v>328.38</c:v>
                </c:pt>
              </c:numCache>
            </c:numRef>
          </c:xVal>
          <c:yVal>
            <c:numRef>
              <c:f>'[Poster Graph(2305843009214469741).xlsx]Sheet1'!$N$26:$N$27</c:f>
              <c:numCache>
                <c:formatCode>General</c:formatCode>
                <c:ptCount val="2"/>
                <c:pt idx="0">
                  <c:v>0</c:v>
                </c:pt>
                <c:pt idx="1">
                  <c:v>-2.4849066497880004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0588-478E-8A21-D4041613C9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6392200"/>
        <c:axId val="626393512"/>
      </c:scatterChart>
      <c:valAx>
        <c:axId val="4175670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Time (s)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17568736"/>
        <c:crosses val="autoZero"/>
        <c:crossBetween val="midCat"/>
      </c:valAx>
      <c:valAx>
        <c:axId val="41756873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Temperature (°C)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17567096"/>
        <c:crosses val="autoZero"/>
        <c:crossBetween val="midCat"/>
      </c:valAx>
      <c:valAx>
        <c:axId val="626393512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ln</a:t>
                </a:r>
                <a:r>
                  <a:rPr lang="el-GR" b="1"/>
                  <a:t>ϴ</a:t>
                </a:r>
                <a:endParaRPr lang="en-US" b="1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6392200"/>
        <c:crosses val="max"/>
        <c:crossBetween val="midCat"/>
      </c:valAx>
      <c:valAx>
        <c:axId val="6263922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2639351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889198449386555"/>
          <c:y val="4.2672690249782763E-2"/>
          <c:w val="0.2193184625564481"/>
          <c:h val="0.2379171013532246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28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1.xml"/><Relationship Id="rId4" Type="http://schemas.openxmlformats.org/officeDocument/2006/relationships/image" Target="cid:d7ea6445-17c5-478d-8aed-1ee69c9b57b3@namprd04.prod.outlook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</a:rPr>
              <a:t>Transient Conduction-Convection</a:t>
            </a:r>
            <a:br>
              <a:rPr lang="en-US" sz="9600" dirty="0"/>
            </a:br>
            <a:br>
              <a:rPr lang="en-US" sz="4000" dirty="0"/>
            </a:br>
            <a:r>
              <a:rPr lang="en-US" sz="5400" i="1" dirty="0">
                <a:solidFill>
                  <a:srgbClr val="FFFFFF"/>
                </a:solidFill>
              </a:rPr>
              <a:t>Cody Paquette, Casey </a:t>
            </a:r>
            <a:r>
              <a:rPr lang="en-US" sz="5400" i="1" dirty="0" err="1">
                <a:solidFill>
                  <a:srgbClr val="FFFFFF"/>
                </a:solidFill>
              </a:rPr>
              <a:t>Maranto</a:t>
            </a:r>
            <a:r>
              <a:rPr lang="en-US" sz="5400" i="1" dirty="0">
                <a:solidFill>
                  <a:srgbClr val="FFFFFF"/>
                </a:solidFill>
              </a:rPr>
              <a:t> &amp; Michael Thorpe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Chemical Engineering,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75466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802839" y="19281775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05867" y="28270202"/>
            <a:ext cx="13004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9852861" y="12588762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12800" y="7924802"/>
            <a:ext cx="12733867" cy="104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/>
            <a:r>
              <a:rPr lang="en-US" sz="4800" b="0" dirty="0">
                <a:latin typeface="Calibri" panose="020F0502020204030204" pitchFamily="34" charset="0"/>
                <a:cs typeface="Calibri" panose="020F0502020204030204" pitchFamily="34" charset="0"/>
              </a:rPr>
              <a:t>In the canning industry perishable canned foods are heated by immersion in steam baths or chilled by immersion in cold water. In this experiment, the temperature distribution from approximately 100°C water to approximately 0°C water was measured for aluminum and brass shapes</a:t>
            </a:r>
          </a:p>
          <a:p>
            <a:pPr marL="0" indent="0" algn="l">
              <a:buNone/>
            </a:pPr>
            <a:endParaRPr lang="en-US" sz="48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4800" b="0" dirty="0">
                <a:latin typeface="Calibri" panose="020F0502020204030204" pitchFamily="34" charset="0"/>
                <a:cs typeface="Calibri" panose="020F0502020204030204" pitchFamily="34" charset="0"/>
              </a:rPr>
              <a:t>Design Problem:</a:t>
            </a:r>
          </a:p>
          <a:p>
            <a:pPr marL="0" indent="0" algn="l">
              <a:buNone/>
            </a:pPr>
            <a:r>
              <a:rPr lang="en-US" sz="4800" b="0" dirty="0">
                <a:latin typeface="Calibri" panose="020F0502020204030204" pitchFamily="34" charset="0"/>
                <a:cs typeface="Calibri" panose="020F0502020204030204" pitchFamily="34" charset="0"/>
              </a:rPr>
              <a:t>Aluminum cans of cooked food must be cooled from 120 to 10. It is achieved by immersing the cans in a cold-water bath of 0.</a:t>
            </a:r>
          </a:p>
          <a:p>
            <a:pPr marL="0" indent="0" algn="l">
              <a:buNone/>
            </a:pPr>
            <a:r>
              <a:rPr lang="en-US" sz="4800" b="0" dirty="0">
                <a:latin typeface="Calibri" panose="020F0502020204030204" pitchFamily="34" charset="0"/>
                <a:cs typeface="Calibri" panose="020F0502020204030204" pitchFamily="34" charset="0"/>
              </a:rPr>
              <a:t>Determine the time required for each shaped can to reach the desired temperature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9649660" y="14573442"/>
            <a:ext cx="13275734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spherical object had the greatest heat transfer coefficient of the three objects used in the experiment.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US" sz="4800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rectangular object had the lowest heat transfer coefficient.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US" sz="4800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Brass had a higher heat transfer coefficient for both shapes compared to aluminum.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US" sz="4800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Agitating the system caused a significant increase in the heat transfer coefficient for both materials used.</a:t>
            </a:r>
          </a:p>
          <a:p>
            <a:pPr algn="l"/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8D5E0FFA-E50F-4DDB-91D9-240CD5C4A5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301347"/>
              </p:ext>
            </p:extLst>
          </p:nvPr>
        </p:nvGraphicFramePr>
        <p:xfrm>
          <a:off x="15397237" y="7892785"/>
          <a:ext cx="11594496" cy="32556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98624">
                  <a:extLst>
                    <a:ext uri="{9D8B030D-6E8A-4147-A177-3AD203B41FA5}">
                      <a16:colId xmlns:a16="http://schemas.microsoft.com/office/drawing/2014/main" val="3462643437"/>
                    </a:ext>
                  </a:extLst>
                </a:gridCol>
                <a:gridCol w="2898624">
                  <a:extLst>
                    <a:ext uri="{9D8B030D-6E8A-4147-A177-3AD203B41FA5}">
                      <a16:colId xmlns:a16="http://schemas.microsoft.com/office/drawing/2014/main" val="3172867078"/>
                    </a:ext>
                  </a:extLst>
                </a:gridCol>
                <a:gridCol w="2898624">
                  <a:extLst>
                    <a:ext uri="{9D8B030D-6E8A-4147-A177-3AD203B41FA5}">
                      <a16:colId xmlns:a16="http://schemas.microsoft.com/office/drawing/2014/main" val="4125751832"/>
                    </a:ext>
                  </a:extLst>
                </a:gridCol>
                <a:gridCol w="2898624">
                  <a:extLst>
                    <a:ext uri="{9D8B030D-6E8A-4147-A177-3AD203B41FA5}">
                      <a16:colId xmlns:a16="http://schemas.microsoft.com/office/drawing/2014/main" val="1299102010"/>
                    </a:ext>
                  </a:extLst>
                </a:gridCol>
              </a:tblGrid>
              <a:tr h="1085230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Rectangle 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Cylinder 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Sphere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20587480"/>
                  </a:ext>
                </a:extLst>
              </a:tr>
              <a:tr h="1085230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Aluminum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16.98 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20.04 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20.66 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59244965"/>
                  </a:ext>
                </a:extLst>
              </a:tr>
              <a:tr h="1085230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Brass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-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24.97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67390115"/>
                  </a:ext>
                </a:extLst>
              </a:tr>
            </a:tbl>
          </a:graphicData>
        </a:graphic>
      </p:graphicFrame>
      <p:sp>
        <p:nvSpPr>
          <p:cNvPr id="31" name="Rectangle 3">
            <a:extLst>
              <a:ext uri="{FF2B5EF4-FFF2-40B4-BE49-F238E27FC236}">
                <a16:creationId xmlns:a16="http://schemas.microsoft.com/office/drawing/2014/main" id="{33DD84BC-2264-48B7-A2AB-9D13E90B9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75466" y="11466610"/>
            <a:ext cx="1199127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Heat transfer coefficients (W/m</a:t>
            </a:r>
            <a:r>
              <a:rPr kumimoji="0" lang="en-US" altLang="en-US" sz="40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*K) of Aluminum and Brass objects without agitation. 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C6552B58-F59B-41BB-BCAC-CC7AC55BB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844364"/>
              </p:ext>
            </p:extLst>
          </p:nvPr>
        </p:nvGraphicFramePr>
        <p:xfrm>
          <a:off x="15365604" y="13444038"/>
          <a:ext cx="11594496" cy="32556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98624">
                  <a:extLst>
                    <a:ext uri="{9D8B030D-6E8A-4147-A177-3AD203B41FA5}">
                      <a16:colId xmlns:a16="http://schemas.microsoft.com/office/drawing/2014/main" val="1731026387"/>
                    </a:ext>
                  </a:extLst>
                </a:gridCol>
                <a:gridCol w="2898624">
                  <a:extLst>
                    <a:ext uri="{9D8B030D-6E8A-4147-A177-3AD203B41FA5}">
                      <a16:colId xmlns:a16="http://schemas.microsoft.com/office/drawing/2014/main" val="3212253960"/>
                    </a:ext>
                  </a:extLst>
                </a:gridCol>
                <a:gridCol w="2898624">
                  <a:extLst>
                    <a:ext uri="{9D8B030D-6E8A-4147-A177-3AD203B41FA5}">
                      <a16:colId xmlns:a16="http://schemas.microsoft.com/office/drawing/2014/main" val="3657503525"/>
                    </a:ext>
                  </a:extLst>
                </a:gridCol>
                <a:gridCol w="2898624">
                  <a:extLst>
                    <a:ext uri="{9D8B030D-6E8A-4147-A177-3AD203B41FA5}">
                      <a16:colId xmlns:a16="http://schemas.microsoft.com/office/drawing/2014/main" val="67418631"/>
                    </a:ext>
                  </a:extLst>
                </a:gridCol>
              </a:tblGrid>
              <a:tr h="1085230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Rectangle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Cylinder 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Sphere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3693200"/>
                  </a:ext>
                </a:extLst>
              </a:tr>
              <a:tr h="1085230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Aluminum 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79.76 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105.84 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</a:rPr>
                        <a:t>115.63 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46156592"/>
                  </a:ext>
                </a:extLst>
              </a:tr>
              <a:tr h="1085230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Brass 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</a:rPr>
                        <a:t>- 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106.04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400" dirty="0">
                          <a:effectLst/>
                        </a:rPr>
                        <a:t>134.16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87869275"/>
                  </a:ext>
                </a:extLst>
              </a:tr>
            </a:tbl>
          </a:graphicData>
        </a:graphic>
      </p:graphicFrame>
      <p:sp>
        <p:nvSpPr>
          <p:cNvPr id="33" name="Rectangle 4">
            <a:extLst>
              <a:ext uri="{FF2B5EF4-FFF2-40B4-BE49-F238E27FC236}">
                <a16:creationId xmlns:a16="http://schemas.microsoft.com/office/drawing/2014/main" id="{27CC47DE-8D12-4885-8C0E-0D0188343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65415" y="17113295"/>
            <a:ext cx="1159449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Heat transfer coefficients (W/m</a:t>
            </a:r>
            <a:r>
              <a:rPr kumimoji="0" lang="en-US" altLang="en-US" sz="40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*K) of Aluminum and Brass objects with agitation. 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0" name="Rectangle 164">
            <a:extLst>
              <a:ext uri="{FF2B5EF4-FFF2-40B4-BE49-F238E27FC236}">
                <a16:creationId xmlns:a16="http://schemas.microsoft.com/office/drawing/2014/main" id="{0CE1C8AC-9E69-498C-BCF0-5B78151FD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5867" y="24789073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Problem Solution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21E6C10C-AF9C-4148-9DA9-75EF74F9A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21205"/>
              </p:ext>
            </p:extLst>
          </p:nvPr>
        </p:nvGraphicFramePr>
        <p:xfrm>
          <a:off x="30281185" y="26974553"/>
          <a:ext cx="11616268" cy="237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4067">
                  <a:extLst>
                    <a:ext uri="{9D8B030D-6E8A-4147-A177-3AD203B41FA5}">
                      <a16:colId xmlns:a16="http://schemas.microsoft.com/office/drawing/2014/main" val="2251228596"/>
                    </a:ext>
                  </a:extLst>
                </a:gridCol>
                <a:gridCol w="2904067">
                  <a:extLst>
                    <a:ext uri="{9D8B030D-6E8A-4147-A177-3AD203B41FA5}">
                      <a16:colId xmlns:a16="http://schemas.microsoft.com/office/drawing/2014/main" val="1668029185"/>
                    </a:ext>
                  </a:extLst>
                </a:gridCol>
                <a:gridCol w="2904067">
                  <a:extLst>
                    <a:ext uri="{9D8B030D-6E8A-4147-A177-3AD203B41FA5}">
                      <a16:colId xmlns:a16="http://schemas.microsoft.com/office/drawing/2014/main" val="1583843930"/>
                    </a:ext>
                  </a:extLst>
                </a:gridCol>
                <a:gridCol w="2904067">
                  <a:extLst>
                    <a:ext uri="{9D8B030D-6E8A-4147-A177-3AD203B41FA5}">
                      <a16:colId xmlns:a16="http://schemas.microsoft.com/office/drawing/2014/main" val="648338539"/>
                    </a:ext>
                  </a:extLst>
                </a:gridCol>
              </a:tblGrid>
              <a:tr h="11668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4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Rectangle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Cylinder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Sphere</a:t>
                      </a:r>
                      <a:endParaRPr lang="en-US" sz="4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1881418"/>
                  </a:ext>
                </a:extLst>
              </a:tr>
              <a:tr h="1207881"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(s)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271.0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328.4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fontAlgn="base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241.3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26886604"/>
                  </a:ext>
                </a:extLst>
              </a:tr>
            </a:tbl>
          </a:graphicData>
        </a:graphic>
      </p:graphicFrame>
      <p:sp>
        <p:nvSpPr>
          <p:cNvPr id="43" name="Rectangle 1">
            <a:extLst>
              <a:ext uri="{FF2B5EF4-FFF2-40B4-BE49-F238E27FC236}">
                <a16:creationId xmlns:a16="http://schemas.microsoft.com/office/drawing/2014/main" id="{72DDC578-1396-4A65-AE4E-59BFDBF92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25999" y="30058294"/>
            <a:ext cx="1161626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Time, in seconds, for each Aluminum shaped container to reach 10</a:t>
            </a:r>
            <a:r>
              <a:rPr kumimoji="0" lang="en-US" altLang="en-US" sz="40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o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 based on each shape’s respective </a:t>
            </a: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heat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transfer coefficient. </a:t>
            </a:r>
            <a:endParaRPr kumimoji="0" lang="en-US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4" name="Rectangle 164">
            <a:extLst>
              <a:ext uri="{FF2B5EF4-FFF2-40B4-BE49-F238E27FC236}">
                <a16:creationId xmlns:a16="http://schemas.microsoft.com/office/drawing/2014/main" id="{10969C55-39C6-4623-BBE2-9697B66FF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8262" y="6017844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 Objects Tested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4" name="Picture 143" descr="cid:d7ea6445-17c5-478d-8aed-1ee69c9b57b3@namprd04.prod.outlook.com">
            <a:extLst>
              <a:ext uri="{FF2B5EF4-FFF2-40B4-BE49-F238E27FC236}">
                <a16:creationId xmlns:a16="http://schemas.microsoft.com/office/drawing/2014/main" id="{F51C51BB-0DBC-4064-88C8-9C0D1502BDD8}"/>
              </a:ext>
            </a:extLst>
          </p:cNvPr>
          <p:cNvPicPr>
            <a:picLocks noChangeAspect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62" y="7892785"/>
            <a:ext cx="5783338" cy="4337504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Rectangle 4">
            <a:extLst>
              <a:ext uri="{FF2B5EF4-FFF2-40B4-BE49-F238E27FC236}">
                <a16:creationId xmlns:a16="http://schemas.microsoft.com/office/drawing/2014/main" id="{22D38ACF-BAA7-4453-A8F6-D020466DBA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65415" y="30868302"/>
            <a:ext cx="1159449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Aluminum Cylinder and Rectangle Temperature vs Time and Log Temperature Difference vs Time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F0B2C0-8D06-4D18-9E99-859AF77961B4}"/>
              </a:ext>
            </a:extLst>
          </p:cNvPr>
          <p:cNvSpPr txBox="1"/>
          <p:nvPr/>
        </p:nvSpPr>
        <p:spPr>
          <a:xfrm>
            <a:off x="802840" y="20927144"/>
            <a:ext cx="12530666" cy="110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Brass and Aluminum shapes heated in hot water baths.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Natural convection studied on each shape from 100°C to 0°C using ice water bath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Forced convection studied for each shape from 100°C to 0°C using ice water bath agitated </a:t>
            </a:r>
            <a:r>
              <a:rPr lang="en-US" sz="4800" b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Lightning </a:t>
            </a: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Mixer at 300RPM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Cooling profiles made using LabView computer program and Type T Thermocouples (± 1°C) for water baths, and Type K Thermocouples (± 2°C) for shapes.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Additional cooling profiles made using natural convection from 80°C and 60°C to 0°C, using the aluminum cylinder.</a:t>
            </a:r>
          </a:p>
          <a:p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09729E5-273A-4A5B-92EC-CCA18AE1A7C4}"/>
              </a:ext>
            </a:extLst>
          </p:cNvPr>
          <p:cNvSpPr txBox="1"/>
          <p:nvPr/>
        </p:nvSpPr>
        <p:spPr>
          <a:xfrm>
            <a:off x="36369390" y="8034084"/>
            <a:ext cx="500721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Dimensions</a:t>
            </a:r>
            <a:r>
              <a:rPr lang="en-US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r>
              <a:rPr lang="en-US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Block: 6x2x1 in.</a:t>
            </a:r>
          </a:p>
          <a:p>
            <a:r>
              <a:rPr lang="en-US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Cylinders: D=2in. H=6in.</a:t>
            </a:r>
          </a:p>
          <a:p>
            <a:r>
              <a:rPr lang="en-US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Spheres: D=2in.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EC689378-A39D-4FEA-8735-8A47356C4C2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0105536"/>
              </p:ext>
            </p:extLst>
          </p:nvPr>
        </p:nvGraphicFramePr>
        <p:xfrm>
          <a:off x="14803836" y="19116999"/>
          <a:ext cx="13375494" cy="1121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8089</TotalTime>
  <Words>368</Words>
  <Application>Microsoft Office PowerPoint</Application>
  <PresentationFormat>Custom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Times New Roman</vt:lpstr>
      <vt:lpstr>Default Design</vt:lpstr>
      <vt:lpstr>Transient Conduction-Convection  Cody Paquette, Casey Maranto &amp; Michael Thorpe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Cody Paquette</cp:lastModifiedBy>
  <cp:revision>299</cp:revision>
  <cp:lastPrinted>2014-02-24T14:53:09Z</cp:lastPrinted>
  <dcterms:created xsi:type="dcterms:W3CDTF">2004-07-26T21:45:23Z</dcterms:created>
  <dcterms:modified xsi:type="dcterms:W3CDTF">2019-05-01T15:35:21Z</dcterms:modified>
  <cp:category>science research poster</cp:category>
</cp:coreProperties>
</file>