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3"/>
  </p:notesMasterIdLst>
  <p:sldIdLst>
    <p:sldId id="261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9"/>
    <a:srgbClr val="9CC2E5"/>
    <a:srgbClr val="C5E0B4"/>
    <a:srgbClr val="BDD7EE"/>
    <a:srgbClr val="417AB9"/>
    <a:srgbClr val="84B4E0"/>
    <a:srgbClr val="376FB3"/>
    <a:srgbClr val="5F90CE"/>
    <a:srgbClr val="5F92C6"/>
    <a:srgbClr val="5188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23" autoAdjust="0"/>
  </p:normalViewPr>
  <p:slideViewPr>
    <p:cSldViewPr>
      <p:cViewPr>
        <p:scale>
          <a:sx n="40" d="100"/>
          <a:sy n="40" d="100"/>
        </p:scale>
        <p:origin x="-1386" y="492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pa1002\AppData\Local\Box\Box%20Edit\Documents\tioTPi2GDkqMHmRnXWgxvg==\Master%20Exce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f1019\AppData\Local\Temp\Market%20Analysi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f1019\AppData\Local\Temp\Master%20Excel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f1019\AppData\Local\Temp\Master%20Excel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FEC-4592-ADD0-46439CB8B5DE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FEC-4592-ADD0-46439CB8B5DE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FEC-4592-ADD0-46439CB8B5DE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FEC-4592-ADD0-46439CB8B5DE}"/>
              </c:ext>
            </c:extLst>
          </c:dPt>
          <c:dPt>
            <c:idx val="4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7FEC-4592-ADD0-46439CB8B5DE}"/>
              </c:ext>
            </c:extLst>
          </c:dPt>
          <c:dLbls>
            <c:dLbl>
              <c:idx val="0"/>
              <c:layout>
                <c:manualLayout>
                  <c:x val="-5.0505050505050504E-2"/>
                  <c:y val="0.1469582004743560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FEC-4592-ADD0-46439CB8B5DE}"/>
                </c:ext>
              </c:extLst>
            </c:dLbl>
            <c:dLbl>
              <c:idx val="1"/>
              <c:layout>
                <c:manualLayout>
                  <c:x val="-9.4696969696969696E-2"/>
                  <c:y val="8.191112813324766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FEC-4592-ADD0-46439CB8B5DE}"/>
                </c:ext>
              </c:extLst>
            </c:dLbl>
            <c:dLbl>
              <c:idx val="2"/>
              <c:layout>
                <c:manualLayout>
                  <c:x val="-3.3459179722367685E-2"/>
                  <c:y val="-0.214563035757504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7FEC-4592-ADD0-46439CB8B5DE}"/>
                </c:ext>
              </c:extLst>
            </c:dLbl>
            <c:dLbl>
              <c:idx val="3"/>
              <c:layout>
                <c:manualLayout>
                  <c:x val="0.10227272727272728"/>
                  <c:y val="4.818301654896921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7FEC-4592-ADD0-46439CB8B5DE}"/>
                </c:ext>
              </c:extLst>
            </c:dLbl>
            <c:dLbl>
              <c:idx val="4"/>
              <c:layout>
                <c:manualLayout>
                  <c:x val="4.1666666666666623E-2"/>
                  <c:y val="0.1565948037841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7FEC-4592-ADD0-46439CB8B5DE}"/>
                </c:ext>
              </c:extLst>
            </c:dLbl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'Table 5.5'!$U$41:$U$45</c:f>
              <c:strCache>
                <c:ptCount val="5"/>
                <c:pt idx="0">
                  <c:v>Tanks</c:v>
                </c:pt>
                <c:pt idx="1">
                  <c:v>Agitators</c:v>
                </c:pt>
                <c:pt idx="2">
                  <c:v>Filters</c:v>
                </c:pt>
                <c:pt idx="3">
                  <c:v>Pumps</c:v>
                </c:pt>
                <c:pt idx="4">
                  <c:v>Other</c:v>
                </c:pt>
              </c:strCache>
            </c:strRef>
          </c:cat>
          <c:val>
            <c:numRef>
              <c:f>'Table 5.5'!$W$41:$W$45</c:f>
              <c:numCache>
                <c:formatCode>0.00%</c:formatCode>
                <c:ptCount val="5"/>
                <c:pt idx="0">
                  <c:v>0.12019751962078606</c:v>
                </c:pt>
                <c:pt idx="1">
                  <c:v>0.11229869892227225</c:v>
                </c:pt>
                <c:pt idx="2">
                  <c:v>0.45707237168449855</c:v>
                </c:pt>
                <c:pt idx="3">
                  <c:v>0.14340054342347167</c:v>
                </c:pt>
                <c:pt idx="4">
                  <c:v>0.12932011538679689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FEC-4592-ADD0-46439CB8B5DE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497-450D-8B3D-381BDC8432E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497-450D-8B3D-381BDC8432ED}"/>
              </c:ext>
            </c:extLst>
          </c:dPt>
          <c:dPt>
            <c:idx val="2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497-450D-8B3D-381BDC8432E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497-450D-8B3D-381BDC8432E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7497-450D-8B3D-381BDC8432E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7497-450D-8B3D-381BDC8432ED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7497-450D-8B3D-381BDC8432ED}"/>
              </c:ext>
            </c:extLst>
          </c:dPt>
          <c:dPt>
            <c:idx val="7"/>
            <c:bubble3D val="0"/>
            <c:explosion val="1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7497-450D-8B3D-381BDC8432ED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7497-450D-8B3D-381BDC8432ED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7497-450D-8B3D-381BDC8432ED}"/>
                </c:ext>
              </c:extLst>
            </c:dLbl>
            <c:dLbl>
              <c:idx val="2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42DA52E-40AD-4519-9910-D2315AF5DE81}" type="CATEGORYNAME">
                      <a:rPr lang="en-US" sz="140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>
                        <a:defRPr sz="1400"/>
                      </a:pPr>
                      <a:t>[CATEGORY NAME]</a:t>
                    </a:fld>
                    <a:r>
                      <a:rPr lang="en-US" sz="1400" baseline="0" dirty="0"/>
                      <a:t>
</a:t>
                    </a:r>
                    <a:fld id="{B20B79CC-79EC-4E22-803A-6F2F0A1405AB}" type="PERCENTAGE">
                      <a:rPr lang="en-US" sz="1400" baseline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>
                        <a:defRPr sz="1400"/>
                      </a:pPr>
                      <a:t>[PERCENTAGE]</a:t>
                    </a:fld>
                    <a:endParaRPr lang="en-US" sz="14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346361001749777"/>
                      <c:h val="0.1345326378218341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7497-450D-8B3D-381BDC8432ED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7497-450D-8B3D-381BDC8432ED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9-7497-450D-8B3D-381BDC8432ED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B-7497-450D-8B3D-381BDC8432ED}"/>
                </c:ext>
              </c:extLst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D-7497-450D-8B3D-381BDC8432ED}"/>
                </c:ext>
              </c:extLst>
            </c:dLbl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F-7497-450D-8B3D-381BDC8432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'Market Analysis'!$A$23:$A$30</c:f>
              <c:strCache>
                <c:ptCount val="8"/>
                <c:pt idx="0">
                  <c:v>Enbrel</c:v>
                </c:pt>
                <c:pt idx="1">
                  <c:v>Remicade</c:v>
                </c:pt>
                <c:pt idx="2">
                  <c:v>Rituxan/MabTherma</c:v>
                </c:pt>
                <c:pt idx="3">
                  <c:v>Herceptin</c:v>
                </c:pt>
                <c:pt idx="4">
                  <c:v>Avastin</c:v>
                </c:pt>
                <c:pt idx="5">
                  <c:v>Hummira</c:v>
                </c:pt>
                <c:pt idx="6">
                  <c:v>Other</c:v>
                </c:pt>
                <c:pt idx="7">
                  <c:v>Us</c:v>
                </c:pt>
              </c:strCache>
            </c:strRef>
          </c:cat>
          <c:val>
            <c:numRef>
              <c:f>'Market Analysis'!$B$23:$B$30</c:f>
              <c:numCache>
                <c:formatCode>_("$"* #,##0_);_("$"* \(#,##0\);_("$"* "-"??_);_(@_)</c:formatCode>
                <c:ptCount val="8"/>
                <c:pt idx="0">
                  <c:v>6348</c:v>
                </c:pt>
                <c:pt idx="1">
                  <c:v>5987</c:v>
                </c:pt>
                <c:pt idx="2">
                  <c:v>5536</c:v>
                </c:pt>
                <c:pt idx="3">
                  <c:v>4869</c:v>
                </c:pt>
                <c:pt idx="4">
                  <c:v>4121</c:v>
                </c:pt>
                <c:pt idx="5">
                  <c:v>3610</c:v>
                </c:pt>
                <c:pt idx="6">
                  <c:v>1355</c:v>
                </c:pt>
                <c:pt idx="7">
                  <c:v>11358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7497-450D-8B3D-381BDC8432ED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426485325697925"/>
          <c:y val="5.0925925925925923E-2"/>
          <c:w val="0.63789642355623744"/>
          <c:h val="0.81652744299249513"/>
        </c:manualLayout>
      </c:layout>
      <c:scatterChart>
        <c:scatterStyle val="lineMarker"/>
        <c:varyColors val="0"/>
        <c:ser>
          <c:idx val="0"/>
          <c:order val="0"/>
          <c:tx>
            <c:v>0%</c:v>
          </c:tx>
          <c:spPr>
            <a:ln w="31750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'[Master Excel.xlsx]Costing Analysis'!$B$4:$B$16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'[Master Excel.xlsx]Costing Analysis'!$L$4:$L$16</c:f>
              <c:numCache>
                <c:formatCode>_("$"* #,##0_);_("$"* \(#,##0\);_("$"* "-"??_);_(@_)</c:formatCode>
                <c:ptCount val="13"/>
                <c:pt idx="0">
                  <c:v>0</c:v>
                </c:pt>
                <c:pt idx="1">
                  <c:v>-3925056.813333333</c:v>
                </c:pt>
                <c:pt idx="2">
                  <c:v>-6770723.0029999996</c:v>
                </c:pt>
                <c:pt idx="3">
                  <c:v>6220039186.9160385</c:v>
                </c:pt>
                <c:pt idx="4">
                  <c:v>12447061049.902996</c:v>
                </c:pt>
                <c:pt idx="5">
                  <c:v>18674003430.489483</c:v>
                </c:pt>
                <c:pt idx="6">
                  <c:v>24900839834.542011</c:v>
                </c:pt>
                <c:pt idx="7">
                  <c:v>31127649744.461052</c:v>
                </c:pt>
                <c:pt idx="8">
                  <c:v>37354433160.246597</c:v>
                </c:pt>
                <c:pt idx="9">
                  <c:v>43581190081.898659</c:v>
                </c:pt>
                <c:pt idx="10">
                  <c:v>49807920509.417229</c:v>
                </c:pt>
                <c:pt idx="11">
                  <c:v>56034650936.935799</c:v>
                </c:pt>
                <c:pt idx="12">
                  <c:v>62262111425.021645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156-406D-B942-80BBD989785F}"/>
            </c:ext>
          </c:extLst>
        </c:ser>
        <c:ser>
          <c:idx val="1"/>
          <c:order val="1"/>
          <c:tx>
            <c:v>10%</c:v>
          </c:tx>
          <c:spPr>
            <a:ln w="31750" cap="rnd">
              <a:solidFill>
                <a:schemeClr val="accent4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'[Master Excel.xlsx]Costing Analysis'!$B$4:$B$16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'[Master Excel.xlsx]Costing Analysis'!$N$4:$N$16</c:f>
              <c:numCache>
                <c:formatCode>_("$"* #,##0_);_("$"* \(#,##0\);_("$"* "-"??_);_(@_)</c:formatCode>
                <c:ptCount val="13"/>
                <c:pt idx="0">
                  <c:v>0</c:v>
                </c:pt>
                <c:pt idx="1">
                  <c:v>-3568233.4666666659</c:v>
                </c:pt>
                <c:pt idx="2">
                  <c:v>-5920023.7060606051</c:v>
                </c:pt>
                <c:pt idx="3">
                  <c:v>4672374424.0167322</c:v>
                </c:pt>
                <c:pt idx="4">
                  <c:v>8925514143.2892933</c:v>
                </c:pt>
                <c:pt idx="5">
                  <c:v>12791955444.856178</c:v>
                </c:pt>
                <c:pt idx="6">
                  <c:v>16306842261.653637</c:v>
                </c:pt>
                <c:pt idx="7">
                  <c:v>19502180317.608006</c:v>
                </c:pt>
                <c:pt idx="8">
                  <c:v>22407020736.039536</c:v>
                </c:pt>
                <c:pt idx="9">
                  <c:v>25047773516.696556</c:v>
                </c:pt>
                <c:pt idx="10">
                  <c:v>27448447648.113018</c:v>
                </c:pt>
                <c:pt idx="11">
                  <c:v>29630878676.673439</c:v>
                </c:pt>
                <c:pt idx="12">
                  <c:v>31615139504.251167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B156-406D-B942-80BBD989785F}"/>
            </c:ext>
          </c:extLst>
        </c:ser>
        <c:ser>
          <c:idx val="2"/>
          <c:order val="2"/>
          <c:tx>
            <c:v>3898%</c:v>
          </c:tx>
          <c:spPr>
            <a:ln w="3175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'[Master Excel.xlsx]Costing Analysis'!$B$4:$B$16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'[Master Excel.xlsx]Costing Analysis'!$P$4:$P$16</c:f>
              <c:numCache>
                <c:formatCode>_("$"* #,##0_);_("$"* \(#,##0\);_("$"* "-"??_);_(@_)</c:formatCode>
                <c:ptCount val="13"/>
                <c:pt idx="0">
                  <c:v>0</c:v>
                </c:pt>
                <c:pt idx="1">
                  <c:v>-98183.121085760344</c:v>
                </c:pt>
                <c:pt idx="2">
                  <c:v>-99963.718450417844</c:v>
                </c:pt>
                <c:pt idx="3">
                  <c:v>-2501.0570414907706</c:v>
                </c:pt>
                <c:pt idx="4">
                  <c:v>-62.999590315655951</c:v>
                </c:pt>
                <c:pt idx="5">
                  <c:v>-2.0137126828650764</c:v>
                </c:pt>
                <c:pt idx="6">
                  <c:v>-0.48821071267316207</c:v>
                </c:pt>
                <c:pt idx="7">
                  <c:v>-0.45005128861978139</c:v>
                </c:pt>
                <c:pt idx="8">
                  <c:v>-0.44909675583482789</c:v>
                </c:pt>
                <c:pt idx="9">
                  <c:v>-0.4490728788277677</c:v>
                </c:pt>
                <c:pt idx="10">
                  <c:v>-0.44907228156020901</c:v>
                </c:pt>
                <c:pt idx="11">
                  <c:v>-0.44907226661989202</c:v>
                </c:pt>
                <c:pt idx="12">
                  <c:v>-0.44907226624612445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B156-406D-B942-80BBD989785F}"/>
            </c:ext>
          </c:extLst>
        </c:ser>
        <c:ser>
          <c:idx val="3"/>
          <c:order val="3"/>
          <c:tx>
            <c:v> </c:v>
          </c:tx>
          <c:spPr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'[Master Excel.xlsx]Costing Analysis'!$R$9:$R$10</c:f>
              <c:numCache>
                <c:formatCode>0.00</c:formatCode>
                <c:ptCount val="2"/>
                <c:pt idx="0">
                  <c:v>6</c:v>
                </c:pt>
                <c:pt idx="1">
                  <c:v>6</c:v>
                </c:pt>
              </c:numCache>
            </c:numRef>
          </c:xVal>
          <c:yVal>
            <c:numRef>
              <c:f>'[Master Excel.xlsx]Costing Analysis'!$S$9:$S$10</c:f>
              <c:numCache>
                <c:formatCode>General</c:formatCode>
                <c:ptCount val="2"/>
                <c:pt idx="0">
                  <c:v>-750000</c:v>
                </c:pt>
                <c:pt idx="1">
                  <c:v>800000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B156-406D-B942-80BBD989785F}"/>
            </c:ext>
          </c:extLst>
        </c:ser>
        <c:ser>
          <c:idx val="5"/>
          <c:order val="4"/>
          <c:tx>
            <c:v> </c:v>
          </c:tx>
          <c:spPr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'[Master Excel.xlsx]Costing Analysis'!$R$18:$R$19</c:f>
              <c:numCache>
                <c:formatCode>0.00</c:formatCode>
                <c:ptCount val="2"/>
                <c:pt idx="0">
                  <c:v>4.5999999999999996</c:v>
                </c:pt>
                <c:pt idx="1">
                  <c:v>4.5999999999999996</c:v>
                </c:pt>
              </c:numCache>
            </c:numRef>
          </c:xVal>
          <c:yVal>
            <c:numRef>
              <c:f>'[Master Excel.xlsx]Costing Analysis'!$S$18:$S$19</c:f>
              <c:numCache>
                <c:formatCode>General</c:formatCode>
                <c:ptCount val="2"/>
                <c:pt idx="0">
                  <c:v>-1500000</c:v>
                </c:pt>
                <c:pt idx="1">
                  <c:v>-650000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B156-406D-B942-80BBD989785F}"/>
            </c:ext>
          </c:extLst>
        </c:ser>
        <c:ser>
          <c:idx val="6"/>
          <c:order val="5"/>
          <c:tx>
            <c:v> </c:v>
          </c:tx>
          <c:spPr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'[Master Excel.xlsx]Costing Analysis'!$R$11:$R$12</c:f>
              <c:numCache>
                <c:formatCode>0.00</c:formatCode>
                <c:ptCount val="2"/>
                <c:pt idx="0">
                  <c:v>6</c:v>
                </c:pt>
                <c:pt idx="1">
                  <c:v>6</c:v>
                </c:pt>
              </c:numCache>
            </c:numRef>
          </c:xVal>
          <c:yVal>
            <c:numRef>
              <c:f>'[Master Excel.xlsx]Costing Analysis'!$S$11:$S$12</c:f>
              <c:numCache>
                <c:formatCode>General</c:formatCode>
                <c:ptCount val="2"/>
                <c:pt idx="0">
                  <c:v>-3500000</c:v>
                </c:pt>
                <c:pt idx="1">
                  <c:v>-5500000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B156-406D-B942-80BBD98978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4858992"/>
        <c:axId val="514858208"/>
      </c:scatterChart>
      <c:valAx>
        <c:axId val="514858992"/>
        <c:scaling>
          <c:orientation val="minMax"/>
          <c:max val="2.0049999999999999"/>
          <c:min val="1.9949999999999999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1200" b="1"/>
                  <a:t>End of Year (dated from project initation)</a:t>
                </a:r>
              </a:p>
            </c:rich>
          </c:tx>
          <c:layout>
            <c:manualLayout>
              <c:xMode val="edge"/>
              <c:yMode val="edge"/>
              <c:x val="0.40634698490992943"/>
              <c:y val="0.935778588153249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out"/>
        <c:tickLblPos val="low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14858208"/>
        <c:crosses val="autoZero"/>
        <c:crossBetween val="midCat"/>
      </c:valAx>
      <c:valAx>
        <c:axId val="514858208"/>
        <c:scaling>
          <c:orientation val="minMax"/>
          <c:max val="80000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1200" b="1"/>
                  <a:t>Cummulative Discounted Cash Flow ($)</a:t>
                </a:r>
              </a:p>
            </c:rich>
          </c:tx>
          <c:layout>
            <c:manualLayout>
              <c:xMode val="edge"/>
              <c:yMode val="edge"/>
              <c:x val="4.0918717889677714E-2"/>
              <c:y val="0.2421870230570173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14858992"/>
        <c:crosses val="autoZero"/>
        <c:crossBetween val="midCat"/>
      </c:valAx>
      <c:spPr>
        <a:noFill/>
        <a:ln w="19050">
          <a:solidFill>
            <a:schemeClr val="tx1"/>
          </a:solidFill>
        </a:ln>
        <a:effectLst/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24690331970156831"/>
          <c:y val="0.17775550497690565"/>
          <c:w val="0.26931105323741095"/>
          <c:h val="0.20589500628801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E7F0F9"/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426485325697925"/>
          <c:y val="5.0925925925925923E-2"/>
          <c:w val="0.63789642355623744"/>
          <c:h val="0.81652744299249513"/>
        </c:manualLayout>
      </c:layout>
      <c:scatterChart>
        <c:scatterStyle val="lineMarker"/>
        <c:varyColors val="0"/>
        <c:ser>
          <c:idx val="0"/>
          <c:order val="0"/>
          <c:tx>
            <c:v>0%</c:v>
          </c:tx>
          <c:spPr>
            <a:ln w="31750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'[Master Excel.xlsx]Costing Analysis'!$B$4:$B$16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'[Master Excel.xlsx]Costing Analysis'!$L$4:$L$16</c:f>
              <c:numCache>
                <c:formatCode>_("$"* #,##0_);_("$"* \(#,##0\);_("$"* "-"??_);_(@_)</c:formatCode>
                <c:ptCount val="13"/>
                <c:pt idx="0">
                  <c:v>0</c:v>
                </c:pt>
                <c:pt idx="1">
                  <c:v>-3925056.813333333</c:v>
                </c:pt>
                <c:pt idx="2">
                  <c:v>-6770723.0029999996</c:v>
                </c:pt>
                <c:pt idx="3">
                  <c:v>6220039186.9160385</c:v>
                </c:pt>
                <c:pt idx="4">
                  <c:v>12447061049.902996</c:v>
                </c:pt>
                <c:pt idx="5">
                  <c:v>18674003430.489483</c:v>
                </c:pt>
                <c:pt idx="6">
                  <c:v>24900839834.542011</c:v>
                </c:pt>
                <c:pt idx="7">
                  <c:v>31127649744.461052</c:v>
                </c:pt>
                <c:pt idx="8">
                  <c:v>37354433160.246597</c:v>
                </c:pt>
                <c:pt idx="9">
                  <c:v>43581190081.898659</c:v>
                </c:pt>
                <c:pt idx="10">
                  <c:v>49807920509.417229</c:v>
                </c:pt>
                <c:pt idx="11">
                  <c:v>56034650936.935799</c:v>
                </c:pt>
                <c:pt idx="12">
                  <c:v>62262111425.021645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80A-4867-BE49-171ACA5E85E5}"/>
            </c:ext>
          </c:extLst>
        </c:ser>
        <c:ser>
          <c:idx val="1"/>
          <c:order val="1"/>
          <c:tx>
            <c:v>10%</c:v>
          </c:tx>
          <c:spPr>
            <a:ln w="31750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xVal>
            <c:numRef>
              <c:f>'[Master Excel.xlsx]Costing Analysis'!$B$4:$B$16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'[Master Excel.xlsx]Costing Analysis'!$N$4:$N$16</c:f>
              <c:numCache>
                <c:formatCode>_("$"* #,##0_);_("$"* \(#,##0\);_("$"* "-"??_);_(@_)</c:formatCode>
                <c:ptCount val="13"/>
                <c:pt idx="0">
                  <c:v>0</c:v>
                </c:pt>
                <c:pt idx="1">
                  <c:v>-3568233.4666666659</c:v>
                </c:pt>
                <c:pt idx="2">
                  <c:v>-5920023.7060606051</c:v>
                </c:pt>
                <c:pt idx="3">
                  <c:v>4672374424.0167322</c:v>
                </c:pt>
                <c:pt idx="4">
                  <c:v>8925514143.2892933</c:v>
                </c:pt>
                <c:pt idx="5">
                  <c:v>12791955444.856178</c:v>
                </c:pt>
                <c:pt idx="6">
                  <c:v>16306842261.653637</c:v>
                </c:pt>
                <c:pt idx="7">
                  <c:v>19502180317.608006</c:v>
                </c:pt>
                <c:pt idx="8">
                  <c:v>22407020736.039536</c:v>
                </c:pt>
                <c:pt idx="9">
                  <c:v>25047773516.696556</c:v>
                </c:pt>
                <c:pt idx="10">
                  <c:v>27448447648.113018</c:v>
                </c:pt>
                <c:pt idx="11">
                  <c:v>29630878676.673439</c:v>
                </c:pt>
                <c:pt idx="12">
                  <c:v>31615139504.251167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80A-4867-BE49-171ACA5E85E5}"/>
            </c:ext>
          </c:extLst>
        </c:ser>
        <c:ser>
          <c:idx val="2"/>
          <c:order val="2"/>
          <c:tx>
            <c:v>3898%</c:v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'[Master Excel.xlsx]Costing Analysis'!$B$4:$B$16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'[Master Excel.xlsx]Costing Analysis'!$P$4:$P$16</c:f>
              <c:numCache>
                <c:formatCode>_("$"* #,##0_);_("$"* \(#,##0\);_("$"* "-"??_);_(@_)</c:formatCode>
                <c:ptCount val="13"/>
                <c:pt idx="0">
                  <c:v>0</c:v>
                </c:pt>
                <c:pt idx="1">
                  <c:v>-98183.121085760344</c:v>
                </c:pt>
                <c:pt idx="2">
                  <c:v>-99963.718450417844</c:v>
                </c:pt>
                <c:pt idx="3">
                  <c:v>-2501.0570414907706</c:v>
                </c:pt>
                <c:pt idx="4">
                  <c:v>-62.999590315655951</c:v>
                </c:pt>
                <c:pt idx="5">
                  <c:v>-2.0137126828650764</c:v>
                </c:pt>
                <c:pt idx="6">
                  <c:v>-0.48821071267316207</c:v>
                </c:pt>
                <c:pt idx="7">
                  <c:v>-0.45005128861978139</c:v>
                </c:pt>
                <c:pt idx="8">
                  <c:v>-0.44909675583482789</c:v>
                </c:pt>
                <c:pt idx="9">
                  <c:v>-0.4490728788277677</c:v>
                </c:pt>
                <c:pt idx="10">
                  <c:v>-0.44907228156020901</c:v>
                </c:pt>
                <c:pt idx="11">
                  <c:v>-0.44907226661989202</c:v>
                </c:pt>
                <c:pt idx="12">
                  <c:v>-0.44907226624612445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D80A-4867-BE49-171ACA5E85E5}"/>
            </c:ext>
          </c:extLst>
        </c:ser>
        <c:ser>
          <c:idx val="3"/>
          <c:order val="3"/>
          <c:tx>
            <c:v> </c:v>
          </c:tx>
          <c:spPr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'[Master Excel.xlsx]Costing Analysis'!$R$9:$R$10</c:f>
              <c:numCache>
                <c:formatCode>0.00</c:formatCode>
                <c:ptCount val="2"/>
                <c:pt idx="0">
                  <c:v>6</c:v>
                </c:pt>
                <c:pt idx="1">
                  <c:v>6</c:v>
                </c:pt>
              </c:numCache>
            </c:numRef>
          </c:xVal>
          <c:yVal>
            <c:numRef>
              <c:f>'[Master Excel.xlsx]Costing Analysis'!$S$9:$S$10</c:f>
              <c:numCache>
                <c:formatCode>General</c:formatCode>
                <c:ptCount val="2"/>
                <c:pt idx="0">
                  <c:v>-750000</c:v>
                </c:pt>
                <c:pt idx="1">
                  <c:v>800000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D80A-4867-BE49-171ACA5E85E5}"/>
            </c:ext>
          </c:extLst>
        </c:ser>
        <c:ser>
          <c:idx val="4"/>
          <c:order val="4"/>
          <c:tx>
            <c:v> </c:v>
          </c:tx>
          <c:spPr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'[Master Excel.xlsx]Costing Analysis'!$R$15:$R$16</c:f>
              <c:numCache>
                <c:formatCode>General</c:formatCode>
                <c:ptCount val="2"/>
                <c:pt idx="0">
                  <c:v>2</c:v>
                </c:pt>
                <c:pt idx="1">
                  <c:v>2</c:v>
                </c:pt>
              </c:numCache>
            </c:numRef>
          </c:xVal>
          <c:yVal>
            <c:numRef>
              <c:f>'[Master Excel.xlsx]Costing Analysis'!$S$15:$S$16</c:f>
              <c:numCache>
                <c:formatCode>General</c:formatCode>
                <c:ptCount val="2"/>
                <c:pt idx="0">
                  <c:v>1000000</c:v>
                </c:pt>
                <c:pt idx="1">
                  <c:v>-5000000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D80A-4867-BE49-171ACA5E85E5}"/>
            </c:ext>
          </c:extLst>
        </c:ser>
        <c:ser>
          <c:idx val="5"/>
          <c:order val="5"/>
          <c:tx>
            <c:v> </c:v>
          </c:tx>
          <c:spPr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'[Master Excel.xlsx]Costing Analysis'!$R$18:$R$19</c:f>
              <c:numCache>
                <c:formatCode>0.00</c:formatCode>
                <c:ptCount val="2"/>
                <c:pt idx="0">
                  <c:v>4.5999999999999996</c:v>
                </c:pt>
                <c:pt idx="1">
                  <c:v>4.5999999999999996</c:v>
                </c:pt>
              </c:numCache>
            </c:numRef>
          </c:xVal>
          <c:yVal>
            <c:numRef>
              <c:f>'[Master Excel.xlsx]Costing Analysis'!$S$18:$S$19</c:f>
              <c:numCache>
                <c:formatCode>General</c:formatCode>
                <c:ptCount val="2"/>
                <c:pt idx="0">
                  <c:v>-1500000</c:v>
                </c:pt>
                <c:pt idx="1">
                  <c:v>-650000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D80A-4867-BE49-171ACA5E85E5}"/>
            </c:ext>
          </c:extLst>
        </c:ser>
        <c:ser>
          <c:idx val="6"/>
          <c:order val="6"/>
          <c:tx>
            <c:v> </c:v>
          </c:tx>
          <c:spPr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'[Master Excel.xlsx]Costing Analysis'!$R$11:$R$12</c:f>
              <c:numCache>
                <c:formatCode>0.00</c:formatCode>
                <c:ptCount val="2"/>
                <c:pt idx="0">
                  <c:v>6</c:v>
                </c:pt>
                <c:pt idx="1">
                  <c:v>6</c:v>
                </c:pt>
              </c:numCache>
            </c:numRef>
          </c:xVal>
          <c:yVal>
            <c:numRef>
              <c:f>'[Master Excel.xlsx]Costing Analysis'!$S$11:$S$12</c:f>
              <c:numCache>
                <c:formatCode>General</c:formatCode>
                <c:ptCount val="2"/>
                <c:pt idx="0">
                  <c:v>-3500000</c:v>
                </c:pt>
                <c:pt idx="1">
                  <c:v>-5500000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D80A-4867-BE49-171ACA5E85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4858992"/>
        <c:axId val="514858208"/>
      </c:scatterChart>
      <c:valAx>
        <c:axId val="514858992"/>
        <c:scaling>
          <c:orientation val="minMax"/>
          <c:max val="12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1200" b="1"/>
                  <a:t>End of Year (dated from project initation)</a:t>
                </a:r>
              </a:p>
            </c:rich>
          </c:tx>
          <c:layout>
            <c:manualLayout>
              <c:xMode val="edge"/>
              <c:yMode val="edge"/>
              <c:x val="0.31381034082498049"/>
              <c:y val="0.9357786085071371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14858208"/>
        <c:crosses val="autoZero"/>
        <c:crossBetween val="midCat"/>
      </c:valAx>
      <c:valAx>
        <c:axId val="51485820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1200" b="1"/>
                  <a:t>Cummulative Discounted Cash Flow ($)</a:t>
                </a:r>
              </a:p>
            </c:rich>
          </c:tx>
          <c:layout>
            <c:manualLayout>
              <c:xMode val="edge"/>
              <c:yMode val="edge"/>
              <c:x val="6.5482874868053417E-2"/>
              <c:y val="0.2307854062013534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14858992"/>
        <c:crosses val="autoZero"/>
        <c:crossBetween val="midCat"/>
        <c:dispUnits>
          <c:builtInUnit val="b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</c:dispUnitsLbl>
        </c:dispUnits>
      </c:valAx>
      <c:spPr>
        <a:noFill/>
        <a:ln w="15875">
          <a:solidFill>
            <a:schemeClr val="tx1"/>
          </a:solidFill>
        </a:ln>
        <a:effectLst/>
      </c:spPr>
    </c:plotArea>
    <c:legend>
      <c:legendPos val="r"/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0.26459983025948597"/>
          <c:y val="0.27847557524970151"/>
          <c:w val="0.23950985806907207"/>
          <c:h val="0.146564691060177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E7F0F9"/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0.794</cdr:x>
      <cdr:y>0.05405</cdr:y>
    </cdr:from>
    <cdr:to>
      <cdr:x>1</cdr:x>
      <cdr:y>0.13969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A27B94AF-E346-C94C-AF11-2D4A6CC47229}"/>
            </a:ext>
          </a:extLst>
        </cdr:cNvPr>
        <cdr:cNvSpPr txBox="1"/>
      </cdr:nvSpPr>
      <cdr:spPr>
        <a:xfrm xmlns:a="http://schemas.openxmlformats.org/drawingml/2006/main">
          <a:off x="5897194" y="259472"/>
          <a:ext cx="1530004" cy="4111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NPV</a:t>
          </a:r>
          <a:r>
            <a:rPr lang="en-US" sz="600" baseline="0">
              <a:latin typeface="Times New Roman" panose="02020603050405020304" pitchFamily="18" charset="0"/>
              <a:cs typeface="Times New Roman" panose="02020603050405020304" pitchFamily="18" charset="0"/>
            </a:rPr>
            <a:t>(i=0) 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= $62.3 billion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0.79576</cdr:x>
      <cdr:y>0.38642</cdr:y>
    </cdr:from>
    <cdr:to>
      <cdr:x>1</cdr:x>
      <cdr:y>0.47206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2D65613A-E07E-AC40-8462-29F8AEA733C3}"/>
            </a:ext>
          </a:extLst>
        </cdr:cNvPr>
        <cdr:cNvSpPr txBox="1"/>
      </cdr:nvSpPr>
      <cdr:spPr>
        <a:xfrm xmlns:a="http://schemas.openxmlformats.org/drawingml/2006/main">
          <a:off x="5910266" y="1855048"/>
          <a:ext cx="1516932" cy="4111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NPV</a:t>
          </a:r>
          <a:r>
            <a:rPr lang="en-US" sz="600" baseline="0">
              <a:latin typeface="Times New Roman" panose="02020603050405020304" pitchFamily="18" charset="0"/>
              <a:cs typeface="Times New Roman" panose="02020603050405020304" pitchFamily="18" charset="0"/>
            </a:rPr>
            <a:t>(i=0.1) 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= $31.6 billion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0.79195</cdr:x>
      <cdr:y>0.72273</cdr:y>
    </cdr:from>
    <cdr:to>
      <cdr:x>1</cdr:x>
      <cdr:y>0.80837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56AD6666-C485-5046-9FA6-138E062062C3}"/>
            </a:ext>
          </a:extLst>
        </cdr:cNvPr>
        <cdr:cNvSpPr txBox="1"/>
      </cdr:nvSpPr>
      <cdr:spPr>
        <a:xfrm xmlns:a="http://schemas.openxmlformats.org/drawingml/2006/main">
          <a:off x="7779386" y="4017840"/>
          <a:ext cx="2043691" cy="4760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NPV</a:t>
          </a:r>
          <a:r>
            <a:rPr lang="en-US" sz="600" baseline="0">
              <a:latin typeface="Times New Roman" panose="02020603050405020304" pitchFamily="18" charset="0"/>
              <a:cs typeface="Times New Roman" panose="02020603050405020304" pitchFamily="18" charset="0"/>
            </a:rPr>
            <a:t>(i=0.27) 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= $0.0 billion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0.70289</cdr:x>
      <cdr:y>0.12581</cdr:y>
    </cdr:from>
    <cdr:to>
      <cdr:x>0.79268</cdr:x>
      <cdr:y>0.18542</cdr:y>
    </cdr:to>
    <cdr:sp macro="" textlink="">
      <cdr:nvSpPr>
        <cdr:cNvPr id="5" name="TextBox 1">
          <a:extLst xmlns:a="http://schemas.openxmlformats.org/drawingml/2006/main">
            <a:ext uri="{FF2B5EF4-FFF2-40B4-BE49-F238E27FC236}">
              <a16:creationId xmlns:a16="http://schemas.microsoft.com/office/drawing/2014/main" id="{324D693C-4834-DD4D-8A1C-E410047E4255}"/>
            </a:ext>
          </a:extLst>
        </cdr:cNvPr>
        <cdr:cNvSpPr txBox="1"/>
      </cdr:nvSpPr>
      <cdr:spPr>
        <a:xfrm xmlns:a="http://schemas.openxmlformats.org/drawingml/2006/main">
          <a:off x="6904581" y="699408"/>
          <a:ext cx="882014" cy="3313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 = 0%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0.67809</cdr:x>
      <cdr:y>0.4116</cdr:y>
    </cdr:from>
    <cdr:to>
      <cdr:x>0.77234</cdr:x>
      <cdr:y>0.47121</cdr:y>
    </cdr:to>
    <cdr:sp macro="" textlink="">
      <cdr:nvSpPr>
        <cdr:cNvPr id="6" name="TextBox 1">
          <a:extLst xmlns:a="http://schemas.openxmlformats.org/drawingml/2006/main">
            <a:ext uri="{FF2B5EF4-FFF2-40B4-BE49-F238E27FC236}">
              <a16:creationId xmlns:a16="http://schemas.microsoft.com/office/drawing/2014/main" id="{61622164-1AC3-E64D-BDDF-70B42E7F769B}"/>
            </a:ext>
          </a:extLst>
        </cdr:cNvPr>
        <cdr:cNvSpPr txBox="1"/>
      </cdr:nvSpPr>
      <cdr:spPr>
        <a:xfrm xmlns:a="http://schemas.openxmlformats.org/drawingml/2006/main">
          <a:off x="6653307" y="2224311"/>
          <a:ext cx="924760" cy="3221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11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= 10%</a:t>
          </a:r>
          <a:endParaRPr lang="en-US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0.70442</cdr:x>
      <cdr:y>0.70695</cdr:y>
    </cdr:from>
    <cdr:to>
      <cdr:x>0.79884</cdr:x>
      <cdr:y>0.76656</cdr:y>
    </cdr:to>
    <cdr:sp macro="" textlink="">
      <cdr:nvSpPr>
        <cdr:cNvPr id="7" name="TextBox 1">
          <a:extLst xmlns:a="http://schemas.openxmlformats.org/drawingml/2006/main">
            <a:ext uri="{FF2B5EF4-FFF2-40B4-BE49-F238E27FC236}">
              <a16:creationId xmlns:a16="http://schemas.microsoft.com/office/drawing/2014/main" id="{1F83CD14-3F9D-F249-BD2F-13CD75F0916C}"/>
            </a:ext>
          </a:extLst>
        </cdr:cNvPr>
        <cdr:cNvSpPr txBox="1"/>
      </cdr:nvSpPr>
      <cdr:spPr>
        <a:xfrm xmlns:a="http://schemas.openxmlformats.org/drawingml/2006/main">
          <a:off x="6919558" y="3930124"/>
          <a:ext cx="927495" cy="3313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 = 3898%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0.22875</cdr:x>
      <cdr:y>0.90668</cdr:y>
    </cdr:from>
    <cdr:to>
      <cdr:x>0.30655</cdr:x>
      <cdr:y>0.9663</cdr:y>
    </cdr:to>
    <cdr:sp macro="" textlink="">
      <cdr:nvSpPr>
        <cdr:cNvPr id="14" name="TextBox 1">
          <a:extLst xmlns:a="http://schemas.openxmlformats.org/drawingml/2006/main">
            <a:ext uri="{FF2B5EF4-FFF2-40B4-BE49-F238E27FC236}">
              <a16:creationId xmlns:a16="http://schemas.microsoft.com/office/drawing/2014/main" id="{EC2F2C24-213C-FB45-93CA-37F00B65153C}"/>
            </a:ext>
          </a:extLst>
        </cdr:cNvPr>
        <cdr:cNvSpPr txBox="1"/>
      </cdr:nvSpPr>
      <cdr:spPr>
        <a:xfrm xmlns:a="http://schemas.openxmlformats.org/drawingml/2006/main">
          <a:off x="1976022" y="4435132"/>
          <a:ext cx="672093" cy="2916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Startup</a:t>
          </a:r>
        </a:p>
      </cdr:txBody>
    </cdr:sp>
  </cdr:relSizeAnchor>
  <cdr:relSizeAnchor xmlns:cdr="http://schemas.openxmlformats.org/drawingml/2006/chartDrawing">
    <cdr:from>
      <cdr:x>0.47228</cdr:x>
      <cdr:y>0.42129</cdr:y>
    </cdr:from>
    <cdr:to>
      <cdr:x>0.47228</cdr:x>
      <cdr:y>0.84459</cdr:y>
    </cdr:to>
    <cdr:cxnSp macro="">
      <cdr:nvCxnSpPr>
        <cdr:cNvPr id="13" name="Straight Connector 12">
          <a:extLst xmlns:a="http://schemas.openxmlformats.org/drawingml/2006/main">
            <a:ext uri="{FF2B5EF4-FFF2-40B4-BE49-F238E27FC236}">
              <a16:creationId xmlns:a16="http://schemas.microsoft.com/office/drawing/2014/main" id="{4CA81EB8-84D0-46FC-A1D9-E9E13A83DF78}"/>
            </a:ext>
          </a:extLst>
        </cdr:cNvPr>
        <cdr:cNvCxnSpPr/>
      </cdr:nvCxnSpPr>
      <cdr:spPr>
        <a:xfrm xmlns:a="http://schemas.openxmlformats.org/drawingml/2006/main">
          <a:off x="4501638" y="2205124"/>
          <a:ext cx="0" cy="2215674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0.57153</cdr:x>
      <cdr:y>0.41927</cdr:y>
    </cdr:from>
    <cdr:to>
      <cdr:x>0.57153</cdr:x>
      <cdr:y>0.84056</cdr:y>
    </cdr:to>
    <cdr:cxnSp macro="">
      <cdr:nvCxnSpPr>
        <cdr:cNvPr id="16" name="Straight Connector 15">
          <a:extLst xmlns:a="http://schemas.openxmlformats.org/drawingml/2006/main">
            <a:ext uri="{FF2B5EF4-FFF2-40B4-BE49-F238E27FC236}">
              <a16:creationId xmlns:a16="http://schemas.microsoft.com/office/drawing/2014/main" id="{69221764-A3E7-4211-9E8F-84F4E6760C44}"/>
            </a:ext>
          </a:extLst>
        </cdr:cNvPr>
        <cdr:cNvCxnSpPr/>
      </cdr:nvCxnSpPr>
      <cdr:spPr>
        <a:xfrm xmlns:a="http://schemas.openxmlformats.org/drawingml/2006/main">
          <a:off x="5614148" y="2330824"/>
          <a:ext cx="0" cy="234202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0.47228</cdr:x>
      <cdr:y>0.78217</cdr:y>
    </cdr:from>
    <cdr:to>
      <cdr:x>0.56924</cdr:x>
      <cdr:y>0.78217</cdr:y>
    </cdr:to>
    <cdr:cxnSp macro="">
      <cdr:nvCxnSpPr>
        <cdr:cNvPr id="18" name="Straight Arrow Connector 17">
          <a:extLst xmlns:a="http://schemas.openxmlformats.org/drawingml/2006/main">
            <a:ext uri="{FF2B5EF4-FFF2-40B4-BE49-F238E27FC236}">
              <a16:creationId xmlns:a16="http://schemas.microsoft.com/office/drawing/2014/main" id="{9E73D0A2-E309-4ED7-B524-21C7EA71A159}"/>
            </a:ext>
          </a:extLst>
        </cdr:cNvPr>
        <cdr:cNvCxnSpPr/>
      </cdr:nvCxnSpPr>
      <cdr:spPr>
        <a:xfrm xmlns:a="http://schemas.openxmlformats.org/drawingml/2006/main">
          <a:off x="4630748" y="4356157"/>
          <a:ext cx="950762" cy="0"/>
        </a:xfrm>
        <a:prstGeom xmlns:a="http://schemas.openxmlformats.org/drawingml/2006/main" prst="straightConnector1">
          <a:avLst/>
        </a:prstGeom>
        <a:ln xmlns:a="http://schemas.openxmlformats.org/drawingml/2006/main" w="19050">
          <a:headEnd type="triangle"/>
          <a:tailEnd type="triangle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0.55213</cdr:x>
      <cdr:y>0.42532</cdr:y>
    </cdr:from>
    <cdr:to>
      <cdr:x>0.55213</cdr:x>
      <cdr:y>0.61076</cdr:y>
    </cdr:to>
    <cdr:cxnSp macro="">
      <cdr:nvCxnSpPr>
        <cdr:cNvPr id="20" name="Straight Connector 19">
          <a:extLst xmlns:a="http://schemas.openxmlformats.org/drawingml/2006/main">
            <a:ext uri="{FF2B5EF4-FFF2-40B4-BE49-F238E27FC236}">
              <a16:creationId xmlns:a16="http://schemas.microsoft.com/office/drawing/2014/main" id="{3AA40294-D8D6-4516-A66B-265A8F1C300D}"/>
            </a:ext>
          </a:extLst>
        </cdr:cNvPr>
        <cdr:cNvCxnSpPr/>
      </cdr:nvCxnSpPr>
      <cdr:spPr>
        <a:xfrm xmlns:a="http://schemas.openxmlformats.org/drawingml/2006/main">
          <a:off x="5423648" y="2364442"/>
          <a:ext cx="0" cy="1030941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0.47339</cdr:x>
      <cdr:y>0.51124</cdr:y>
    </cdr:from>
    <cdr:to>
      <cdr:x>0.54982</cdr:x>
      <cdr:y>0.51124</cdr:y>
    </cdr:to>
    <cdr:cxnSp macro="">
      <cdr:nvCxnSpPr>
        <cdr:cNvPr id="22" name="Straight Arrow Connector 21">
          <a:extLst xmlns:a="http://schemas.openxmlformats.org/drawingml/2006/main">
            <a:ext uri="{FF2B5EF4-FFF2-40B4-BE49-F238E27FC236}">
              <a16:creationId xmlns:a16="http://schemas.microsoft.com/office/drawing/2014/main" id="{CB252A2C-A83F-4D5E-92DC-2C1E4C69B9AC}"/>
            </a:ext>
          </a:extLst>
        </cdr:cNvPr>
        <cdr:cNvCxnSpPr/>
      </cdr:nvCxnSpPr>
      <cdr:spPr>
        <a:xfrm xmlns:a="http://schemas.openxmlformats.org/drawingml/2006/main">
          <a:off x="4512177" y="2675982"/>
          <a:ext cx="728525" cy="0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chemeClr val="tx1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0.57912</cdr:x>
      <cdr:y>0.76407</cdr:y>
    </cdr:from>
    <cdr:to>
      <cdr:x>0.70255</cdr:x>
      <cdr:y>0.81792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5682226" y="4129112"/>
          <a:ext cx="1211067" cy="290973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solidFill>
                <a:schemeClr val="tx1"/>
              </a:solidFill>
            </a:rPr>
            <a:t>NPT </a:t>
          </a:r>
          <a:r>
            <a:rPr lang="en-US" sz="1200" b="1" dirty="0" smtClean="0">
              <a:solidFill>
                <a:schemeClr val="tx1"/>
              </a:solidFill>
            </a:rPr>
            <a:t>= </a:t>
          </a:r>
          <a:r>
            <a:rPr lang="en-US" sz="1200" b="1" dirty="0">
              <a:solidFill>
                <a:schemeClr val="tx1"/>
              </a:solidFill>
            </a:rPr>
            <a:t>0.55</a:t>
          </a:r>
          <a:r>
            <a:rPr lang="en-US" sz="1200" b="1" baseline="0" dirty="0">
              <a:solidFill>
                <a:schemeClr val="tx1"/>
              </a:solidFill>
            </a:rPr>
            <a:t> days</a:t>
          </a:r>
          <a:endParaRPr lang="en-US" sz="12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0.34463</cdr:x>
      <cdr:y>0.5</cdr:y>
    </cdr:from>
    <cdr:to>
      <cdr:x>0.46841</cdr:x>
      <cdr:y>0.55257</cdr:y>
    </cdr:to>
    <cdr:sp macro="" textlink="">
      <cdr:nvSpPr>
        <cdr:cNvPr id="24" name="TextBox 23"/>
        <cdr:cNvSpPr txBox="1"/>
      </cdr:nvSpPr>
      <cdr:spPr>
        <a:xfrm xmlns:a="http://schemas.openxmlformats.org/drawingml/2006/main">
          <a:off x="3381426" y="2702043"/>
          <a:ext cx="1214482" cy="284069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solidFill>
                <a:schemeClr val="tx1"/>
              </a:solidFill>
            </a:rPr>
            <a:t>PBP</a:t>
          </a:r>
          <a:r>
            <a:rPr lang="en-US" sz="1200" b="1" baseline="0" dirty="0">
              <a:solidFill>
                <a:schemeClr val="tx1"/>
              </a:solidFill>
            </a:rPr>
            <a:t> </a:t>
          </a:r>
          <a:r>
            <a:rPr lang="en-US" sz="1200" b="1" baseline="0" dirty="0" smtClean="0">
              <a:solidFill>
                <a:schemeClr val="tx1"/>
              </a:solidFill>
            </a:rPr>
            <a:t>=0.44 </a:t>
          </a:r>
          <a:r>
            <a:rPr lang="en-US" sz="1200" b="1" baseline="0" dirty="0">
              <a:solidFill>
                <a:schemeClr val="tx1"/>
              </a:solidFill>
            </a:rPr>
            <a:t>days</a:t>
          </a:r>
          <a:endParaRPr lang="en-US" sz="1200" b="1" dirty="0">
            <a:solidFill>
              <a:schemeClr val="tx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0.794</cdr:x>
      <cdr:y>0.05405</cdr:y>
    </cdr:from>
    <cdr:to>
      <cdr:x>1</cdr:x>
      <cdr:y>0.13969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A27B94AF-E346-C94C-AF11-2D4A6CC47229}"/>
            </a:ext>
          </a:extLst>
        </cdr:cNvPr>
        <cdr:cNvSpPr txBox="1"/>
      </cdr:nvSpPr>
      <cdr:spPr>
        <a:xfrm xmlns:a="http://schemas.openxmlformats.org/drawingml/2006/main">
          <a:off x="5897194" y="259472"/>
          <a:ext cx="1530004" cy="4111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NPV</a:t>
          </a:r>
          <a:r>
            <a:rPr lang="en-US" sz="600" baseline="0">
              <a:latin typeface="Times New Roman" panose="02020603050405020304" pitchFamily="18" charset="0"/>
              <a:cs typeface="Times New Roman" panose="02020603050405020304" pitchFamily="18" charset="0"/>
            </a:rPr>
            <a:t>(i=0) 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= $62.3 billion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0.79576</cdr:x>
      <cdr:y>0.38642</cdr:y>
    </cdr:from>
    <cdr:to>
      <cdr:x>0.99495</cdr:x>
      <cdr:y>0.43771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2D65613A-E07E-AC40-8462-29F8AEA733C3}"/>
            </a:ext>
          </a:extLst>
        </cdr:cNvPr>
        <cdr:cNvSpPr txBox="1"/>
      </cdr:nvSpPr>
      <cdr:spPr>
        <a:xfrm xmlns:a="http://schemas.openxmlformats.org/drawingml/2006/main">
          <a:off x="7858475" y="2148202"/>
          <a:ext cx="1967092" cy="285156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1">
              <a:latin typeface="Times New Roman" panose="02020603050405020304" pitchFamily="18" charset="0"/>
              <a:cs typeface="Times New Roman" panose="02020603050405020304" pitchFamily="18" charset="0"/>
            </a:rPr>
            <a:t>NPV</a:t>
          </a:r>
          <a:r>
            <a:rPr lang="en-US" sz="800" b="1" baseline="0">
              <a:latin typeface="Times New Roman" panose="02020603050405020304" pitchFamily="18" charset="0"/>
              <a:cs typeface="Times New Roman" panose="02020603050405020304" pitchFamily="18" charset="0"/>
            </a:rPr>
            <a:t>(i=0.1) </a:t>
          </a:r>
          <a:r>
            <a:rPr lang="en-US" sz="1400" b="1" baseline="0">
              <a:latin typeface="Times New Roman" panose="02020603050405020304" pitchFamily="18" charset="0"/>
              <a:cs typeface="Times New Roman" panose="02020603050405020304" pitchFamily="18" charset="0"/>
            </a:rPr>
            <a:t>= $31.6 billion</a:t>
          </a:r>
          <a:endParaRPr lang="en-US" sz="1400" b="1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0.79195</cdr:x>
      <cdr:y>0.72273</cdr:y>
    </cdr:from>
    <cdr:to>
      <cdr:x>1</cdr:x>
      <cdr:y>0.80837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56AD6666-C485-5046-9FA6-138E062062C3}"/>
            </a:ext>
          </a:extLst>
        </cdr:cNvPr>
        <cdr:cNvSpPr txBox="1"/>
      </cdr:nvSpPr>
      <cdr:spPr>
        <a:xfrm xmlns:a="http://schemas.openxmlformats.org/drawingml/2006/main">
          <a:off x="7779386" y="4017840"/>
          <a:ext cx="2043691" cy="4760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NPV</a:t>
          </a:r>
          <a:r>
            <a:rPr lang="en-US" sz="600" baseline="0">
              <a:latin typeface="Times New Roman" panose="02020603050405020304" pitchFamily="18" charset="0"/>
              <a:cs typeface="Times New Roman" panose="02020603050405020304" pitchFamily="18" charset="0"/>
            </a:rPr>
            <a:t>(i=0.27) 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= $0.0 billion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0.70289</cdr:x>
      <cdr:y>0.12581</cdr:y>
    </cdr:from>
    <cdr:to>
      <cdr:x>0.79268</cdr:x>
      <cdr:y>0.18542</cdr:y>
    </cdr:to>
    <cdr:sp macro="" textlink="">
      <cdr:nvSpPr>
        <cdr:cNvPr id="5" name="TextBox 1">
          <a:extLst xmlns:a="http://schemas.openxmlformats.org/drawingml/2006/main">
            <a:ext uri="{FF2B5EF4-FFF2-40B4-BE49-F238E27FC236}">
              <a16:creationId xmlns:a16="http://schemas.microsoft.com/office/drawing/2014/main" id="{324D693C-4834-DD4D-8A1C-E410047E4255}"/>
            </a:ext>
          </a:extLst>
        </cdr:cNvPr>
        <cdr:cNvSpPr txBox="1"/>
      </cdr:nvSpPr>
      <cdr:spPr>
        <a:xfrm xmlns:a="http://schemas.openxmlformats.org/drawingml/2006/main">
          <a:off x="6904581" y="699408"/>
          <a:ext cx="882014" cy="3313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 = 0%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0.66624</cdr:x>
      <cdr:y>0.42644</cdr:y>
    </cdr:from>
    <cdr:to>
      <cdr:x>0.76049</cdr:x>
      <cdr:y>0.48605</cdr:y>
    </cdr:to>
    <cdr:sp macro="" textlink="">
      <cdr:nvSpPr>
        <cdr:cNvPr id="6" name="TextBox 1">
          <a:extLst xmlns:a="http://schemas.openxmlformats.org/drawingml/2006/main">
            <a:ext uri="{FF2B5EF4-FFF2-40B4-BE49-F238E27FC236}">
              <a16:creationId xmlns:a16="http://schemas.microsoft.com/office/drawing/2014/main" id="{61622164-1AC3-E64D-BDDF-70B42E7F769B}"/>
            </a:ext>
          </a:extLst>
        </cdr:cNvPr>
        <cdr:cNvSpPr txBox="1"/>
      </cdr:nvSpPr>
      <cdr:spPr>
        <a:xfrm xmlns:a="http://schemas.openxmlformats.org/drawingml/2006/main">
          <a:off x="6544535" y="2370666"/>
          <a:ext cx="925825" cy="3313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1100" baseline="0">
              <a:latin typeface="Times New Roman" panose="02020603050405020304" pitchFamily="18" charset="0"/>
              <a:cs typeface="Times New Roman" panose="02020603050405020304" pitchFamily="18" charset="0"/>
            </a:rPr>
            <a:t> = 10%</a:t>
          </a:r>
          <a:endParaRPr lang="en-US" sz="11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0.68513</cdr:x>
      <cdr:y>0.70695</cdr:y>
    </cdr:from>
    <cdr:to>
      <cdr:x>0.78372</cdr:x>
      <cdr:y>0.75297</cdr:y>
    </cdr:to>
    <cdr:sp macro="" textlink="">
      <cdr:nvSpPr>
        <cdr:cNvPr id="7" name="TextBox 1">
          <a:extLst xmlns:a="http://schemas.openxmlformats.org/drawingml/2006/main">
            <a:ext uri="{FF2B5EF4-FFF2-40B4-BE49-F238E27FC236}">
              <a16:creationId xmlns:a16="http://schemas.microsoft.com/office/drawing/2014/main" id="{1F83CD14-3F9D-F249-BD2F-13CD75F0916C}"/>
            </a:ext>
          </a:extLst>
        </cdr:cNvPr>
        <cdr:cNvSpPr txBox="1"/>
      </cdr:nvSpPr>
      <cdr:spPr>
        <a:xfrm xmlns:a="http://schemas.openxmlformats.org/drawingml/2006/main">
          <a:off x="6765953" y="3930103"/>
          <a:ext cx="973639" cy="255854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tx1"/>
          </a:solidFill>
        </a:ln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400" b="1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1400" b="1" baseline="0">
              <a:latin typeface="Times New Roman" panose="02020603050405020304" pitchFamily="18" charset="0"/>
              <a:cs typeface="Times New Roman" panose="02020603050405020304" pitchFamily="18" charset="0"/>
            </a:rPr>
            <a:t> = </a:t>
          </a:r>
          <a:r>
            <a:rPr lang="en-US" sz="1400" b="1" i="0" baseline="0">
              <a:latin typeface="Times New Roman" panose="02020603050405020304" pitchFamily="18" charset="0"/>
              <a:cs typeface="Times New Roman" panose="02020603050405020304" pitchFamily="18" charset="0"/>
            </a:rPr>
            <a:t>3898</a:t>
          </a:r>
          <a:r>
            <a:rPr lang="en-US" sz="1400" b="1" baseline="0">
              <a:latin typeface="Times New Roman" panose="02020603050405020304" pitchFamily="18" charset="0"/>
              <a:cs typeface="Times New Roman" panose="02020603050405020304" pitchFamily="18" charset="0"/>
            </a:rPr>
            <a:t>%</a:t>
          </a:r>
          <a:endParaRPr lang="en-US" sz="1400" b="1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0.28571</cdr:x>
      <cdr:y>0.81478</cdr:y>
    </cdr:from>
    <cdr:to>
      <cdr:x>0.36351</cdr:x>
      <cdr:y>0.8744</cdr:y>
    </cdr:to>
    <cdr:sp macro="" textlink="">
      <cdr:nvSpPr>
        <cdr:cNvPr id="14" name="TextBox 1">
          <a:extLst xmlns:a="http://schemas.openxmlformats.org/drawingml/2006/main">
            <a:ext uri="{FF2B5EF4-FFF2-40B4-BE49-F238E27FC236}">
              <a16:creationId xmlns:a16="http://schemas.microsoft.com/office/drawing/2014/main" id="{EC2F2C24-213C-FB45-93CA-37F00B65153C}"/>
            </a:ext>
          </a:extLst>
        </cdr:cNvPr>
        <cdr:cNvSpPr txBox="1"/>
      </cdr:nvSpPr>
      <cdr:spPr>
        <a:xfrm xmlns:a="http://schemas.openxmlformats.org/drawingml/2006/main">
          <a:off x="2823233" y="4529564"/>
          <a:ext cx="768780" cy="3314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100" b="1" i="1" u="sng">
              <a:latin typeface="Times New Roman" panose="02020603050405020304" pitchFamily="18" charset="0"/>
              <a:cs typeface="Times New Roman" panose="02020603050405020304" pitchFamily="18" charset="0"/>
            </a:rPr>
            <a:t>Startup</a:t>
          </a:r>
        </a:p>
      </cdr:txBody>
    </cdr:sp>
  </cdr:relSizeAnchor>
  <cdr:relSizeAnchor xmlns:cdr="http://schemas.openxmlformats.org/drawingml/2006/chartDrawing">
    <cdr:from>
      <cdr:x>0.34212</cdr:x>
      <cdr:y>0.84115</cdr:y>
    </cdr:from>
    <cdr:to>
      <cdr:x>0.482</cdr:x>
      <cdr:y>0.84139</cdr:y>
    </cdr:to>
    <cdr:cxnSp macro="">
      <cdr:nvCxnSpPr>
        <cdr:cNvPr id="9" name="Straight Arrow Connector 8"/>
        <cdr:cNvCxnSpPr/>
      </cdr:nvCxnSpPr>
      <cdr:spPr>
        <a:xfrm xmlns:a="http://schemas.openxmlformats.org/drawingml/2006/main" flipV="1">
          <a:off x="3376324" y="4676128"/>
          <a:ext cx="1380477" cy="1334"/>
        </a:xfrm>
        <a:prstGeom xmlns:a="http://schemas.openxmlformats.org/drawingml/2006/main" prst="straightConnector1">
          <a:avLst/>
        </a:prstGeom>
        <a:ln xmlns:a="http://schemas.openxmlformats.org/drawingml/2006/main" w="28575">
          <a:headEnd type="stealth"/>
          <a:tailEnd type="stealt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E861C-486B-4E18-A0E9-A790238A915C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811066-0135-4CAA-8AD4-89A97190AC0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This</a:t>
            </a:r>
            <a:r>
              <a:rPr lang="en-US" baseline="0" dirty="0"/>
              <a:t> is only a template. You may chose to use or not use this format. I highly recommend you use a 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6868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05276B-3EE1-41E1-9612-E1EF4F97F0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6868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8463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870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03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172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9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677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31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642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623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758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052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5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2BAB4-8B8D-41DD-85C7-81A0CA962007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917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chart" Target="../charts/chart4.xml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chart" Target="../charts/chart2.xml"/><Relationship Id="rId5" Type="http://schemas.openxmlformats.org/officeDocument/2006/relationships/image" Target="../media/image3.emf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chart" Target="../charts/chart1.xml"/><Relationship Id="rId1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63" y="433942"/>
            <a:ext cx="6701968" cy="23266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693832" y="950766"/>
            <a:ext cx="20916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86270"/>
            <a:r>
              <a:rPr lang="en-US" sz="9600" i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MAb</a:t>
            </a:r>
            <a:r>
              <a:rPr lang="en-US" sz="9600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Crazy Production</a:t>
            </a:r>
            <a:endParaRPr lang="en-US" sz="9600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88431" y="2511854"/>
            <a:ext cx="31127702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86270"/>
            <a:r>
              <a:rPr lang="en-US" sz="7258" dirty="0">
                <a:solidFill>
                  <a:prstClr val="black"/>
                </a:solidFill>
                <a:latin typeface="Calibri" panose="020F0502020204030204"/>
              </a:rPr>
              <a:t>Confused Screaming – Jarret Askin, Genevieve </a:t>
            </a:r>
            <a:r>
              <a:rPr lang="en-US" sz="7258" dirty="0" err="1">
                <a:solidFill>
                  <a:prstClr val="black"/>
                </a:solidFill>
                <a:latin typeface="Calibri" panose="020F0502020204030204"/>
              </a:rPr>
              <a:t>Frigon</a:t>
            </a:r>
            <a:r>
              <a:rPr lang="en-US" sz="7258" dirty="0">
                <a:solidFill>
                  <a:prstClr val="black"/>
                </a:solidFill>
                <a:latin typeface="Calibri" panose="020F0502020204030204"/>
              </a:rPr>
              <a:t>, Aaron Spencer, Dean Yost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952498" y="4400578"/>
            <a:ext cx="42070022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952498" y="4692544"/>
            <a:ext cx="19228934" cy="27768656"/>
          </a:xfrm>
          <a:prstGeom prst="rect">
            <a:avLst/>
          </a:prstGeom>
          <a:solidFill>
            <a:schemeClr val="bg1">
              <a:lumMod val="85000"/>
              <a:alpha val="67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algn="ctr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024028" y="21412200"/>
            <a:ext cx="10998492" cy="4648200"/>
          </a:xfrm>
          <a:prstGeom prst="rect">
            <a:avLst/>
          </a:prstGeom>
          <a:solidFill>
            <a:srgbClr val="FFE699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035" defTabSz="3686270"/>
            <a:endParaRPr lang="en-US" sz="4800" dirty="0">
              <a:solidFill>
                <a:prstClr val="black"/>
              </a:solidFill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</a:rPr>
              <a:t>Confused Screaming is giving a GO recommendation on this process</a:t>
            </a: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</a:rPr>
              <a:t>A pilot plant study of the separation process</a:t>
            </a: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024028" y="26365200"/>
            <a:ext cx="10998492" cy="6096000"/>
          </a:xfrm>
          <a:prstGeom prst="rect">
            <a:avLst/>
          </a:prstGeom>
          <a:solidFill>
            <a:srgbClr val="FFE699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We would Like to acknowledge Dr. Halpern and the rest of the UNH Chemical Engineering Department for getting us this far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" y="-886397"/>
            <a:ext cx="886461" cy="1772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438912" tIns="219456" rIns="438912" bIns="219456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 flipV="1">
            <a:off x="12748949" y="-17614704"/>
            <a:ext cx="14207270" cy="1772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 flipV="1">
            <a:off x="28598544" y="-18980275"/>
            <a:ext cx="9333523" cy="1772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7989" y="5863784"/>
            <a:ext cx="18218721" cy="90622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10" y="18626059"/>
            <a:ext cx="17670321" cy="10131576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136079" y="20027307"/>
            <a:ext cx="4839754" cy="1126462"/>
          </a:xfrm>
          <a:prstGeom prst="rect">
            <a:avLst/>
          </a:prstGeom>
          <a:solidFill>
            <a:schemeClr val="bg1">
              <a:lumMod val="6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6720" dirty="0"/>
              <a:t>Downstream</a:t>
            </a:r>
          </a:p>
        </p:txBody>
      </p:sp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315329"/>
              </p:ext>
            </p:extLst>
          </p:nvPr>
        </p:nvGraphicFramePr>
        <p:xfrm>
          <a:off x="1023111" y="14830356"/>
          <a:ext cx="19037307" cy="3829050"/>
        </p:xfrm>
        <a:graphic>
          <a:graphicData uri="http://schemas.openxmlformats.org/drawingml/2006/table">
            <a:tbl>
              <a:tblPr/>
              <a:tblGrid>
                <a:gridCol w="1869002">
                  <a:extLst>
                    <a:ext uri="{9D8B030D-6E8A-4147-A177-3AD203B41FA5}">
                      <a16:colId xmlns:a16="http://schemas.microsoft.com/office/drawing/2014/main" val="2387824092"/>
                    </a:ext>
                  </a:extLst>
                </a:gridCol>
                <a:gridCol w="1161812">
                  <a:extLst>
                    <a:ext uri="{9D8B030D-6E8A-4147-A177-3AD203B41FA5}">
                      <a16:colId xmlns:a16="http://schemas.microsoft.com/office/drawing/2014/main" val="612260623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872725674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1168925781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890532465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1946981047"/>
                    </a:ext>
                  </a:extLst>
                </a:gridCol>
                <a:gridCol w="290453">
                  <a:extLst>
                    <a:ext uri="{9D8B030D-6E8A-4147-A177-3AD203B41FA5}">
                      <a16:colId xmlns:a16="http://schemas.microsoft.com/office/drawing/2014/main" val="1946535585"/>
                    </a:ext>
                  </a:extLst>
                </a:gridCol>
                <a:gridCol w="290453">
                  <a:extLst>
                    <a:ext uri="{9D8B030D-6E8A-4147-A177-3AD203B41FA5}">
                      <a16:colId xmlns:a16="http://schemas.microsoft.com/office/drawing/2014/main" val="1374817551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02540899"/>
                    </a:ext>
                  </a:extLst>
                </a:gridCol>
                <a:gridCol w="290453">
                  <a:extLst>
                    <a:ext uri="{9D8B030D-6E8A-4147-A177-3AD203B41FA5}">
                      <a16:colId xmlns:a16="http://schemas.microsoft.com/office/drawing/2014/main" val="3507806496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608546092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866693016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113605064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1018437681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606099679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2437319926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2793530218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667043038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436185332"/>
                    </a:ext>
                  </a:extLst>
                </a:gridCol>
                <a:gridCol w="533713">
                  <a:extLst>
                    <a:ext uri="{9D8B030D-6E8A-4147-A177-3AD203B41FA5}">
                      <a16:colId xmlns:a16="http://schemas.microsoft.com/office/drawing/2014/main" val="2096302509"/>
                    </a:ext>
                  </a:extLst>
                </a:gridCol>
                <a:gridCol w="356589">
                  <a:extLst>
                    <a:ext uri="{9D8B030D-6E8A-4147-A177-3AD203B41FA5}">
                      <a16:colId xmlns:a16="http://schemas.microsoft.com/office/drawing/2014/main" val="2173805267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296901218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1141640605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1351983175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2717665870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21866271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2473281009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879599286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345660170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1824341464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629998593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863442193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2156356345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818397007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1059850647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695493246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3811888630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2682049537"/>
                    </a:ext>
                  </a:extLst>
                </a:gridCol>
                <a:gridCol w="445151">
                  <a:extLst>
                    <a:ext uri="{9D8B030D-6E8A-4147-A177-3AD203B41FA5}">
                      <a16:colId xmlns:a16="http://schemas.microsoft.com/office/drawing/2014/main" val="756984618"/>
                    </a:ext>
                  </a:extLst>
                </a:gridCol>
              </a:tblGrid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300 - Upstream production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Stream #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954360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Flow Rate (kg/batch)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8671519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Temperature (°C)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1502117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Pressure (bar)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6082697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Component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MW (g/mol)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93393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Cells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5.E-03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5.E-03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5.E-03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2E-02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2E-02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38430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Glucose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180.156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6046702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Media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90682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Oxygen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2475015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Carbon Dioxide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44.01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4640234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0.6368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073666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Buffer - 6M Urea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60.06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0485187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Regen - 0.1M NaOH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34213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Nitrogen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048458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Production Total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1211048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1087938" y="4824940"/>
            <a:ext cx="3664521" cy="1126462"/>
          </a:xfrm>
          <a:prstGeom prst="rect">
            <a:avLst/>
          </a:prstGeom>
          <a:solidFill>
            <a:schemeClr val="bg1">
              <a:lumMod val="6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6720" dirty="0"/>
              <a:t>Upstream</a:t>
            </a:r>
          </a:p>
        </p:txBody>
      </p:sp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798761"/>
              </p:ext>
            </p:extLst>
          </p:nvPr>
        </p:nvGraphicFramePr>
        <p:xfrm>
          <a:off x="2341072" y="28678023"/>
          <a:ext cx="15493999" cy="3714750"/>
        </p:xfrm>
        <a:graphic>
          <a:graphicData uri="http://schemas.openxmlformats.org/drawingml/2006/table">
            <a:tbl>
              <a:tblPr/>
              <a:tblGrid>
                <a:gridCol w="1868877">
                  <a:extLst>
                    <a:ext uri="{9D8B030D-6E8A-4147-A177-3AD203B41FA5}">
                      <a16:colId xmlns:a16="http://schemas.microsoft.com/office/drawing/2014/main" val="2125871157"/>
                    </a:ext>
                  </a:extLst>
                </a:gridCol>
                <a:gridCol w="1161734">
                  <a:extLst>
                    <a:ext uri="{9D8B030D-6E8A-4147-A177-3AD203B41FA5}">
                      <a16:colId xmlns:a16="http://schemas.microsoft.com/office/drawing/2014/main" val="1961783423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265855291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062298246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2113126322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2690025222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126847666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270801993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2020036373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1261771481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519013404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471263453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1933800785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2279172173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001431394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961419006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554925518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727691574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257070239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1135461117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989826111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2294542173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2467614777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748187276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1895500646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857711547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4231678260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3231083128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1978697885"/>
                    </a:ext>
                  </a:extLst>
                </a:gridCol>
                <a:gridCol w="445121">
                  <a:extLst>
                    <a:ext uri="{9D8B030D-6E8A-4147-A177-3AD203B41FA5}">
                      <a16:colId xmlns:a16="http://schemas.microsoft.com/office/drawing/2014/main" val="4200266484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400 - downstream production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Stream #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126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97608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Flow Rate (kg/batch)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124908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Temperature (°C)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138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Pressure (bar)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365821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Component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MW (g/mol)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8075556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Cells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2584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Glucose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180.156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5236455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Media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5157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Oxygen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7167005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Carbon Dioxide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44.01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4765975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4543185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Buffer - 6M Urea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60.06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3599364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Regen - 0.1M NaOH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7097510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Nitrogen (kg/batch)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52970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Production Total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965191"/>
                  </a:ext>
                </a:extLst>
              </a:tr>
            </a:tbl>
          </a:graphicData>
        </a:graphic>
      </p:graphicFrame>
      <p:pic>
        <p:nvPicPr>
          <p:cNvPr id="49" name="Picture 48"/>
          <p:cNvPicPr/>
          <p:nvPr/>
        </p:nvPicPr>
        <p:blipFill rotWithShape="1">
          <a:blip r:embed="rId7"/>
          <a:srcRect l="51090" t="19113" r="18878" b="8782"/>
          <a:stretch/>
        </p:blipFill>
        <p:spPr bwMode="auto">
          <a:xfrm>
            <a:off x="15472689" y="19767211"/>
            <a:ext cx="4587875" cy="56751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0" name="Rectangle 49"/>
          <p:cNvSpPr/>
          <p:nvPr/>
        </p:nvSpPr>
        <p:spPr>
          <a:xfrm>
            <a:off x="20802600" y="4692544"/>
            <a:ext cx="10629902" cy="15074667"/>
          </a:xfrm>
          <a:prstGeom prst="rect">
            <a:avLst/>
          </a:prstGeom>
          <a:solidFill>
            <a:schemeClr val="bg1">
              <a:alpha val="84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Objectives:</a:t>
            </a: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Produce 1000kg of </a:t>
            </a:r>
            <a:r>
              <a:rPr lang="en-US" sz="4800" dirty="0" err="1">
                <a:solidFill>
                  <a:prstClr val="black"/>
                </a:solidFill>
                <a:latin typeface="Calibri" panose="020F0502020204030204"/>
              </a:rPr>
              <a:t>MAb</a:t>
            </a: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 annually</a:t>
            </a:r>
          </a:p>
          <a:p>
            <a:pPr marL="419035" defTabSz="3686270"/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Introduction</a:t>
            </a: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241995" indent="-822960" defTabSz="3686270">
              <a:buFont typeface="Arial" panose="020B0604020202020204" pitchFamily="34" charset="0"/>
              <a:buChar char="•"/>
            </a:pPr>
            <a:r>
              <a:rPr lang="en-US" sz="4800" dirty="0" err="1" smtClean="0">
                <a:solidFill>
                  <a:prstClr val="black"/>
                </a:solidFill>
                <a:latin typeface="Calibri" panose="020F0502020204030204"/>
              </a:rPr>
              <a:t>MAb</a:t>
            </a: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product is designed to treat Colon Cancer, Breast Cancer, </a:t>
            </a:r>
            <a:r>
              <a:rPr lang="en-US" sz="4800" dirty="0" err="1" smtClean="0">
                <a:solidFill>
                  <a:prstClr val="black"/>
                </a:solidFill>
                <a:latin typeface="Calibri" panose="020F0502020204030204"/>
              </a:rPr>
              <a:t>Neovascular</a:t>
            </a:r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 Glaucoma, Macular Degeneration  </a:t>
            </a: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Projected Market Share</a:t>
            </a: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241995" indent="-822960" defTabSz="3686270">
              <a:buFont typeface="Arial" panose="020B0604020202020204" pitchFamily="34" charset="0"/>
              <a:buChar char="•"/>
            </a:pPr>
            <a:endParaRPr lang="en-US" sz="4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Critical to Quality Variables:</a:t>
            </a:r>
          </a:p>
          <a:p>
            <a:pPr marL="1241995" indent="-822960" defTabSz="3686270">
              <a:buFont typeface="Arial" panose="020B0604020202020204" pitchFamily="34" charset="0"/>
              <a:buChar char="•"/>
            </a:pPr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Oxygen levels, pH, Temperature</a:t>
            </a: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2024028" y="4703430"/>
            <a:ext cx="10998492" cy="11593862"/>
          </a:xfrm>
          <a:prstGeom prst="rect">
            <a:avLst/>
          </a:prstGeom>
          <a:solidFill>
            <a:srgbClr val="BDD7EE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The Filters are the largest contributor of equipment cost</a:t>
            </a: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The fan is the smallest contributor</a:t>
            </a: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Fixed Capital Cost of $5.9 million</a:t>
            </a: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Annual operating expense of $37 million</a:t>
            </a:r>
          </a:p>
        </p:txBody>
      </p:sp>
      <p:sp>
        <p:nvSpPr>
          <p:cNvPr id="52" name="Rectangle 51"/>
          <p:cNvSpPr/>
          <p:nvPr/>
        </p:nvSpPr>
        <p:spPr>
          <a:xfrm>
            <a:off x="20791714" y="20277470"/>
            <a:ext cx="10640788" cy="12183730"/>
          </a:xfrm>
          <a:prstGeom prst="rect">
            <a:avLst/>
          </a:prstGeom>
          <a:solidFill>
            <a:schemeClr val="bg1">
              <a:alpha val="81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32053669" y="16704647"/>
            <a:ext cx="10945091" cy="4449121"/>
          </a:xfrm>
          <a:prstGeom prst="rect">
            <a:avLst/>
          </a:prstGeom>
          <a:solidFill>
            <a:srgbClr val="BDD7EE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419035" defTabSz="3686270"/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1160 kg/</a:t>
            </a:r>
            <a:r>
              <a:rPr lang="en-US" sz="4800" dirty="0" err="1">
                <a:solidFill>
                  <a:prstClr val="black"/>
                </a:solidFill>
                <a:latin typeface="Calibri" panose="020F0502020204030204"/>
              </a:rPr>
              <a:t>yr</a:t>
            </a: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produced</a:t>
            </a: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Sale price $10 million/kg</a:t>
            </a: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Annual Revenue of $11.4 billion</a:t>
            </a:r>
            <a:endParaRPr lang="en-US" sz="4800" dirty="0">
              <a:solidFill>
                <a:prstClr val="black"/>
              </a:solidFill>
              <a:latin typeface="Calibri" panose="020F0502020204030204"/>
            </a:endParaRPr>
          </a:p>
          <a:p>
            <a:pPr marL="1104725" indent="-685690" defTabSz="368627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prstClr val="black"/>
                </a:solidFill>
                <a:latin typeface="Calibri" panose="020F0502020204030204"/>
              </a:rPr>
              <a:t>Annual Profit of $7.4 </a:t>
            </a:r>
            <a:r>
              <a:rPr lang="en-US" sz="4800" dirty="0" smtClean="0">
                <a:solidFill>
                  <a:prstClr val="black"/>
                </a:solidFill>
                <a:latin typeface="Calibri" panose="020F0502020204030204"/>
              </a:rPr>
              <a:t>billion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0807378" y="4692544"/>
            <a:ext cx="10608131" cy="1107996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Objectives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0802599" y="20275307"/>
            <a:ext cx="10608132" cy="11079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Economic Analysis</a:t>
            </a:r>
            <a:endParaRPr 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32053669" y="16702414"/>
            <a:ext cx="10945091" cy="11079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Conclusion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32028834" y="21412200"/>
            <a:ext cx="10969926" cy="11079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Recommendations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32045799" y="26365200"/>
            <a:ext cx="10952961" cy="11079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Acknowledgement 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59200" y="26793776"/>
            <a:ext cx="533400" cy="333424"/>
          </a:xfrm>
          <a:prstGeom prst="rect">
            <a:avLst/>
          </a:prstGeom>
        </p:spPr>
      </p:pic>
      <p:graphicFrame>
        <p:nvGraphicFramePr>
          <p:cNvPr id="33" name="Chart 32">
            <a:extLst>
              <a:ext uri="{FF2B5EF4-FFF2-40B4-BE49-F238E27FC236}">
                <a16:creationId xmlns:a16="http://schemas.microsoft.com/office/drawing/2014/main" id="{00000000-0008-0000-0F00-000002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8127423"/>
              </p:ext>
            </p:extLst>
          </p:nvPr>
        </p:nvGraphicFramePr>
        <p:xfrm>
          <a:off x="31999424" y="5495995"/>
          <a:ext cx="10973431" cy="6218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7" name="Rectangle 16"/>
          <p:cNvSpPr/>
          <p:nvPr/>
        </p:nvSpPr>
        <p:spPr>
          <a:xfrm>
            <a:off x="38716133" y="787647"/>
            <a:ext cx="4642298" cy="2356026"/>
          </a:xfrm>
          <a:prstGeom prst="rect">
            <a:avLst/>
          </a:prstGeom>
          <a:blipFill dpi="0" rotWithShape="1">
            <a:blip r:embed="rId10">
              <a:alphaModFix amt="85000"/>
            </a:blip>
            <a:srcRect/>
            <a:stretch>
              <a:fillRect/>
            </a:stretch>
          </a:blipFill>
          <a:ln>
            <a:noFill/>
          </a:ln>
          <a:effectLst>
            <a:reflection blurRad="215900" stA="42000" endPos="95000" dist="2794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0" name="Chart 39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9135935"/>
              </p:ext>
            </p:extLst>
          </p:nvPr>
        </p:nvGraphicFramePr>
        <p:xfrm>
          <a:off x="22326600" y="12115800"/>
          <a:ext cx="7315200" cy="512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4" name="Chart 63">
            <a:extLst>
              <a:ext uri="{FF2B5EF4-FFF2-40B4-BE49-F238E27FC236}">
                <a16:creationId xmlns:a16="http://schemas.microsoft.com/office/drawing/2014/main" id="{00000000-0008-0000-11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274044"/>
              </p:ext>
            </p:extLst>
          </p:nvPr>
        </p:nvGraphicFramePr>
        <p:xfrm>
          <a:off x="21235893" y="26960488"/>
          <a:ext cx="9811771" cy="5404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64">
            <a:extLst>
              <a:ext uri="{FF2B5EF4-FFF2-40B4-BE49-F238E27FC236}">
                <a16:creationId xmlns:a16="http://schemas.microsoft.com/office/drawing/2014/main" id="{00000000-0008-0000-11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6057352"/>
              </p:ext>
            </p:extLst>
          </p:nvPr>
        </p:nvGraphicFramePr>
        <p:xfrm>
          <a:off x="21176803" y="21412200"/>
          <a:ext cx="9881494" cy="5559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66" name="Left-Right Arrow 65">
            <a:extLst>
              <a:ext uri="{FF2B5EF4-FFF2-40B4-BE49-F238E27FC236}">
                <a16:creationId xmlns:a16="http://schemas.microsoft.com/office/drawing/2014/main" id="{00000000-0008-0000-1100-000004000000}"/>
              </a:ext>
            </a:extLst>
          </p:cNvPr>
          <p:cNvSpPr/>
          <p:nvPr/>
        </p:nvSpPr>
        <p:spPr>
          <a:xfrm>
            <a:off x="22742275" y="26170642"/>
            <a:ext cx="3240688" cy="49889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cxnSp>
        <p:nvCxnSpPr>
          <p:cNvPr id="67" name="Straight Arrow Connector 66"/>
          <p:cNvCxnSpPr/>
          <p:nvPr/>
        </p:nvCxnSpPr>
        <p:spPr>
          <a:xfrm flipH="1">
            <a:off x="22780362" y="26088327"/>
            <a:ext cx="1258232" cy="7327"/>
          </a:xfrm>
          <a:prstGeom prst="straightConnector1">
            <a:avLst/>
          </a:prstGeom>
          <a:ln w="28575">
            <a:solidFill>
              <a:sysClr val="windowText" lastClr="000000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6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8" y="2840303"/>
            <a:ext cx="3104854" cy="1471109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32016417" y="4692544"/>
            <a:ext cx="10994760" cy="11079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Equipment Cost 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553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1326</Words>
  <Application>Microsoft Office PowerPoint</Application>
  <PresentationFormat>Custom</PresentationFormat>
  <Paragraphs>1133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</cp:revision>
  <dcterms:created xsi:type="dcterms:W3CDTF">2012-08-24T00:53:15Z</dcterms:created>
  <dcterms:modified xsi:type="dcterms:W3CDTF">2019-05-01T17:48:19Z</dcterms:modified>
</cp:coreProperties>
</file>