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ink/ink1.xml" ContentType="application/inkml+xml"/>
  <Override PartName="/ppt/ink/ink2.xml" ContentType="application/inkml+xml"/>
  <Override PartName="/ppt/ink/ink3.xml" ContentType="application/inkml+xml"/>
  <Override PartName="/ppt/ink/ink4.xml" ContentType="application/inkml+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theme/themeOverride1.xml" ContentType="application/vnd.openxmlformats-officedocument.themeOverride+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3"/>
  </p:sldMasterIdLst>
  <p:sldIdLst>
    <p:sldId id="256" r:id="rId4"/>
  </p:sldIdLst>
  <p:sldSz cx="43891200" cy="32918400"/>
  <p:notesSz cx="9144000" cy="6858000"/>
  <p:defaultTextStyle>
    <a:defPPr>
      <a:defRPr lang="en-US"/>
    </a:defPPr>
    <a:lvl1pPr marL="0" algn="l" defTabSz="4301092" rtl="0" eaLnBrk="1" latinLnBrk="0" hangingPunct="1">
      <a:defRPr sz="8500" kern="1200">
        <a:solidFill>
          <a:schemeClr val="tx1"/>
        </a:solidFill>
        <a:latin typeface="+mn-lt"/>
        <a:ea typeface="+mn-ea"/>
        <a:cs typeface="+mn-cs"/>
      </a:defRPr>
    </a:lvl1pPr>
    <a:lvl2pPr marL="2150545" algn="l" defTabSz="4301092" rtl="0" eaLnBrk="1" latinLnBrk="0" hangingPunct="1">
      <a:defRPr sz="8500" kern="1200">
        <a:solidFill>
          <a:schemeClr val="tx1"/>
        </a:solidFill>
        <a:latin typeface="+mn-lt"/>
        <a:ea typeface="+mn-ea"/>
        <a:cs typeface="+mn-cs"/>
      </a:defRPr>
    </a:lvl2pPr>
    <a:lvl3pPr marL="4301092" algn="l" defTabSz="4301092" rtl="0" eaLnBrk="1" latinLnBrk="0" hangingPunct="1">
      <a:defRPr sz="8500" kern="1200">
        <a:solidFill>
          <a:schemeClr val="tx1"/>
        </a:solidFill>
        <a:latin typeface="+mn-lt"/>
        <a:ea typeface="+mn-ea"/>
        <a:cs typeface="+mn-cs"/>
      </a:defRPr>
    </a:lvl3pPr>
    <a:lvl4pPr marL="6451637" algn="l" defTabSz="4301092" rtl="0" eaLnBrk="1" latinLnBrk="0" hangingPunct="1">
      <a:defRPr sz="8500" kern="1200">
        <a:solidFill>
          <a:schemeClr val="tx1"/>
        </a:solidFill>
        <a:latin typeface="+mn-lt"/>
        <a:ea typeface="+mn-ea"/>
        <a:cs typeface="+mn-cs"/>
      </a:defRPr>
    </a:lvl4pPr>
    <a:lvl5pPr marL="8602184" algn="l" defTabSz="4301092" rtl="0" eaLnBrk="1" latinLnBrk="0" hangingPunct="1">
      <a:defRPr sz="8500" kern="1200">
        <a:solidFill>
          <a:schemeClr val="tx1"/>
        </a:solidFill>
        <a:latin typeface="+mn-lt"/>
        <a:ea typeface="+mn-ea"/>
        <a:cs typeface="+mn-cs"/>
      </a:defRPr>
    </a:lvl5pPr>
    <a:lvl6pPr marL="10752730" algn="l" defTabSz="4301092" rtl="0" eaLnBrk="1" latinLnBrk="0" hangingPunct="1">
      <a:defRPr sz="8500" kern="1200">
        <a:solidFill>
          <a:schemeClr val="tx1"/>
        </a:solidFill>
        <a:latin typeface="+mn-lt"/>
        <a:ea typeface="+mn-ea"/>
        <a:cs typeface="+mn-cs"/>
      </a:defRPr>
    </a:lvl6pPr>
    <a:lvl7pPr marL="12903275" algn="l" defTabSz="4301092" rtl="0" eaLnBrk="1" latinLnBrk="0" hangingPunct="1">
      <a:defRPr sz="8500" kern="1200">
        <a:solidFill>
          <a:schemeClr val="tx1"/>
        </a:solidFill>
        <a:latin typeface="+mn-lt"/>
        <a:ea typeface="+mn-ea"/>
        <a:cs typeface="+mn-cs"/>
      </a:defRPr>
    </a:lvl7pPr>
    <a:lvl8pPr marL="15053822" algn="l" defTabSz="4301092" rtl="0" eaLnBrk="1" latinLnBrk="0" hangingPunct="1">
      <a:defRPr sz="8500" kern="1200">
        <a:solidFill>
          <a:schemeClr val="tx1"/>
        </a:solidFill>
        <a:latin typeface="+mn-lt"/>
        <a:ea typeface="+mn-ea"/>
        <a:cs typeface="+mn-cs"/>
      </a:defRPr>
    </a:lvl8pPr>
    <a:lvl9pPr marL="17204367" algn="l" defTabSz="4301092" rtl="0" eaLnBrk="1" latinLnBrk="0" hangingPunct="1">
      <a:defRPr sz="85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hris McLarnon" initials="CM" lastIdx="3" clrIdx="0">
    <p:extLst>
      <p:ext uri="{19B8F6BF-5375-455C-9EA6-DF929625EA0E}">
        <p15:presenceInfo xmlns:p15="http://schemas.microsoft.com/office/powerpoint/2012/main" userId="0f356453f113a9b3"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E0957"/>
    <a:srgbClr val="FFC9C9"/>
    <a:srgbClr val="DEC8EE"/>
    <a:srgbClr val="9ED18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7279" autoAdjust="0"/>
    <p:restoredTop sz="94434" autoAdjust="0"/>
  </p:normalViewPr>
  <p:slideViewPr>
    <p:cSldViewPr snapToGrid="0">
      <p:cViewPr varScale="1">
        <p:scale>
          <a:sx n="15" d="100"/>
          <a:sy n="15" d="100"/>
        </p:scale>
        <p:origin x="816" y="180"/>
      </p:cViewPr>
      <p:guideLst>
        <p:guide orient="horz" pos="10368"/>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Master" Target="slideMasters/slideMaster1.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commentAuthors" Target="commentAuthors.xml"/><Relationship Id="rId4" Type="http://schemas.openxmlformats.org/officeDocument/2006/relationships/slide" Target="slides/slide1.xml"/><Relationship Id="rId9"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oleObject" Target="file:///\\Users\chiteaindraythant\Library\Application%20Support\Box\Box%20Edit\Documents\444366972000\Rotation%204%20(2).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Users\chiteaindraythant\Library\Application%20Support\Box\Box%20Edit\Documents\444366972000\Rotation%204%20(2).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oleObject" Target="file:///C:\Users\asus\AppData\Local\Box\Box%20Edit\Documents\ibiNWohr40u6gNWQK6RYNg==\Rotation%204%20(2).xlsx"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0830286358307481"/>
          <c:y val="0.10783602979159464"/>
          <c:w val="0.84118603499238442"/>
          <c:h val="0.65740775117985217"/>
        </c:manualLayout>
      </c:layout>
      <c:scatterChart>
        <c:scatterStyle val="lineMarker"/>
        <c:varyColors val="0"/>
        <c:ser>
          <c:idx val="0"/>
          <c:order val="0"/>
          <c:tx>
            <c:v>Heat Exchanger 1</c:v>
          </c:tx>
          <c:spPr>
            <a:ln w="25400" cap="rnd">
              <a:noFill/>
              <a:round/>
            </a:ln>
            <a:effectLst/>
          </c:spPr>
          <c:marker>
            <c:symbol val="circle"/>
            <c:size val="16"/>
            <c:spPr>
              <a:solidFill>
                <a:srgbClr val="00B0F0"/>
              </a:solidFill>
              <a:ln w="9525">
                <a:noFill/>
              </a:ln>
              <a:effectLst/>
            </c:spPr>
          </c:marker>
          <c:trendline>
            <c:spPr>
              <a:ln w="19050" cap="rnd">
                <a:solidFill>
                  <a:srgbClr val="00B0F0"/>
                </a:solidFill>
                <a:prstDash val="sysDot"/>
              </a:ln>
              <a:effectLst/>
            </c:spPr>
            <c:trendlineType val="linear"/>
            <c:dispRSqr val="1"/>
            <c:dispEq val="1"/>
            <c:trendlineLbl>
              <c:layout>
                <c:manualLayout>
                  <c:x val="-0.10426735483206662"/>
                  <c:y val="-1.1107586397686603E-2"/>
                </c:manualLayout>
              </c:layout>
              <c:tx>
                <c:rich>
                  <a:bodyPr rot="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r>
                      <a:rPr lang="en-US" sz="2400" baseline="0">
                        <a:solidFill>
                          <a:srgbClr val="00B0F0"/>
                        </a:solidFill>
                      </a:rPr>
                      <a:t>y = 0.0161x + 0.5775</a:t>
                    </a:r>
                    <a:br>
                      <a:rPr lang="en-US" sz="2400" baseline="0">
                        <a:solidFill>
                          <a:srgbClr val="00B0F0"/>
                        </a:solidFill>
                      </a:rPr>
                    </a:br>
                    <a:r>
                      <a:rPr lang="en-US" sz="2400" baseline="0">
                        <a:solidFill>
                          <a:srgbClr val="00B0F0"/>
                        </a:solidFill>
                      </a:rPr>
                      <a:t>R² = 0.9899</a:t>
                    </a:r>
                    <a:endParaRPr lang="en-US" sz="2400">
                      <a:solidFill>
                        <a:srgbClr val="00B0F0"/>
                      </a:solidFill>
                    </a:endParaRPr>
                  </a:p>
                </c:rich>
              </c:tx>
              <c:numFmt formatCode="General" sourceLinked="0"/>
              <c:spPr>
                <a:noFill/>
                <a:ln>
                  <a:noFill/>
                </a:ln>
                <a:effectLst/>
              </c:spPr>
              <c:txPr>
                <a:bodyPr rot="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en-US"/>
                </a:p>
              </c:txPr>
            </c:trendlineLbl>
          </c:trendline>
          <c:xVal>
            <c:numRef>
              <c:f>Sheet11!$B$3:$B$7</c:f>
              <c:numCache>
                <c:formatCode>General</c:formatCode>
                <c:ptCount val="5"/>
                <c:pt idx="0">
                  <c:v>1.0515033E-2</c:v>
                </c:pt>
                <c:pt idx="1">
                  <c:v>1.57725495E-2</c:v>
                </c:pt>
                <c:pt idx="2">
                  <c:v>2.1030066E-2</c:v>
                </c:pt>
                <c:pt idx="3">
                  <c:v>2.62875825E-2</c:v>
                </c:pt>
                <c:pt idx="4">
                  <c:v>3.1545099E-2</c:v>
                </c:pt>
              </c:numCache>
            </c:numRef>
          </c:xVal>
          <c:yVal>
            <c:numRef>
              <c:f>Sheet11!$C$3:$C$7</c:f>
              <c:numCache>
                <c:formatCode>General</c:formatCode>
                <c:ptCount val="5"/>
                <c:pt idx="0">
                  <c:v>2.4622519478314815</c:v>
                </c:pt>
                <c:pt idx="1">
                  <c:v>2.8205290815904087</c:v>
                </c:pt>
                <c:pt idx="2">
                  <c:v>3.103854133012133</c:v>
                </c:pt>
                <c:pt idx="3">
                  <c:v>3.3528617129534881</c:v>
                </c:pt>
                <c:pt idx="4">
                  <c:v>3.5668010389139209</c:v>
                </c:pt>
              </c:numCache>
            </c:numRef>
          </c:yVal>
          <c:smooth val="0"/>
          <c:extLst>
            <c:ext xmlns:c16="http://schemas.microsoft.com/office/drawing/2014/chart" uri="{C3380CC4-5D6E-409C-BE32-E72D297353CC}">
              <c16:uniqueId val="{00000001-355C-F748-BE12-6EF218C8CF42}"/>
            </c:ext>
          </c:extLst>
        </c:ser>
        <c:ser>
          <c:idx val="1"/>
          <c:order val="1"/>
          <c:tx>
            <c:v>Heat Exchanger 2</c:v>
          </c:tx>
          <c:spPr>
            <a:ln w="25400" cap="rnd">
              <a:noFill/>
              <a:round/>
            </a:ln>
            <a:effectLst/>
          </c:spPr>
          <c:marker>
            <c:symbol val="triangle"/>
            <c:size val="16"/>
            <c:spPr>
              <a:solidFill>
                <a:schemeClr val="accent2"/>
              </a:solidFill>
              <a:ln w="9525">
                <a:solidFill>
                  <a:schemeClr val="accent2"/>
                </a:solidFill>
              </a:ln>
              <a:effectLst/>
            </c:spPr>
          </c:marker>
          <c:trendline>
            <c:spPr>
              <a:ln w="19050" cap="rnd">
                <a:solidFill>
                  <a:schemeClr val="accent2"/>
                </a:solidFill>
                <a:prstDash val="sysDot"/>
              </a:ln>
              <a:effectLst/>
            </c:spPr>
            <c:trendlineType val="linear"/>
            <c:dispRSqr val="1"/>
            <c:dispEq val="1"/>
            <c:trendlineLbl>
              <c:layout>
                <c:manualLayout>
                  <c:x val="9.9223619294422125E-2"/>
                  <c:y val="0.15806176704075312"/>
                </c:manualLayout>
              </c:layout>
              <c:tx>
                <c:rich>
                  <a:bodyPr rot="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r>
                      <a:rPr lang="en-US" sz="2400" baseline="0" dirty="0">
                        <a:solidFill>
                          <a:schemeClr val="accent2"/>
                        </a:solidFill>
                      </a:rPr>
                      <a:t>y = 0.014x + 0.5094</a:t>
                    </a:r>
                    <a:br>
                      <a:rPr lang="en-US" sz="2400" baseline="0" dirty="0">
                        <a:solidFill>
                          <a:schemeClr val="accent2"/>
                        </a:solidFill>
                      </a:rPr>
                    </a:br>
                    <a:r>
                      <a:rPr lang="en-US" sz="2400" baseline="0" dirty="0">
                        <a:solidFill>
                          <a:schemeClr val="accent2"/>
                        </a:solidFill>
                      </a:rPr>
                      <a:t>R² = 0.9906</a:t>
                    </a:r>
                    <a:endParaRPr lang="en-US" sz="2400" dirty="0">
                      <a:solidFill>
                        <a:schemeClr val="accent2"/>
                      </a:solidFill>
                    </a:endParaRPr>
                  </a:p>
                </c:rich>
              </c:tx>
              <c:numFmt formatCode="General" sourceLinked="0"/>
              <c:spPr>
                <a:noFill/>
                <a:ln>
                  <a:noFill/>
                </a:ln>
                <a:effectLst/>
              </c:spPr>
              <c:txPr>
                <a:bodyPr rot="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en-US"/>
                </a:p>
              </c:txPr>
            </c:trendlineLbl>
          </c:trendline>
          <c:xVal>
            <c:numRef>
              <c:f>Sheet11!$B$21:$B$25</c:f>
              <c:numCache>
                <c:formatCode>General</c:formatCode>
                <c:ptCount val="5"/>
                <c:pt idx="0">
                  <c:v>1.0515033E-2</c:v>
                </c:pt>
                <c:pt idx="1">
                  <c:v>1.57725495E-2</c:v>
                </c:pt>
                <c:pt idx="2">
                  <c:v>2.1030066E-2</c:v>
                </c:pt>
                <c:pt idx="3">
                  <c:v>2.62875825E-2</c:v>
                </c:pt>
                <c:pt idx="4">
                  <c:v>3.1545099E-2</c:v>
                </c:pt>
              </c:numCache>
            </c:numRef>
          </c:xVal>
          <c:yVal>
            <c:numRef>
              <c:f>Sheet11!$C$21:$C$25</c:f>
              <c:numCache>
                <c:formatCode>General</c:formatCode>
                <c:ptCount val="5"/>
                <c:pt idx="0">
                  <c:v>2.1652674971581596</c:v>
                </c:pt>
                <c:pt idx="1">
                  <c:v>2.4792439223296756</c:v>
                </c:pt>
                <c:pt idx="2">
                  <c:v>2.7213592978397405</c:v>
                </c:pt>
                <c:pt idx="3">
                  <c:v>2.9332407060113113</c:v>
                </c:pt>
                <c:pt idx="4">
                  <c:v>3.1290026591349789</c:v>
                </c:pt>
              </c:numCache>
            </c:numRef>
          </c:yVal>
          <c:smooth val="0"/>
          <c:extLst>
            <c:ext xmlns:c16="http://schemas.microsoft.com/office/drawing/2014/chart" uri="{C3380CC4-5D6E-409C-BE32-E72D297353CC}">
              <c16:uniqueId val="{00000003-355C-F748-BE12-6EF218C8CF42}"/>
            </c:ext>
          </c:extLst>
        </c:ser>
        <c:dLbls>
          <c:showLegendKey val="0"/>
          <c:showVal val="0"/>
          <c:showCatName val="0"/>
          <c:showSerName val="0"/>
          <c:showPercent val="0"/>
          <c:showBubbleSize val="0"/>
        </c:dLbls>
        <c:axId val="816739184"/>
        <c:axId val="855939856"/>
      </c:scatterChart>
      <c:valAx>
        <c:axId val="816739184"/>
        <c:scaling>
          <c:orientation val="minMax"/>
          <c:min val="5.000000000000001E-3"/>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r>
                  <a:rPr lang="en-US" sz="2400"/>
                  <a:t>Cooling water flowrate (gph)</a:t>
                </a:r>
              </a:p>
            </c:rich>
          </c:tx>
          <c:overlay val="0"/>
          <c:spPr>
            <a:noFill/>
            <a:ln>
              <a:noFill/>
            </a:ln>
            <a:effectLst/>
          </c:spPr>
          <c:txPr>
            <a:bodyPr rot="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in"/>
        <c:minorTickMark val="out"/>
        <c:tickLblPos val="nextTo"/>
        <c:spPr>
          <a:noFill/>
          <a:ln w="9525" cap="flat" cmpd="sng" algn="ctr">
            <a:solidFill>
              <a:schemeClr val="tx1"/>
            </a:solidFill>
            <a:round/>
          </a:ln>
          <a:effectLst/>
        </c:spPr>
        <c:txPr>
          <a:bodyPr rot="-60000000" spcFirstLastPara="1" vertOverflow="ellipsis" vert="horz" wrap="square" anchor="ctr" anchorCtr="1"/>
          <a:lstStyle/>
          <a:p>
            <a:pPr>
              <a:defRPr sz="2800" b="0" i="0" u="none" strike="noStrike" kern="1200" baseline="0">
                <a:solidFill>
                  <a:schemeClr val="tx1">
                    <a:lumMod val="65000"/>
                    <a:lumOff val="35000"/>
                  </a:schemeClr>
                </a:solidFill>
                <a:latin typeface="+mn-lt"/>
                <a:ea typeface="+mn-ea"/>
                <a:cs typeface="+mn-cs"/>
              </a:defRPr>
            </a:pPr>
            <a:endParaRPr lang="en-US"/>
          </a:p>
        </c:txPr>
        <c:crossAx val="855939856"/>
        <c:crosses val="autoZero"/>
        <c:crossBetween val="midCat"/>
      </c:valAx>
      <c:valAx>
        <c:axId val="855939856"/>
        <c:scaling>
          <c:orientation val="minMax"/>
          <c:min val="1.9"/>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r>
                  <a:rPr lang="en-US" sz="2400"/>
                  <a:t>h,</a:t>
                </a:r>
                <a:r>
                  <a:rPr lang="en-US" sz="2400" baseline="0"/>
                  <a:t> cold (W/m</a:t>
                </a:r>
                <a:r>
                  <a:rPr lang="en-US" sz="2400" baseline="30000"/>
                  <a:t>2</a:t>
                </a:r>
                <a:r>
                  <a:rPr lang="en-US" sz="2400" baseline="0"/>
                  <a:t>.K)</a:t>
                </a:r>
                <a:endParaRPr lang="en-US" sz="2400"/>
              </a:p>
            </c:rich>
          </c:tx>
          <c:overlay val="0"/>
          <c:spPr>
            <a:noFill/>
            <a:ln>
              <a:noFill/>
            </a:ln>
            <a:effectLst/>
          </c:spPr>
          <c:txPr>
            <a:bodyPr rot="-540000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in"/>
        <c:minorTickMark val="out"/>
        <c:tickLblPos val="nextTo"/>
        <c:spPr>
          <a:noFill/>
          <a:ln w="9525" cap="flat" cmpd="sng" algn="ctr">
            <a:solidFill>
              <a:schemeClr val="tx1"/>
            </a:solidFill>
            <a:round/>
          </a:ln>
          <a:effectLst/>
        </c:spPr>
        <c:txPr>
          <a:bodyPr rot="-6000000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en-US"/>
          </a:p>
        </c:txPr>
        <c:crossAx val="816739184"/>
        <c:crosses val="autoZero"/>
        <c:crossBetween val="midCat"/>
      </c:valAx>
      <c:spPr>
        <a:noFill/>
        <a:ln>
          <a:solidFill>
            <a:schemeClr val="tx1"/>
          </a:solidFill>
        </a:ln>
        <a:effectLst/>
      </c:spPr>
    </c:plotArea>
    <c:legend>
      <c:legendPos val="b"/>
      <c:legendEntry>
        <c:idx val="2"/>
        <c:delete val="1"/>
      </c:legendEntry>
      <c:legendEntry>
        <c:idx val="3"/>
        <c:delete val="1"/>
      </c:legendEntry>
      <c:overlay val="0"/>
      <c:spPr>
        <a:noFill/>
        <a:ln>
          <a:noFill/>
        </a:ln>
        <a:effectLst/>
      </c:spPr>
      <c:txPr>
        <a:bodyPr rot="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4116422984159452"/>
          <c:y val="0.1242096220653289"/>
          <c:w val="0.81839133456007562"/>
          <c:h val="0.64591278633847538"/>
        </c:manualLayout>
      </c:layout>
      <c:scatterChart>
        <c:scatterStyle val="lineMarker"/>
        <c:varyColors val="0"/>
        <c:ser>
          <c:idx val="0"/>
          <c:order val="0"/>
          <c:tx>
            <c:v>Heat Exchanger 1</c:v>
          </c:tx>
          <c:spPr>
            <a:ln w="25400" cap="rnd">
              <a:noFill/>
              <a:round/>
            </a:ln>
            <a:effectLst/>
          </c:spPr>
          <c:marker>
            <c:symbol val="circle"/>
            <c:size val="16"/>
            <c:spPr>
              <a:solidFill>
                <a:srgbClr val="00B0F0"/>
              </a:solidFill>
              <a:ln w="9525">
                <a:noFill/>
              </a:ln>
              <a:effectLst/>
            </c:spPr>
          </c:marker>
          <c:trendline>
            <c:spPr>
              <a:ln w="19050" cap="rnd">
                <a:solidFill>
                  <a:srgbClr val="00B0F0"/>
                </a:solidFill>
                <a:prstDash val="sysDot"/>
              </a:ln>
              <a:effectLst/>
            </c:spPr>
            <c:trendlineType val="linear"/>
            <c:dispRSqr val="1"/>
            <c:dispEq val="1"/>
            <c:trendlineLbl>
              <c:layout>
                <c:manualLayout>
                  <c:x val="1.7229286229469194E-2"/>
                  <c:y val="-0.11766554020619716"/>
                </c:manualLayout>
              </c:layout>
              <c:tx>
                <c:rich>
                  <a:bodyPr rot="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r>
                      <a:rPr lang="en-US" sz="2400" baseline="0">
                        <a:solidFill>
                          <a:srgbClr val="00B0F0"/>
                        </a:solidFill>
                      </a:rPr>
                      <a:t>y = -0.0701x + 5.3791</a:t>
                    </a:r>
                    <a:br>
                      <a:rPr lang="en-US" sz="2400" baseline="0">
                        <a:solidFill>
                          <a:srgbClr val="00B0F0"/>
                        </a:solidFill>
                      </a:rPr>
                    </a:br>
                    <a:r>
                      <a:rPr lang="en-US" sz="2400" baseline="0">
                        <a:solidFill>
                          <a:srgbClr val="00B0F0"/>
                        </a:solidFill>
                      </a:rPr>
                      <a:t>R² = 0.9711</a:t>
                    </a:r>
                    <a:endParaRPr lang="en-US" sz="2400">
                      <a:solidFill>
                        <a:srgbClr val="00B0F0"/>
                      </a:solidFill>
                    </a:endParaRPr>
                  </a:p>
                </c:rich>
              </c:tx>
              <c:numFmt formatCode="General" sourceLinked="0"/>
              <c:spPr>
                <a:noFill/>
                <a:ln>
                  <a:noFill/>
                </a:ln>
                <a:effectLst/>
              </c:spPr>
              <c:txPr>
                <a:bodyPr rot="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en-US"/>
                </a:p>
              </c:txPr>
            </c:trendlineLbl>
          </c:trendline>
          <c:xVal>
            <c:numRef>
              <c:f>Sheet11!$L$3:$L$7</c:f>
              <c:numCache>
                <c:formatCode>General</c:formatCode>
                <c:ptCount val="5"/>
                <c:pt idx="0">
                  <c:v>1.0515033E-2</c:v>
                </c:pt>
                <c:pt idx="1">
                  <c:v>1.57725495E-2</c:v>
                </c:pt>
                <c:pt idx="2">
                  <c:v>2.1030066E-2</c:v>
                </c:pt>
                <c:pt idx="3">
                  <c:v>2.62875825E-2</c:v>
                </c:pt>
                <c:pt idx="4">
                  <c:v>3.1545099E-2</c:v>
                </c:pt>
              </c:numCache>
            </c:numRef>
          </c:xVal>
          <c:yVal>
            <c:numRef>
              <c:f>Sheet11!$M$3:$M$7</c:f>
              <c:numCache>
                <c:formatCode>General</c:formatCode>
                <c:ptCount val="5"/>
                <c:pt idx="0">
                  <c:v>1.4082035303605178</c:v>
                </c:pt>
                <c:pt idx="1">
                  <c:v>1.2551349109361984</c:v>
                </c:pt>
                <c:pt idx="2">
                  <c:v>1.1406606592632864</c:v>
                </c:pt>
                <c:pt idx="3">
                  <c:v>1.0560255898837034</c:v>
                </c:pt>
                <c:pt idx="4">
                  <c:v>0.99274786974337403</c:v>
                </c:pt>
              </c:numCache>
            </c:numRef>
          </c:yVal>
          <c:smooth val="0"/>
          <c:extLst>
            <c:ext xmlns:c16="http://schemas.microsoft.com/office/drawing/2014/chart" uri="{C3380CC4-5D6E-409C-BE32-E72D297353CC}">
              <c16:uniqueId val="{00000001-4699-8548-A665-0B40FF63E86B}"/>
            </c:ext>
          </c:extLst>
        </c:ser>
        <c:ser>
          <c:idx val="1"/>
          <c:order val="1"/>
          <c:tx>
            <c:v>Heat exchanger 2</c:v>
          </c:tx>
          <c:spPr>
            <a:ln w="25400" cap="rnd">
              <a:noFill/>
              <a:round/>
            </a:ln>
            <a:effectLst/>
          </c:spPr>
          <c:marker>
            <c:symbol val="triangle"/>
            <c:size val="16"/>
            <c:spPr>
              <a:solidFill>
                <a:schemeClr val="accent2"/>
              </a:solidFill>
              <a:ln w="9525">
                <a:solidFill>
                  <a:schemeClr val="accent2"/>
                </a:solidFill>
              </a:ln>
              <a:effectLst/>
            </c:spPr>
          </c:marker>
          <c:trendline>
            <c:spPr>
              <a:ln w="19050" cap="rnd">
                <a:solidFill>
                  <a:schemeClr val="accent2"/>
                </a:solidFill>
                <a:prstDash val="sysDot"/>
              </a:ln>
              <a:effectLst/>
            </c:spPr>
            <c:trendlineType val="linear"/>
            <c:dispRSqr val="1"/>
            <c:dispEq val="1"/>
            <c:trendlineLbl>
              <c:layout>
                <c:manualLayout>
                  <c:x val="7.9738311580269759E-3"/>
                  <c:y val="8.366313477924972E-2"/>
                </c:manualLayout>
              </c:layout>
              <c:numFmt formatCode="General" sourceLinked="0"/>
              <c:spPr>
                <a:noFill/>
                <a:ln>
                  <a:noFill/>
                </a:ln>
                <a:effectLst/>
              </c:spPr>
              <c:txPr>
                <a:bodyPr rot="0" spcFirstLastPara="1" vertOverflow="ellipsis" vert="horz" wrap="square" anchor="ctr" anchorCtr="1"/>
                <a:lstStyle/>
                <a:p>
                  <a:pPr>
                    <a:defRPr sz="2800" b="0" i="0" u="none" strike="noStrike" kern="1200" baseline="0">
                      <a:solidFill>
                        <a:schemeClr val="accent2"/>
                      </a:solidFill>
                      <a:latin typeface="+mn-lt"/>
                      <a:ea typeface="+mn-ea"/>
                      <a:cs typeface="+mn-cs"/>
                    </a:defRPr>
                  </a:pPr>
                  <a:endParaRPr lang="en-US"/>
                </a:p>
              </c:txPr>
            </c:trendlineLbl>
          </c:trendline>
          <c:xVal>
            <c:numRef>
              <c:f>Sheet11!$L$21:$L$25</c:f>
              <c:numCache>
                <c:formatCode>General</c:formatCode>
                <c:ptCount val="5"/>
                <c:pt idx="0">
                  <c:v>1.0515033E-2</c:v>
                </c:pt>
                <c:pt idx="1">
                  <c:v>1.57725495E-2</c:v>
                </c:pt>
                <c:pt idx="2">
                  <c:v>2.1030066E-2</c:v>
                </c:pt>
                <c:pt idx="3">
                  <c:v>2.62875825E-2</c:v>
                </c:pt>
                <c:pt idx="4">
                  <c:v>3.1545099E-2</c:v>
                </c:pt>
              </c:numCache>
            </c:numRef>
          </c:xVal>
          <c:yVal>
            <c:numRef>
              <c:f>Sheet11!$M$21:$M$25</c:f>
              <c:numCache>
                <c:formatCode>General</c:formatCode>
                <c:ptCount val="5"/>
                <c:pt idx="0">
                  <c:v>0.78791194567710998</c:v>
                </c:pt>
                <c:pt idx="1">
                  <c:v>0.68819369782000273</c:v>
                </c:pt>
                <c:pt idx="2">
                  <c:v>0.62701141622728973</c:v>
                </c:pt>
                <c:pt idx="3">
                  <c:v>0.58175630489316654</c:v>
                </c:pt>
                <c:pt idx="4">
                  <c:v>0.54539134740854556</c:v>
                </c:pt>
              </c:numCache>
            </c:numRef>
          </c:yVal>
          <c:smooth val="0"/>
          <c:extLst>
            <c:ext xmlns:c16="http://schemas.microsoft.com/office/drawing/2014/chart" uri="{C3380CC4-5D6E-409C-BE32-E72D297353CC}">
              <c16:uniqueId val="{00000003-4699-8548-A665-0B40FF63E86B}"/>
            </c:ext>
          </c:extLst>
        </c:ser>
        <c:dLbls>
          <c:showLegendKey val="0"/>
          <c:showVal val="0"/>
          <c:showCatName val="0"/>
          <c:showSerName val="0"/>
          <c:showPercent val="0"/>
          <c:showBubbleSize val="0"/>
        </c:dLbls>
        <c:axId val="820461008"/>
        <c:axId val="767965360"/>
      </c:scatterChart>
      <c:valAx>
        <c:axId val="820461008"/>
        <c:scaling>
          <c:orientation val="minMax"/>
          <c:min val="5.000000000000001E-3"/>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marL="0" marR="0" indent="0" algn="ctr" defTabSz="914400" rtl="0" eaLnBrk="1" fontAlgn="auto" latinLnBrk="0" hangingPunct="1">
                  <a:lnSpc>
                    <a:spcPct val="100000"/>
                  </a:lnSpc>
                  <a:spcBef>
                    <a:spcPts val="0"/>
                  </a:spcBef>
                  <a:spcAft>
                    <a:spcPts val="0"/>
                  </a:spcAft>
                  <a:buClrTx/>
                  <a:buSzTx/>
                  <a:buFontTx/>
                  <a:buNone/>
                  <a:tabLst/>
                  <a:defRPr sz="2400" b="0" i="0" u="none" strike="noStrike" kern="1200" baseline="0">
                    <a:solidFill>
                      <a:sysClr val="windowText" lastClr="000000">
                        <a:lumMod val="65000"/>
                        <a:lumOff val="35000"/>
                      </a:sysClr>
                    </a:solidFill>
                    <a:latin typeface="+mn-lt"/>
                    <a:ea typeface="+mn-ea"/>
                    <a:cs typeface="+mn-cs"/>
                  </a:defRPr>
                </a:pPr>
                <a:r>
                  <a:rPr lang="en-US" sz="2400"/>
                  <a:t>Cooling water flowrate (gph)</a:t>
                </a:r>
              </a:p>
            </c:rich>
          </c:tx>
          <c:overlay val="0"/>
          <c:spPr>
            <a:noFill/>
            <a:ln>
              <a:noFill/>
            </a:ln>
            <a:effectLst/>
          </c:spPr>
          <c:txPr>
            <a:bodyPr rot="0" spcFirstLastPara="1" vertOverflow="ellipsis" vert="horz" wrap="square" anchor="ctr" anchorCtr="1"/>
            <a:lstStyle/>
            <a:p>
              <a:pPr marL="0" marR="0" indent="0" algn="ctr" defTabSz="914400" rtl="0" eaLnBrk="1" fontAlgn="auto" latinLnBrk="0" hangingPunct="1">
                <a:lnSpc>
                  <a:spcPct val="100000"/>
                </a:lnSpc>
                <a:spcBef>
                  <a:spcPts val="0"/>
                </a:spcBef>
                <a:spcAft>
                  <a:spcPts val="0"/>
                </a:spcAft>
                <a:buClrTx/>
                <a:buSzTx/>
                <a:buFontTx/>
                <a:buNone/>
                <a:tabLst/>
                <a:defRPr sz="2400" b="0" i="0" u="none" strike="noStrike" kern="1200" baseline="0">
                  <a:solidFill>
                    <a:sysClr val="windowText" lastClr="000000">
                      <a:lumMod val="65000"/>
                      <a:lumOff val="35000"/>
                    </a:sysClr>
                  </a:solidFill>
                  <a:latin typeface="+mn-lt"/>
                  <a:ea typeface="+mn-ea"/>
                  <a:cs typeface="+mn-cs"/>
                </a:defRPr>
              </a:pPr>
              <a:endParaRPr lang="en-US"/>
            </a:p>
          </c:txPr>
        </c:title>
        <c:numFmt formatCode="General" sourceLinked="1"/>
        <c:majorTickMark val="in"/>
        <c:minorTickMark val="out"/>
        <c:tickLblPos val="nextTo"/>
        <c:spPr>
          <a:noFill/>
          <a:ln w="9525" cap="flat" cmpd="sng" algn="ctr">
            <a:solidFill>
              <a:schemeClr val="tx1"/>
            </a:solidFill>
            <a:round/>
          </a:ln>
          <a:effectLst/>
        </c:spPr>
        <c:txPr>
          <a:bodyPr rot="-60000000" spcFirstLastPara="1" vertOverflow="ellipsis" vert="horz" wrap="square" anchor="ctr" anchorCtr="1"/>
          <a:lstStyle/>
          <a:p>
            <a:pPr>
              <a:defRPr sz="2800" b="0" i="0" u="none" strike="noStrike" kern="1200" baseline="0">
                <a:solidFill>
                  <a:schemeClr val="tx1">
                    <a:lumMod val="65000"/>
                    <a:lumOff val="35000"/>
                  </a:schemeClr>
                </a:solidFill>
                <a:latin typeface="+mn-lt"/>
                <a:ea typeface="+mn-ea"/>
                <a:cs typeface="+mn-cs"/>
              </a:defRPr>
            </a:pPr>
            <a:endParaRPr lang="en-US"/>
          </a:p>
        </c:txPr>
        <c:crossAx val="767965360"/>
        <c:crosses val="autoZero"/>
        <c:crossBetween val="midCat"/>
      </c:valAx>
      <c:valAx>
        <c:axId val="767965360"/>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sz="2400" b="0" i="0" u="none" strike="noStrike" kern="1200" baseline="0">
                    <a:solidFill>
                      <a:sysClr val="windowText" lastClr="000000">
                        <a:lumMod val="65000"/>
                        <a:lumOff val="35000"/>
                      </a:sysClr>
                    </a:solidFill>
                    <a:latin typeface="+mn-lt"/>
                    <a:ea typeface="+mn-ea"/>
                    <a:cs typeface="+mn-cs"/>
                  </a:defRPr>
                </a:pPr>
                <a:r>
                  <a:rPr lang="en-US" sz="2400"/>
                  <a:t>h, hot (W/m</a:t>
                </a:r>
                <a:r>
                  <a:rPr lang="en-US" sz="2400" baseline="30000"/>
                  <a:t>2</a:t>
                </a:r>
                <a:r>
                  <a:rPr lang="en-US" sz="2400"/>
                  <a:t>.K)</a:t>
                </a:r>
              </a:p>
              <a:p>
                <a:pPr marL="0" marR="0" lvl="0" indent="0" algn="ctr" defTabSz="914400" rtl="0" eaLnBrk="1" fontAlgn="auto" latinLnBrk="0" hangingPunct="1">
                  <a:lnSpc>
                    <a:spcPct val="100000"/>
                  </a:lnSpc>
                  <a:spcBef>
                    <a:spcPts val="0"/>
                  </a:spcBef>
                  <a:spcAft>
                    <a:spcPts val="0"/>
                  </a:spcAft>
                  <a:buClrTx/>
                  <a:buSzTx/>
                  <a:buFontTx/>
                  <a:buNone/>
                  <a:tabLst/>
                  <a:defRPr sz="2400">
                    <a:solidFill>
                      <a:sysClr val="windowText" lastClr="000000">
                        <a:lumMod val="65000"/>
                        <a:lumOff val="35000"/>
                      </a:sysClr>
                    </a:solidFill>
                  </a:defRPr>
                </a:pPr>
                <a:endParaRPr lang="en-US" sz="2400"/>
              </a:p>
            </c:rich>
          </c:tx>
          <c:overlay val="0"/>
          <c:spPr>
            <a:noFill/>
            <a:ln>
              <a:noFill/>
            </a:ln>
            <a:effectLst/>
          </c:spPr>
          <c:txPr>
            <a:bodyPr rot="-5400000" spcFirstLastPara="1" vertOverflow="ellipsis" vert="horz" wrap="squar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sz="2400" b="0" i="0" u="none" strike="noStrike" kern="1200" baseline="0">
                  <a:solidFill>
                    <a:sysClr val="windowText" lastClr="000000">
                      <a:lumMod val="65000"/>
                      <a:lumOff val="35000"/>
                    </a:sysClr>
                  </a:solidFill>
                  <a:latin typeface="+mn-lt"/>
                  <a:ea typeface="+mn-ea"/>
                  <a:cs typeface="+mn-cs"/>
                </a:defRPr>
              </a:pPr>
              <a:endParaRPr lang="en-US"/>
            </a:p>
          </c:txPr>
        </c:title>
        <c:numFmt formatCode="General" sourceLinked="1"/>
        <c:majorTickMark val="in"/>
        <c:minorTickMark val="out"/>
        <c:tickLblPos val="nextTo"/>
        <c:spPr>
          <a:noFill/>
          <a:ln w="9525" cap="flat" cmpd="sng" algn="ctr">
            <a:solidFill>
              <a:schemeClr val="tx1"/>
            </a:solidFill>
            <a:round/>
          </a:ln>
          <a:effectLst/>
        </c:spPr>
        <c:txPr>
          <a:bodyPr rot="-6000000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en-US"/>
          </a:p>
        </c:txPr>
        <c:crossAx val="820461008"/>
        <c:crosses val="autoZero"/>
        <c:crossBetween val="midCat"/>
      </c:valAx>
      <c:spPr>
        <a:noFill/>
        <a:ln>
          <a:solidFill>
            <a:schemeClr val="tx1"/>
          </a:solidFill>
        </a:ln>
        <a:effectLst/>
      </c:spPr>
    </c:plotArea>
    <c:legend>
      <c:legendPos val="b"/>
      <c:legendEntry>
        <c:idx val="2"/>
        <c:delete val="1"/>
      </c:legendEntry>
      <c:legendEntry>
        <c:idx val="3"/>
        <c:delete val="1"/>
      </c:legendEntry>
      <c:layout>
        <c:manualLayout>
          <c:xMode val="edge"/>
          <c:yMode val="edge"/>
          <c:x val="0.26400271788898994"/>
          <c:y val="0.92505080073447266"/>
          <c:w val="0.51006202500627074"/>
          <c:h val="6.5950723902698433E-2"/>
        </c:manualLayout>
      </c:layout>
      <c:overlay val="0"/>
      <c:spPr>
        <a:noFill/>
        <a:ln>
          <a:noFill/>
        </a:ln>
        <a:effectLst/>
      </c:spPr>
      <c:txPr>
        <a:bodyPr rot="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22813302206007452"/>
          <c:y val="9.597121965352641E-2"/>
          <c:w val="0.71982382185591953"/>
          <c:h val="0.73427954618529234"/>
        </c:manualLayout>
      </c:layout>
      <c:scatterChart>
        <c:scatterStyle val="lineMarker"/>
        <c:varyColors val="0"/>
        <c:ser>
          <c:idx val="0"/>
          <c:order val="0"/>
          <c:spPr>
            <a:ln w="19050" cap="rnd">
              <a:noFill/>
              <a:round/>
            </a:ln>
            <a:effectLst/>
          </c:spPr>
          <c:marker>
            <c:symbol val="circle"/>
            <c:size val="12"/>
            <c:spPr>
              <a:solidFill>
                <a:schemeClr val="accent1"/>
              </a:solidFill>
              <a:ln w="88900">
                <a:solidFill>
                  <a:schemeClr val="accent1"/>
                </a:solidFill>
              </a:ln>
              <a:effectLst/>
            </c:spPr>
          </c:marker>
          <c:trendline>
            <c:spPr>
              <a:ln w="19050" cap="rnd">
                <a:noFill/>
                <a:prstDash val="sysDot"/>
              </a:ln>
              <a:effectLst/>
            </c:spPr>
            <c:trendlineType val="poly"/>
            <c:order val="2"/>
            <c:dispRSqr val="1"/>
            <c:dispEq val="1"/>
            <c:trendlineLbl>
              <c:tx>
                <c:rich>
                  <a:bodyPr rot="0" spcFirstLastPara="1" vertOverflow="ellipsis" vert="horz" wrap="square" anchor="ctr" anchorCtr="1"/>
                  <a:lstStyle/>
                  <a:p>
                    <a:pPr>
                      <a:defRPr sz="2800" b="0" i="0" u="none" strike="noStrike" kern="1200" baseline="0">
                        <a:solidFill>
                          <a:schemeClr val="tx1"/>
                        </a:solidFill>
                        <a:latin typeface="+mn-lt"/>
                        <a:ea typeface="+mn-ea"/>
                        <a:cs typeface="+mn-cs"/>
                      </a:defRPr>
                    </a:pPr>
                    <a:r>
                      <a:rPr lang="en-US" sz="2800" baseline="0">
                        <a:solidFill>
                          <a:schemeClr val="tx1"/>
                        </a:solidFill>
                      </a:rPr>
                      <a:t>y = 51.787x</a:t>
                    </a:r>
                    <a:r>
                      <a:rPr lang="en-US" sz="2800" baseline="30000">
                        <a:solidFill>
                          <a:schemeClr val="tx1"/>
                        </a:solidFill>
                      </a:rPr>
                      <a:t>2</a:t>
                    </a:r>
                    <a:r>
                      <a:rPr lang="en-US" sz="2800" baseline="0">
                        <a:solidFill>
                          <a:schemeClr val="tx1"/>
                        </a:solidFill>
                      </a:rPr>
                      <a:t> - 0.0479x + 1E-05</a:t>
                    </a:r>
                    <a:br>
                      <a:rPr lang="en-US" sz="2800" baseline="0">
                        <a:solidFill>
                          <a:schemeClr val="tx1"/>
                        </a:solidFill>
                      </a:rPr>
                    </a:br>
                    <a:r>
                      <a:rPr lang="en-US" sz="2800" baseline="0">
                        <a:solidFill>
                          <a:schemeClr val="tx1"/>
                        </a:solidFill>
                      </a:rPr>
                      <a:t>R² = 1</a:t>
                    </a:r>
                    <a:endParaRPr lang="en-US" sz="2800">
                      <a:solidFill>
                        <a:schemeClr val="tx1"/>
                      </a:solidFill>
                    </a:endParaRPr>
                  </a:p>
                </c:rich>
              </c:tx>
              <c:numFmt formatCode="General" sourceLinked="0"/>
              <c:spPr>
                <a:noFill/>
                <a:ln>
                  <a:noFill/>
                </a:ln>
                <a:effectLst/>
              </c:spPr>
              <c:txPr>
                <a:bodyPr rot="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trendlineLbl>
          </c:trendline>
          <c:trendline>
            <c:spPr>
              <a:ln w="31750" cap="rnd">
                <a:solidFill>
                  <a:schemeClr val="accent1"/>
                </a:solidFill>
                <a:prstDash val="sysDot"/>
              </a:ln>
              <a:effectLst/>
            </c:spPr>
            <c:trendlineType val="poly"/>
            <c:order val="2"/>
            <c:dispRSqr val="0"/>
            <c:dispEq val="0"/>
          </c:trendline>
          <c:xVal>
            <c:numRef>
              <c:f>Sheet11!$C$3:$C$7</c:f>
              <c:numCache>
                <c:formatCode>General</c:formatCode>
                <c:ptCount val="5"/>
                <c:pt idx="0">
                  <c:v>8.2518291575076042E-4</c:v>
                </c:pt>
                <c:pt idx="1">
                  <c:v>9.4525355683295774E-4</c:v>
                </c:pt>
                <c:pt idx="2">
                  <c:v>1.0402052502383858E-3</c:v>
                </c:pt>
                <c:pt idx="3">
                  <c:v>1.1236560120668057E-3</c:v>
                </c:pt>
                <c:pt idx="4">
                  <c:v>1.1953542300112614E-3</c:v>
                </c:pt>
              </c:numCache>
            </c:numRef>
          </c:xVal>
          <c:yVal>
            <c:numRef>
              <c:f>Sheet11!$D$3:$D$7</c:f>
              <c:numCache>
                <c:formatCode>General</c:formatCode>
                <c:ptCount val="5"/>
                <c:pt idx="0">
                  <c:v>1.0515027777777779E-5</c:v>
                </c:pt>
                <c:pt idx="1">
                  <c:v>1.5772541666666667E-5</c:v>
                </c:pt>
                <c:pt idx="2">
                  <c:v>2.1030055555555558E-5</c:v>
                </c:pt>
                <c:pt idx="3">
                  <c:v>2.6287569444444443E-5</c:v>
                </c:pt>
                <c:pt idx="4">
                  <c:v>3.1545083333333334E-5</c:v>
                </c:pt>
              </c:numCache>
            </c:numRef>
          </c:yVal>
          <c:smooth val="0"/>
          <c:extLst>
            <c:ext xmlns:c16="http://schemas.microsoft.com/office/drawing/2014/chart" uri="{C3380CC4-5D6E-409C-BE32-E72D297353CC}">
              <c16:uniqueId val="{00000002-9CC4-4528-AD1B-76111D6265A3}"/>
            </c:ext>
          </c:extLst>
        </c:ser>
        <c:dLbls>
          <c:showLegendKey val="0"/>
          <c:showVal val="0"/>
          <c:showCatName val="0"/>
          <c:showSerName val="0"/>
          <c:showPercent val="0"/>
          <c:showBubbleSize val="0"/>
        </c:dLbls>
        <c:axId val="574694600"/>
        <c:axId val="574695912"/>
      </c:scatterChart>
      <c:valAx>
        <c:axId val="574694600"/>
        <c:scaling>
          <c:orientation val="minMax"/>
          <c:max val="1.2000000000000003E-3"/>
          <c:min val="8.0000000000000026E-4"/>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2800" b="0" i="0" u="none" strike="noStrike" kern="1200" baseline="0">
                    <a:solidFill>
                      <a:schemeClr val="tx1"/>
                    </a:solidFill>
                    <a:latin typeface="+mn-lt"/>
                    <a:ea typeface="+mn-ea"/>
                    <a:cs typeface="+mn-cs"/>
                  </a:defRPr>
                </a:pPr>
                <a:r>
                  <a:rPr lang="en-US" sz="2800" b="0" i="0" u="none" strike="noStrike" baseline="0">
                    <a:solidFill>
                      <a:schemeClr val="tx1"/>
                    </a:solidFill>
                    <a:effectLst/>
                  </a:rPr>
                  <a:t>Cooling water flowrate (L/S)</a:t>
                </a:r>
                <a:endParaRPr lang="en-US" sz="2800">
                  <a:solidFill>
                    <a:schemeClr val="tx1"/>
                  </a:solidFill>
                </a:endParaRPr>
              </a:p>
            </c:rich>
          </c:tx>
          <c:layout>
            <c:manualLayout>
              <c:xMode val="edge"/>
              <c:yMode val="edge"/>
              <c:x val="0.30231262383322244"/>
              <c:y val="0.89650596311163755"/>
            </c:manualLayout>
          </c:layout>
          <c:overlay val="0"/>
          <c:spPr>
            <a:noFill/>
            <a:ln>
              <a:noFill/>
            </a:ln>
            <a:effectLst/>
          </c:spPr>
          <c:txPr>
            <a:bodyPr rot="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title>
        <c:numFmt formatCode="General" sourceLinked="1"/>
        <c:majorTickMark val="in"/>
        <c:minorTickMark val="out"/>
        <c:tickLblPos val="nextTo"/>
        <c:spPr>
          <a:noFill/>
          <a:ln w="9525" cap="flat" cmpd="sng" algn="ctr">
            <a:solidFill>
              <a:schemeClr val="tx1">
                <a:alpha val="96000"/>
              </a:schemeClr>
            </a:solidFill>
            <a:round/>
          </a:ln>
          <a:effectLst/>
        </c:spPr>
        <c:txPr>
          <a:bodyPr rot="-60000000" spcFirstLastPara="1" vertOverflow="ellipsis" vert="horz" wrap="square" anchor="ctr" anchorCtr="1"/>
          <a:lstStyle/>
          <a:p>
            <a:pPr>
              <a:defRPr sz="2400" b="0" i="0" u="none" strike="noStrike" kern="1200" baseline="0">
                <a:solidFill>
                  <a:sysClr val="windowText" lastClr="000000"/>
                </a:solidFill>
                <a:latin typeface="+mn-lt"/>
                <a:ea typeface="+mn-ea"/>
                <a:cs typeface="+mn-cs"/>
              </a:defRPr>
            </a:pPr>
            <a:endParaRPr lang="en-US"/>
          </a:p>
        </c:txPr>
        <c:crossAx val="574695912"/>
        <c:crosses val="autoZero"/>
        <c:crossBetween val="midCat"/>
      </c:valAx>
      <c:valAx>
        <c:axId val="574695912"/>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2800" b="0" i="0" u="none" strike="noStrike" kern="1200" baseline="0">
                    <a:solidFill>
                      <a:schemeClr val="tx1"/>
                    </a:solidFill>
                    <a:latin typeface="+mn-lt"/>
                    <a:ea typeface="+mn-ea"/>
                    <a:cs typeface="+mn-cs"/>
                  </a:defRPr>
                </a:pPr>
                <a:r>
                  <a:rPr lang="en-US" sz="2800">
                    <a:solidFill>
                      <a:schemeClr val="tx1"/>
                    </a:solidFill>
                  </a:rPr>
                  <a:t>hA (</a:t>
                </a:r>
                <a:r>
                  <a:rPr lang="en-US" sz="2800" baseline="0">
                    <a:solidFill>
                      <a:schemeClr val="tx1"/>
                    </a:solidFill>
                  </a:rPr>
                  <a:t> w/K)</a:t>
                </a:r>
                <a:endParaRPr lang="en-US" sz="2800">
                  <a:solidFill>
                    <a:schemeClr val="tx1"/>
                  </a:solidFill>
                </a:endParaRPr>
              </a:p>
            </c:rich>
          </c:tx>
          <c:layout>
            <c:manualLayout>
              <c:xMode val="edge"/>
              <c:yMode val="edge"/>
              <c:x val="8.7546136575045019E-3"/>
              <c:y val="0.37123948387837097"/>
            </c:manualLayout>
          </c:layout>
          <c:overlay val="0"/>
          <c:spPr>
            <a:noFill/>
            <a:ln>
              <a:noFill/>
            </a:ln>
            <a:effectLst/>
          </c:spPr>
          <c:txPr>
            <a:bodyPr rot="-54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title>
        <c:numFmt formatCode="General" sourceLinked="1"/>
        <c:majorTickMark val="in"/>
        <c:minorTickMark val="out"/>
        <c:tickLblPos val="nextTo"/>
        <c:spPr>
          <a:noFill/>
          <a:ln w="9525" cap="flat" cmpd="sng" algn="ctr">
            <a:solidFill>
              <a:schemeClr val="tx1"/>
            </a:solidFill>
            <a:round/>
          </a:ln>
          <a:effectLst/>
        </c:spPr>
        <c:txPr>
          <a:bodyPr rot="-60000000" spcFirstLastPara="1" vertOverflow="ellipsis" vert="horz" wrap="square" anchor="ctr" anchorCtr="1"/>
          <a:lstStyle/>
          <a:p>
            <a:pPr>
              <a:defRPr sz="2800" b="0" i="0" u="none" strike="noStrike" kern="1200" baseline="0">
                <a:solidFill>
                  <a:sysClr val="windowText" lastClr="000000"/>
                </a:solidFill>
                <a:latin typeface="+mn-lt"/>
                <a:ea typeface="+mn-ea"/>
                <a:cs typeface="+mn-cs"/>
              </a:defRPr>
            </a:pPr>
            <a:endParaRPr lang="en-US"/>
          </a:p>
        </c:txPr>
        <c:crossAx val="574694600"/>
        <c:crosses val="autoZero"/>
        <c:crossBetween val="midCat"/>
      </c:valAx>
      <c:spPr>
        <a:noFill/>
        <a:ln>
          <a:solidFill>
            <a:schemeClr val="tx1"/>
          </a:solidFill>
        </a:ln>
        <a:effectLst/>
      </c:spPr>
    </c:plotArea>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omments/comment1.xml><?xml version="1.0" encoding="utf-8"?>
<p:cmLst xmlns:a="http://schemas.openxmlformats.org/drawingml/2006/main" xmlns:r="http://schemas.openxmlformats.org/officeDocument/2006/relationships" xmlns:p="http://schemas.openxmlformats.org/presentationml/2006/main">
  <p:cm authorId="1" dt="2019-04-28T09:41:03.848" idx="1">
    <p:pos x="10" y="10"/>
    <p:text>Natural circulation can't make use of a cooling tower in almost all aapplications (no power)</p:text>
    <p:extLst>
      <p:ext uri="{C676402C-5697-4E1C-873F-D02D1690AC5C}">
        <p15:threadingInfo xmlns:p15="http://schemas.microsoft.com/office/powerpoint/2012/main" timeZoneBias="240"/>
      </p:ext>
    </p:extLst>
  </p:cm>
  <p:cm authorId="1" dt="2019-04-28T09:42:03.041" idx="2">
    <p:pos x="106" y="999"/>
    <p:text>Conclusions are using mixed units (English and SI)</p:text>
    <p:extLst>
      <p:ext uri="{C676402C-5697-4E1C-873F-D02D1690AC5C}">
        <p15:threadingInfo xmlns:p15="http://schemas.microsoft.com/office/powerpoint/2012/main" timeZoneBias="240"/>
      </p:ext>
    </p:extLst>
  </p:cm>
  <p:cm authorId="1" dt="2019-04-28T09:42:32.181" idx="3">
    <p:pos x="1008" y="605"/>
    <p:text>info on charts is too small to read.</p:text>
    <p:extLst>
      <p:ext uri="{C676402C-5697-4E1C-873F-D02D1690AC5C}">
        <p15:threadingInfo xmlns:p15="http://schemas.microsoft.com/office/powerpoint/2012/main" timeZoneBias="240"/>
      </p:ext>
    </p:extLst>
  </p:cm>
</p:cmLst>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19-04-28T13:37:20.131"/>
    </inkml:context>
    <inkml:brush xml:id="br0">
      <inkml:brushProperty name="width" value="0.1" units="cm"/>
      <inkml:brushProperty name="height" value="0.1" units="cm"/>
      <inkml:brushProperty name="color" value="#E71224"/>
    </inkml:brush>
  </inkml:definitions>
  <inkml:trace contextRef="#ctx0" brushRef="#br0">1 0 10373 0 0,'0'0'2433'0'0,"0"0"-2497"0"0,0 0 96 0 0,0 0-16 0 0,0 0-352 0 0,0 0-1361 0 0,73 0-1729 0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19-04-28T13:43:43.384"/>
    </inkml:context>
    <inkml:brush xml:id="br0">
      <inkml:brushProperty name="width" value="0.1" units="cm"/>
      <inkml:brushProperty name="height" value="0.1" units="cm"/>
      <inkml:brushProperty name="color" value="#E71224"/>
    </inkml:brush>
  </inkml:definitions>
  <inkml:trace contextRef="#ctx0" brushRef="#br0">0 1 48 0 0,'0'0'2161'0'0,"0"0"-1473"0"0,0 0-576 0 0,0 0-64 0 0,0 0 417 0 0,0 0-545 0 0,0 7 80 0 0,0-7-128 0 0,0 0-49 0 0,15 0 193 0 0,-1 0-1312 0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19-04-28T13:43:46.615"/>
    </inkml:context>
    <inkml:brush xml:id="br0">
      <inkml:brushProperty name="width" value="0.1" units="cm"/>
      <inkml:brushProperty name="height" value="0.1" units="cm"/>
      <inkml:brushProperty name="color" value="#E71224"/>
    </inkml:brush>
  </inkml:definitions>
  <inkml:trace contextRef="#ctx0" brushRef="#br0">59 29 13078 0 0,'0'0'1072'0'0,"0"0"-655"0"0,0 0-465 0 0,0 0 48 0 0,0 0 144 0 0,0 0-288 0 0,-59 56-1553 0 0,59-56-560 0 0,29-84-5699 0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19-04-28T13:44:16.975"/>
    </inkml:context>
    <inkml:brush xml:id="br0">
      <inkml:brushProperty name="width" value="0.1" units="cm"/>
      <inkml:brushProperty name="height" value="0.1" units="cm"/>
      <inkml:brushProperty name="color" value="#E71224"/>
    </inkml:brush>
  </inkml:definitions>
  <inkml:trace contextRef="#ctx0" brushRef="#br0">0 267 11125 0 0,'0'0'363'0'0,"0"0"389"0"0,0 0-178 0 0,0 0 293 0 0,0 0-91 0 0,29-12-493 0 0,147-55-227 0 0,-150 59-75 0 0,0 1 0 0 0,1 2 0 0 0,16-2 19 0 0,39-8-63 0 0,-73 11 181 0 0,-12 1 510 0 0,-11 0-7 0 0,3 1-745 0 0,-128 1 230 0 0,78 1-217 0 0,39 0-487 0 0,51 0-237 0 0,8 1 440 0 0,-11 0 219 0 0,0-2-1 0 0,-1 0 1 0 0,9-3 176 0 0,-24 2-244 0 0,0 0 1 0 0,0-1 0 0 0,0 0-1 0 0,0 0 1 0 0,0-1-1 0 0,-1-1 1 0 0,0 0-1 0 0,0 0 1 0 0,0 0-1 0 0,3-4 244 0 0,15-14-3136 0 0,-1-1 0 0 0,9-12 3136 0 0</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3"/>
            <a:ext cx="37307520" cy="11460480"/>
          </a:xfrm>
        </p:spPr>
        <p:txBody>
          <a:bodyPr anchor="b"/>
          <a:lstStyle>
            <a:lvl1pPr algn="ctr">
              <a:defRPr sz="29400"/>
            </a:lvl1pPr>
          </a:lstStyle>
          <a:p>
            <a:r>
              <a:rPr lang="en-US"/>
              <a:t>Click to edit Master title style</a:t>
            </a:r>
            <a:endParaRPr lang="en-US" dirty="0"/>
          </a:p>
        </p:txBody>
      </p:sp>
      <p:sp>
        <p:nvSpPr>
          <p:cNvPr id="3" name="Subtitle 2"/>
          <p:cNvSpPr>
            <a:spLocks noGrp="1"/>
          </p:cNvSpPr>
          <p:nvPr>
            <p:ph type="subTitle" idx="1"/>
          </p:nvPr>
        </p:nvSpPr>
        <p:spPr>
          <a:xfrm>
            <a:off x="5486400" y="17289783"/>
            <a:ext cx="32918400" cy="7947657"/>
          </a:xfrm>
        </p:spPr>
        <p:txBody>
          <a:bodyPr/>
          <a:lstStyle>
            <a:lvl1pPr marL="0" indent="0" algn="ctr">
              <a:buNone/>
              <a:defRPr sz="11800"/>
            </a:lvl1pPr>
            <a:lvl2pPr marL="2240152" indent="0" algn="ctr">
              <a:buNone/>
              <a:defRPr sz="9800"/>
            </a:lvl2pPr>
            <a:lvl3pPr marL="4480304" indent="0" algn="ctr">
              <a:buNone/>
              <a:defRPr sz="8800"/>
            </a:lvl3pPr>
            <a:lvl4pPr marL="6720456" indent="0" algn="ctr">
              <a:buNone/>
              <a:defRPr sz="7800"/>
            </a:lvl4pPr>
            <a:lvl5pPr marL="8960608" indent="0" algn="ctr">
              <a:buNone/>
              <a:defRPr sz="7800"/>
            </a:lvl5pPr>
            <a:lvl6pPr marL="11200760" indent="0" algn="ctr">
              <a:buNone/>
              <a:defRPr sz="7800"/>
            </a:lvl6pPr>
            <a:lvl7pPr marL="13440912" indent="0" algn="ctr">
              <a:buNone/>
              <a:defRPr sz="7800"/>
            </a:lvl7pPr>
            <a:lvl8pPr marL="15681064" indent="0" algn="ctr">
              <a:buNone/>
              <a:defRPr sz="7800"/>
            </a:lvl8pPr>
            <a:lvl9pPr marL="17921216" indent="0" algn="ctr">
              <a:buNone/>
              <a:defRPr sz="7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5/1/2019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9552316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5/1/2019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3770496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51"/>
            <a:ext cx="37856160" cy="13693137"/>
          </a:xfrm>
        </p:spPr>
        <p:txBody>
          <a:bodyPr anchor="b"/>
          <a:lstStyle>
            <a:lvl1pPr>
              <a:defRPr sz="29400"/>
            </a:lvl1pPr>
          </a:lstStyle>
          <a:p>
            <a:r>
              <a:rPr lang="en-US"/>
              <a:t>Click to edit Master title style</a:t>
            </a:r>
            <a:endParaRPr lang="en-US" dirty="0"/>
          </a:p>
        </p:txBody>
      </p:sp>
      <p:sp>
        <p:nvSpPr>
          <p:cNvPr id="3" name="Text Placeholder 2"/>
          <p:cNvSpPr>
            <a:spLocks noGrp="1"/>
          </p:cNvSpPr>
          <p:nvPr>
            <p:ph type="body" idx="1"/>
          </p:nvPr>
        </p:nvSpPr>
        <p:spPr>
          <a:xfrm>
            <a:off x="2994662" y="22029431"/>
            <a:ext cx="37856160" cy="7200897"/>
          </a:xfrm>
        </p:spPr>
        <p:txBody>
          <a:bodyPr/>
          <a:lstStyle>
            <a:lvl1pPr marL="0" indent="0">
              <a:buNone/>
              <a:defRPr sz="11800">
                <a:solidFill>
                  <a:schemeClr val="tx1"/>
                </a:solidFill>
              </a:defRPr>
            </a:lvl1pPr>
            <a:lvl2pPr marL="2240152" indent="0">
              <a:buNone/>
              <a:defRPr sz="9800">
                <a:solidFill>
                  <a:schemeClr val="tx1">
                    <a:tint val="75000"/>
                  </a:schemeClr>
                </a:solidFill>
              </a:defRPr>
            </a:lvl2pPr>
            <a:lvl3pPr marL="4480304" indent="0">
              <a:buNone/>
              <a:defRPr sz="8800">
                <a:solidFill>
                  <a:schemeClr val="tx1">
                    <a:tint val="75000"/>
                  </a:schemeClr>
                </a:solidFill>
              </a:defRPr>
            </a:lvl3pPr>
            <a:lvl4pPr marL="6720456" indent="0">
              <a:buNone/>
              <a:defRPr sz="7800">
                <a:solidFill>
                  <a:schemeClr val="tx1">
                    <a:tint val="75000"/>
                  </a:schemeClr>
                </a:solidFill>
              </a:defRPr>
            </a:lvl4pPr>
            <a:lvl5pPr marL="8960608" indent="0">
              <a:buNone/>
              <a:defRPr sz="7800">
                <a:solidFill>
                  <a:schemeClr val="tx1">
                    <a:tint val="75000"/>
                  </a:schemeClr>
                </a:solidFill>
              </a:defRPr>
            </a:lvl5pPr>
            <a:lvl6pPr marL="11200760" indent="0">
              <a:buNone/>
              <a:defRPr sz="7800">
                <a:solidFill>
                  <a:schemeClr val="tx1">
                    <a:tint val="75000"/>
                  </a:schemeClr>
                </a:solidFill>
              </a:defRPr>
            </a:lvl6pPr>
            <a:lvl7pPr marL="13440912" indent="0">
              <a:buNone/>
              <a:defRPr sz="7800">
                <a:solidFill>
                  <a:schemeClr val="tx1">
                    <a:tint val="75000"/>
                  </a:schemeClr>
                </a:solidFill>
              </a:defRPr>
            </a:lvl7pPr>
            <a:lvl8pPr marL="15681064" indent="0">
              <a:buNone/>
              <a:defRPr sz="7800">
                <a:solidFill>
                  <a:schemeClr val="tx1">
                    <a:tint val="75000"/>
                  </a:schemeClr>
                </a:solidFill>
              </a:defRPr>
            </a:lvl8pPr>
            <a:lvl9pPr marL="17921216" indent="0">
              <a:buNone/>
              <a:defRPr sz="78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8E81BC7-D5A5-445F-BF4D-797F02B50EB4}" type="datetimeFigureOut">
              <a:rPr lang="en-US" smtClean="0"/>
              <a:t>5/1/2019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2641230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017520" y="8763000"/>
            <a:ext cx="18653760" cy="20886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19920" y="8763000"/>
            <a:ext cx="18653760" cy="20886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8E81BC7-D5A5-445F-BF4D-797F02B50EB4}" type="datetimeFigureOut">
              <a:rPr lang="en-US" smtClean="0"/>
              <a:t>5/1/2019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9989056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3"/>
          </a:xfrm>
        </p:spPr>
        <p:txBody>
          <a:bodyPr/>
          <a:lstStyle/>
          <a:p>
            <a:r>
              <a:rPr lang="en-US"/>
              <a:t>Click to edit Master title style</a:t>
            </a:r>
            <a:endParaRPr lang="en-US" dirty="0"/>
          </a:p>
        </p:txBody>
      </p:sp>
      <p:sp>
        <p:nvSpPr>
          <p:cNvPr id="3" name="Text Placeholder 2"/>
          <p:cNvSpPr>
            <a:spLocks noGrp="1"/>
          </p:cNvSpPr>
          <p:nvPr>
            <p:ph type="body" idx="1"/>
          </p:nvPr>
        </p:nvSpPr>
        <p:spPr>
          <a:xfrm>
            <a:off x="3023242" y="8069584"/>
            <a:ext cx="18568032" cy="3954777"/>
          </a:xfrm>
        </p:spPr>
        <p:txBody>
          <a:bodyPr anchor="b"/>
          <a:lstStyle>
            <a:lvl1pPr marL="0" indent="0">
              <a:buNone/>
              <a:defRPr sz="11800" b="1"/>
            </a:lvl1pPr>
            <a:lvl2pPr marL="2240152" indent="0">
              <a:buNone/>
              <a:defRPr sz="9800" b="1"/>
            </a:lvl2pPr>
            <a:lvl3pPr marL="4480304" indent="0">
              <a:buNone/>
              <a:defRPr sz="8800" b="1"/>
            </a:lvl3pPr>
            <a:lvl4pPr marL="6720456" indent="0">
              <a:buNone/>
              <a:defRPr sz="7800" b="1"/>
            </a:lvl4pPr>
            <a:lvl5pPr marL="8960608" indent="0">
              <a:buNone/>
              <a:defRPr sz="7800" b="1"/>
            </a:lvl5pPr>
            <a:lvl6pPr marL="11200760" indent="0">
              <a:buNone/>
              <a:defRPr sz="7800" b="1"/>
            </a:lvl6pPr>
            <a:lvl7pPr marL="13440912" indent="0">
              <a:buNone/>
              <a:defRPr sz="7800" b="1"/>
            </a:lvl7pPr>
            <a:lvl8pPr marL="15681064" indent="0">
              <a:buNone/>
              <a:defRPr sz="7800" b="1"/>
            </a:lvl8pPr>
            <a:lvl9pPr marL="17921216" indent="0">
              <a:buNone/>
              <a:defRPr sz="7800" b="1"/>
            </a:lvl9pPr>
          </a:lstStyle>
          <a:p>
            <a:pPr lvl="0"/>
            <a:r>
              <a:rPr lang="en-US"/>
              <a:t>Click to edit Master text styles</a:t>
            </a:r>
          </a:p>
        </p:txBody>
      </p:sp>
      <p:sp>
        <p:nvSpPr>
          <p:cNvPr id="4" name="Content Placeholder 3"/>
          <p:cNvSpPr>
            <a:spLocks noGrp="1"/>
          </p:cNvSpPr>
          <p:nvPr>
            <p:ph sz="half" idx="2"/>
          </p:nvPr>
        </p:nvSpPr>
        <p:spPr>
          <a:xfrm>
            <a:off x="3023242" y="12024360"/>
            <a:ext cx="18568032" cy="176860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219922" y="8069584"/>
            <a:ext cx="18659477" cy="3954777"/>
          </a:xfrm>
        </p:spPr>
        <p:txBody>
          <a:bodyPr anchor="b"/>
          <a:lstStyle>
            <a:lvl1pPr marL="0" indent="0">
              <a:buNone/>
              <a:defRPr sz="11800" b="1"/>
            </a:lvl1pPr>
            <a:lvl2pPr marL="2240152" indent="0">
              <a:buNone/>
              <a:defRPr sz="9800" b="1"/>
            </a:lvl2pPr>
            <a:lvl3pPr marL="4480304" indent="0">
              <a:buNone/>
              <a:defRPr sz="8800" b="1"/>
            </a:lvl3pPr>
            <a:lvl4pPr marL="6720456" indent="0">
              <a:buNone/>
              <a:defRPr sz="7800" b="1"/>
            </a:lvl4pPr>
            <a:lvl5pPr marL="8960608" indent="0">
              <a:buNone/>
              <a:defRPr sz="7800" b="1"/>
            </a:lvl5pPr>
            <a:lvl6pPr marL="11200760" indent="0">
              <a:buNone/>
              <a:defRPr sz="7800" b="1"/>
            </a:lvl6pPr>
            <a:lvl7pPr marL="13440912" indent="0">
              <a:buNone/>
              <a:defRPr sz="7800" b="1"/>
            </a:lvl7pPr>
            <a:lvl8pPr marL="15681064" indent="0">
              <a:buNone/>
              <a:defRPr sz="7800" b="1"/>
            </a:lvl8pPr>
            <a:lvl9pPr marL="17921216" indent="0">
              <a:buNone/>
              <a:defRPr sz="7800" b="1"/>
            </a:lvl9pPr>
          </a:lstStyle>
          <a:p>
            <a:pPr lvl="0"/>
            <a:r>
              <a:rPr lang="en-US"/>
              <a:t>Click to edit Master text styles</a:t>
            </a:r>
          </a:p>
        </p:txBody>
      </p:sp>
      <p:sp>
        <p:nvSpPr>
          <p:cNvPr id="6" name="Content Placeholder 5"/>
          <p:cNvSpPr>
            <a:spLocks noGrp="1"/>
          </p:cNvSpPr>
          <p:nvPr>
            <p:ph sz="quarter" idx="4"/>
          </p:nvPr>
        </p:nvSpPr>
        <p:spPr>
          <a:xfrm>
            <a:off x="22219922" y="12024360"/>
            <a:ext cx="18659477" cy="176860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8E81BC7-D5A5-445F-BF4D-797F02B50EB4}" type="datetimeFigureOut">
              <a:rPr lang="en-US" smtClean="0"/>
              <a:t>5/1/2019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8745068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8E81BC7-D5A5-445F-BF4D-797F02B50EB4}" type="datetimeFigureOut">
              <a:rPr lang="en-US" smtClean="0"/>
              <a:t>5/1/2019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7034854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8E81BC7-D5A5-445F-BF4D-797F02B50EB4}" type="datetimeFigureOut">
              <a:rPr lang="en-US" smtClean="0"/>
              <a:t>5/1/2019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7394555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700"/>
            </a:lvl1pPr>
          </a:lstStyle>
          <a:p>
            <a:r>
              <a:rPr lang="en-US"/>
              <a:t>Click to edit Master title style</a:t>
            </a:r>
            <a:endParaRPr lang="en-US" dirty="0"/>
          </a:p>
        </p:txBody>
      </p:sp>
      <p:sp>
        <p:nvSpPr>
          <p:cNvPr id="3" name="Content Placeholder 2"/>
          <p:cNvSpPr>
            <a:spLocks noGrp="1"/>
          </p:cNvSpPr>
          <p:nvPr>
            <p:ph idx="1"/>
          </p:nvPr>
        </p:nvSpPr>
        <p:spPr>
          <a:xfrm>
            <a:off x="18659477" y="4739648"/>
            <a:ext cx="22219920" cy="23393400"/>
          </a:xfrm>
        </p:spPr>
        <p:txBody>
          <a:bodyPr/>
          <a:lstStyle>
            <a:lvl1pPr>
              <a:defRPr sz="15700"/>
            </a:lvl1pPr>
            <a:lvl2pPr>
              <a:defRPr sz="13700"/>
            </a:lvl2pPr>
            <a:lvl3pPr>
              <a:defRPr sz="11800"/>
            </a:lvl3pPr>
            <a:lvl4pPr>
              <a:defRPr sz="9800"/>
            </a:lvl4pPr>
            <a:lvl5pPr>
              <a:defRPr sz="9800"/>
            </a:lvl5pPr>
            <a:lvl6pPr>
              <a:defRPr sz="9800"/>
            </a:lvl6pPr>
            <a:lvl7pPr>
              <a:defRPr sz="9800"/>
            </a:lvl7pPr>
            <a:lvl8pPr>
              <a:defRPr sz="9800"/>
            </a:lvl8pPr>
            <a:lvl9pPr>
              <a:defRPr sz="9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023237" y="9875520"/>
            <a:ext cx="14156054" cy="18295623"/>
          </a:xfrm>
        </p:spPr>
        <p:txBody>
          <a:bodyPr/>
          <a:lstStyle>
            <a:lvl1pPr marL="0" indent="0">
              <a:buNone/>
              <a:defRPr sz="7800"/>
            </a:lvl1pPr>
            <a:lvl2pPr marL="2240152" indent="0">
              <a:buNone/>
              <a:defRPr sz="6900"/>
            </a:lvl2pPr>
            <a:lvl3pPr marL="4480304" indent="0">
              <a:buNone/>
              <a:defRPr sz="5900"/>
            </a:lvl3pPr>
            <a:lvl4pPr marL="6720456" indent="0">
              <a:buNone/>
              <a:defRPr sz="4900"/>
            </a:lvl4pPr>
            <a:lvl5pPr marL="8960608" indent="0">
              <a:buNone/>
              <a:defRPr sz="4900"/>
            </a:lvl5pPr>
            <a:lvl6pPr marL="11200760" indent="0">
              <a:buNone/>
              <a:defRPr sz="4900"/>
            </a:lvl6pPr>
            <a:lvl7pPr marL="13440912" indent="0">
              <a:buNone/>
              <a:defRPr sz="4900"/>
            </a:lvl7pPr>
            <a:lvl8pPr marL="15681064" indent="0">
              <a:buNone/>
              <a:defRPr sz="4900"/>
            </a:lvl8pPr>
            <a:lvl9pPr marL="17921216" indent="0">
              <a:buNone/>
              <a:defRPr sz="4900"/>
            </a:lvl9pPr>
          </a:lstStyle>
          <a:p>
            <a:pPr lvl="0"/>
            <a:r>
              <a:rPr lang="en-US"/>
              <a:t>Click to 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5/1/2019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6136188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7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8659477" y="4739648"/>
            <a:ext cx="22219920" cy="23393400"/>
          </a:xfrm>
        </p:spPr>
        <p:txBody>
          <a:bodyPr anchor="t"/>
          <a:lstStyle>
            <a:lvl1pPr marL="0" indent="0">
              <a:buNone/>
              <a:defRPr sz="15700"/>
            </a:lvl1pPr>
            <a:lvl2pPr marL="2240152" indent="0">
              <a:buNone/>
              <a:defRPr sz="13700"/>
            </a:lvl2pPr>
            <a:lvl3pPr marL="4480304" indent="0">
              <a:buNone/>
              <a:defRPr sz="11800"/>
            </a:lvl3pPr>
            <a:lvl4pPr marL="6720456" indent="0">
              <a:buNone/>
              <a:defRPr sz="9800"/>
            </a:lvl4pPr>
            <a:lvl5pPr marL="8960608" indent="0">
              <a:buNone/>
              <a:defRPr sz="9800"/>
            </a:lvl5pPr>
            <a:lvl6pPr marL="11200760" indent="0">
              <a:buNone/>
              <a:defRPr sz="9800"/>
            </a:lvl6pPr>
            <a:lvl7pPr marL="13440912" indent="0">
              <a:buNone/>
              <a:defRPr sz="9800"/>
            </a:lvl7pPr>
            <a:lvl8pPr marL="15681064" indent="0">
              <a:buNone/>
              <a:defRPr sz="9800"/>
            </a:lvl8pPr>
            <a:lvl9pPr marL="17921216" indent="0">
              <a:buNone/>
              <a:defRPr sz="9800"/>
            </a:lvl9pPr>
          </a:lstStyle>
          <a:p>
            <a:r>
              <a:rPr lang="en-US"/>
              <a:t>Click icon to add picture</a:t>
            </a:r>
            <a:endParaRPr lang="en-US" dirty="0"/>
          </a:p>
        </p:txBody>
      </p:sp>
      <p:sp>
        <p:nvSpPr>
          <p:cNvPr id="4" name="Text Placeholder 3"/>
          <p:cNvSpPr>
            <a:spLocks noGrp="1"/>
          </p:cNvSpPr>
          <p:nvPr>
            <p:ph type="body" sz="half" idx="2"/>
          </p:nvPr>
        </p:nvSpPr>
        <p:spPr>
          <a:xfrm>
            <a:off x="3023237" y="9875520"/>
            <a:ext cx="14156054" cy="18295623"/>
          </a:xfrm>
        </p:spPr>
        <p:txBody>
          <a:bodyPr/>
          <a:lstStyle>
            <a:lvl1pPr marL="0" indent="0">
              <a:buNone/>
              <a:defRPr sz="7800"/>
            </a:lvl1pPr>
            <a:lvl2pPr marL="2240152" indent="0">
              <a:buNone/>
              <a:defRPr sz="6900"/>
            </a:lvl2pPr>
            <a:lvl3pPr marL="4480304" indent="0">
              <a:buNone/>
              <a:defRPr sz="5900"/>
            </a:lvl3pPr>
            <a:lvl4pPr marL="6720456" indent="0">
              <a:buNone/>
              <a:defRPr sz="4900"/>
            </a:lvl4pPr>
            <a:lvl5pPr marL="8960608" indent="0">
              <a:buNone/>
              <a:defRPr sz="4900"/>
            </a:lvl5pPr>
            <a:lvl6pPr marL="11200760" indent="0">
              <a:buNone/>
              <a:defRPr sz="4900"/>
            </a:lvl6pPr>
            <a:lvl7pPr marL="13440912" indent="0">
              <a:buNone/>
              <a:defRPr sz="4900"/>
            </a:lvl7pPr>
            <a:lvl8pPr marL="15681064" indent="0">
              <a:buNone/>
              <a:defRPr sz="4900"/>
            </a:lvl8pPr>
            <a:lvl9pPr marL="17921216" indent="0">
              <a:buNone/>
              <a:defRPr sz="4900"/>
            </a:lvl9pPr>
          </a:lstStyle>
          <a:p>
            <a:pPr lvl="0"/>
            <a:r>
              <a:rPr lang="en-US"/>
              <a:t>Click to 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5/1/2019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41446830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5/1/2019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5474992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5/1/2019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767967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3"/>
          </a:xfrm>
          <a:prstGeom prst="rect">
            <a:avLst/>
          </a:prstGeom>
        </p:spPr>
        <p:txBody>
          <a:bodyPr vert="horz" lIns="106674" tIns="53337" rIns="106674" bIns="53337"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017520" y="8763000"/>
            <a:ext cx="37856160" cy="20886423"/>
          </a:xfrm>
          <a:prstGeom prst="rect">
            <a:avLst/>
          </a:prstGeom>
        </p:spPr>
        <p:txBody>
          <a:bodyPr vert="horz" lIns="106674" tIns="53337" rIns="106674" bIns="53337"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0510488"/>
            <a:ext cx="9875520" cy="1752600"/>
          </a:xfrm>
          <a:prstGeom prst="rect">
            <a:avLst/>
          </a:prstGeom>
        </p:spPr>
        <p:txBody>
          <a:bodyPr vert="horz" lIns="106674" tIns="53337" rIns="106674" bIns="53337" rtlCol="0" anchor="ctr"/>
          <a:lstStyle>
            <a:lvl1pPr algn="l">
              <a:defRPr sz="5900">
                <a:solidFill>
                  <a:schemeClr val="tx1">
                    <a:tint val="75000"/>
                  </a:schemeClr>
                </a:solidFill>
              </a:defRPr>
            </a:lvl1pPr>
          </a:lstStyle>
          <a:p>
            <a:fld id="{08E81BC7-D5A5-445F-BF4D-797F02B50EB4}" type="datetimeFigureOut">
              <a:rPr lang="en-US" smtClean="0"/>
              <a:t>5/1/2019</a:t>
            </a:fld>
            <a:endParaRPr lang="en-US"/>
          </a:p>
        </p:txBody>
      </p:sp>
      <p:sp>
        <p:nvSpPr>
          <p:cNvPr id="5" name="Footer Placeholder 4"/>
          <p:cNvSpPr>
            <a:spLocks noGrp="1"/>
          </p:cNvSpPr>
          <p:nvPr>
            <p:ph type="ftr" sz="quarter" idx="3"/>
          </p:nvPr>
        </p:nvSpPr>
        <p:spPr>
          <a:xfrm>
            <a:off x="14538960" y="30510488"/>
            <a:ext cx="14813280" cy="1752600"/>
          </a:xfrm>
          <a:prstGeom prst="rect">
            <a:avLst/>
          </a:prstGeom>
        </p:spPr>
        <p:txBody>
          <a:bodyPr vert="horz" lIns="106674" tIns="53337" rIns="106674" bIns="53337" rtlCol="0" anchor="ctr"/>
          <a:lstStyle>
            <a:lvl1pPr algn="ctr">
              <a:defRPr sz="5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8"/>
            <a:ext cx="9875520" cy="1752600"/>
          </a:xfrm>
          <a:prstGeom prst="rect">
            <a:avLst/>
          </a:prstGeom>
        </p:spPr>
        <p:txBody>
          <a:bodyPr vert="horz" lIns="106674" tIns="53337" rIns="106674" bIns="53337" rtlCol="0" anchor="ctr"/>
          <a:lstStyle>
            <a:lvl1pPr algn="r">
              <a:defRPr sz="5900">
                <a:solidFill>
                  <a:schemeClr val="tx1">
                    <a:tint val="75000"/>
                  </a:schemeClr>
                </a:solidFill>
              </a:defRPr>
            </a:lvl1pPr>
          </a:lstStyle>
          <a:p>
            <a:fld id="{59152990-41B8-4C7F-B873-1D5366E1EAB8}" type="slidenum">
              <a:rPr lang="en-US" smtClean="0"/>
              <a:t>‹#›</a:t>
            </a:fld>
            <a:endParaRPr lang="en-US"/>
          </a:p>
        </p:txBody>
      </p:sp>
    </p:spTree>
    <p:extLst>
      <p:ext uri="{BB962C8B-B14F-4D97-AF65-F5344CB8AC3E}">
        <p14:creationId xmlns:p14="http://schemas.microsoft.com/office/powerpoint/2010/main" val="4113172996"/>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4480304" rtl="0" eaLnBrk="1" latinLnBrk="0" hangingPunct="1">
        <a:lnSpc>
          <a:spcPct val="90000"/>
        </a:lnSpc>
        <a:spcBef>
          <a:spcPct val="0"/>
        </a:spcBef>
        <a:buNone/>
        <a:defRPr sz="21600" kern="1200">
          <a:solidFill>
            <a:schemeClr val="tx1"/>
          </a:solidFill>
          <a:latin typeface="+mj-lt"/>
          <a:ea typeface="+mj-ea"/>
          <a:cs typeface="+mj-cs"/>
        </a:defRPr>
      </a:lvl1pPr>
    </p:titleStyle>
    <p:bodyStyle>
      <a:lvl1pPr marL="1120076" indent="-1120076" algn="l" defTabSz="4480304" rtl="0" eaLnBrk="1" latinLnBrk="0" hangingPunct="1">
        <a:lnSpc>
          <a:spcPct val="90000"/>
        </a:lnSpc>
        <a:spcBef>
          <a:spcPts val="4900"/>
        </a:spcBef>
        <a:buFont typeface="Arial" panose="020B0604020202020204" pitchFamily="34" charset="0"/>
        <a:buChar char="•"/>
        <a:defRPr sz="13700" kern="1200">
          <a:solidFill>
            <a:schemeClr val="tx1"/>
          </a:solidFill>
          <a:latin typeface="+mn-lt"/>
          <a:ea typeface="+mn-ea"/>
          <a:cs typeface="+mn-cs"/>
        </a:defRPr>
      </a:lvl1pPr>
      <a:lvl2pPr marL="3360228" indent="-1120076" algn="l" defTabSz="4480304" rtl="0" eaLnBrk="1" latinLnBrk="0" hangingPunct="1">
        <a:lnSpc>
          <a:spcPct val="90000"/>
        </a:lnSpc>
        <a:spcBef>
          <a:spcPts val="2450"/>
        </a:spcBef>
        <a:buFont typeface="Arial" panose="020B0604020202020204" pitchFamily="34" charset="0"/>
        <a:buChar char="•"/>
        <a:defRPr sz="11800" kern="1200">
          <a:solidFill>
            <a:schemeClr val="tx1"/>
          </a:solidFill>
          <a:latin typeface="+mn-lt"/>
          <a:ea typeface="+mn-ea"/>
          <a:cs typeface="+mn-cs"/>
        </a:defRPr>
      </a:lvl2pPr>
      <a:lvl3pPr marL="5600380" indent="-1120076" algn="l" defTabSz="4480304" rtl="0" eaLnBrk="1" latinLnBrk="0" hangingPunct="1">
        <a:lnSpc>
          <a:spcPct val="90000"/>
        </a:lnSpc>
        <a:spcBef>
          <a:spcPts val="2450"/>
        </a:spcBef>
        <a:buFont typeface="Arial" panose="020B0604020202020204" pitchFamily="34" charset="0"/>
        <a:buChar char="•"/>
        <a:defRPr sz="9800" kern="1200">
          <a:solidFill>
            <a:schemeClr val="tx1"/>
          </a:solidFill>
          <a:latin typeface="+mn-lt"/>
          <a:ea typeface="+mn-ea"/>
          <a:cs typeface="+mn-cs"/>
        </a:defRPr>
      </a:lvl3pPr>
      <a:lvl4pPr marL="7840532"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4pPr>
      <a:lvl5pPr marL="10080684"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5pPr>
      <a:lvl6pPr marL="12320836"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6pPr>
      <a:lvl7pPr marL="14560988"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7pPr>
      <a:lvl8pPr marL="16801140"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8pPr>
      <a:lvl9pPr marL="19041292"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9pPr>
    </p:bodyStyle>
    <p:otherStyle>
      <a:defPPr>
        <a:defRPr lang="en-US"/>
      </a:defPPr>
      <a:lvl1pPr marL="0" algn="l" defTabSz="4480304" rtl="0" eaLnBrk="1" latinLnBrk="0" hangingPunct="1">
        <a:defRPr sz="8800" kern="1200">
          <a:solidFill>
            <a:schemeClr val="tx1"/>
          </a:solidFill>
          <a:latin typeface="+mn-lt"/>
          <a:ea typeface="+mn-ea"/>
          <a:cs typeface="+mn-cs"/>
        </a:defRPr>
      </a:lvl1pPr>
      <a:lvl2pPr marL="2240152" algn="l" defTabSz="4480304" rtl="0" eaLnBrk="1" latinLnBrk="0" hangingPunct="1">
        <a:defRPr sz="8800" kern="1200">
          <a:solidFill>
            <a:schemeClr val="tx1"/>
          </a:solidFill>
          <a:latin typeface="+mn-lt"/>
          <a:ea typeface="+mn-ea"/>
          <a:cs typeface="+mn-cs"/>
        </a:defRPr>
      </a:lvl2pPr>
      <a:lvl3pPr marL="4480304" algn="l" defTabSz="4480304" rtl="0" eaLnBrk="1" latinLnBrk="0" hangingPunct="1">
        <a:defRPr sz="8800" kern="1200">
          <a:solidFill>
            <a:schemeClr val="tx1"/>
          </a:solidFill>
          <a:latin typeface="+mn-lt"/>
          <a:ea typeface="+mn-ea"/>
          <a:cs typeface="+mn-cs"/>
        </a:defRPr>
      </a:lvl3pPr>
      <a:lvl4pPr marL="6720456" algn="l" defTabSz="4480304" rtl="0" eaLnBrk="1" latinLnBrk="0" hangingPunct="1">
        <a:defRPr sz="8800" kern="1200">
          <a:solidFill>
            <a:schemeClr val="tx1"/>
          </a:solidFill>
          <a:latin typeface="+mn-lt"/>
          <a:ea typeface="+mn-ea"/>
          <a:cs typeface="+mn-cs"/>
        </a:defRPr>
      </a:lvl4pPr>
      <a:lvl5pPr marL="8960608" algn="l" defTabSz="4480304" rtl="0" eaLnBrk="1" latinLnBrk="0" hangingPunct="1">
        <a:defRPr sz="8800" kern="1200">
          <a:solidFill>
            <a:schemeClr val="tx1"/>
          </a:solidFill>
          <a:latin typeface="+mn-lt"/>
          <a:ea typeface="+mn-ea"/>
          <a:cs typeface="+mn-cs"/>
        </a:defRPr>
      </a:lvl5pPr>
      <a:lvl6pPr marL="11200760" algn="l" defTabSz="4480304" rtl="0" eaLnBrk="1" latinLnBrk="0" hangingPunct="1">
        <a:defRPr sz="8800" kern="1200">
          <a:solidFill>
            <a:schemeClr val="tx1"/>
          </a:solidFill>
          <a:latin typeface="+mn-lt"/>
          <a:ea typeface="+mn-ea"/>
          <a:cs typeface="+mn-cs"/>
        </a:defRPr>
      </a:lvl6pPr>
      <a:lvl7pPr marL="13440912" algn="l" defTabSz="4480304" rtl="0" eaLnBrk="1" latinLnBrk="0" hangingPunct="1">
        <a:defRPr sz="8800" kern="1200">
          <a:solidFill>
            <a:schemeClr val="tx1"/>
          </a:solidFill>
          <a:latin typeface="+mn-lt"/>
          <a:ea typeface="+mn-ea"/>
          <a:cs typeface="+mn-cs"/>
        </a:defRPr>
      </a:lvl7pPr>
      <a:lvl8pPr marL="15681064" algn="l" defTabSz="4480304" rtl="0" eaLnBrk="1" latinLnBrk="0" hangingPunct="1">
        <a:defRPr sz="8800" kern="1200">
          <a:solidFill>
            <a:schemeClr val="tx1"/>
          </a:solidFill>
          <a:latin typeface="+mn-lt"/>
          <a:ea typeface="+mn-ea"/>
          <a:cs typeface="+mn-cs"/>
        </a:defRPr>
      </a:lvl8pPr>
      <a:lvl9pPr marL="17921216" algn="l" defTabSz="4480304" rtl="0" eaLnBrk="1" latinLnBrk="0" hangingPunct="1">
        <a:defRPr sz="8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customXml" Target="../ink/ink1.xml"/><Relationship Id="rId117" Type="http://schemas.openxmlformats.org/officeDocument/2006/relationships/customXml" Target="../ink/ink4.xml"/><Relationship Id="rId3" Type="http://schemas.openxmlformats.org/officeDocument/2006/relationships/hyperlink" Target="https://www.engineersedge.com/fluid_flow/copper_tubing_size_chart_astm_b88_13181.htm" TargetMode="External"/><Relationship Id="rId112" Type="http://schemas.openxmlformats.org/officeDocument/2006/relationships/image" Target="../media/image58.png"/><Relationship Id="rId125" Type="http://schemas.openxmlformats.org/officeDocument/2006/relationships/chart" Target="../charts/chart3.xml"/><Relationship Id="rId7" Type="http://schemas.openxmlformats.org/officeDocument/2006/relationships/image" Target="../media/image2.jpeg"/><Relationship Id="rId103" Type="http://schemas.openxmlformats.org/officeDocument/2006/relationships/customXml" Target="../ink/ink2.xml"/><Relationship Id="rId116" Type="http://schemas.openxmlformats.org/officeDocument/2006/relationships/image" Target="../media/image60.png"/><Relationship Id="rId124" Type="http://schemas.openxmlformats.org/officeDocument/2006/relationships/chart" Target="../charts/chart2.xm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hyperlink" Target="https://www.ecmag.com/media/15875" TargetMode="External"/><Relationship Id="rId102" Type="http://schemas.openxmlformats.org/officeDocument/2006/relationships/image" Target="../media/image53.png"/><Relationship Id="rId123" Type="http://schemas.openxmlformats.org/officeDocument/2006/relationships/chart" Target="../charts/chart1.xml"/><Relationship Id="rId5" Type="http://schemas.openxmlformats.org/officeDocument/2006/relationships/hyperlink" Target="https://www.aerb.gov.in/english/radiation-symbol" TargetMode="External"/><Relationship Id="rId127" Type="http://schemas.openxmlformats.org/officeDocument/2006/relationships/comments" Target="../comments/comment1.xml"/><Relationship Id="rId122" Type="http://schemas.openxmlformats.org/officeDocument/2006/relationships/image" Target="../media/image63.png"/><Relationship Id="rId4" Type="http://schemas.openxmlformats.org/officeDocument/2006/relationships/hyperlink" Target="https://www.ucsusa.org/clean-energy/energy-and-water-use/water-energy-electricity-cooling-power-plant" TargetMode="External"/><Relationship Id="rId113" Type="http://schemas.openxmlformats.org/officeDocument/2006/relationships/customXml" Target="../ink/ink3.xml"/><Relationship Id="rId126"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69597" y="522514"/>
            <a:ext cx="43136594" cy="3947886"/>
          </a:xfrm>
          <a:solidFill>
            <a:srgbClr val="002060"/>
          </a:solidFill>
          <a:ln w="101600">
            <a:solidFill>
              <a:srgbClr val="002060"/>
            </a:solidFill>
          </a:ln>
        </p:spPr>
        <p:style>
          <a:lnRef idx="2">
            <a:schemeClr val="dk1"/>
          </a:lnRef>
          <a:fillRef idx="1">
            <a:schemeClr val="lt1"/>
          </a:fillRef>
          <a:effectRef idx="0">
            <a:schemeClr val="dk1"/>
          </a:effectRef>
          <a:fontRef idx="minor">
            <a:schemeClr val="dk1"/>
          </a:fontRef>
        </p:style>
        <p:txBody>
          <a:bodyPr anchor="ctr">
            <a:normAutofit/>
          </a:bodyPr>
          <a:lstStyle/>
          <a:p>
            <a:r>
              <a:rPr lang="en-US" sz="8400" dirty="0">
                <a:solidFill>
                  <a:schemeClr val="bg1"/>
                </a:solidFill>
                <a:latin typeface="Cambria"/>
                <a:cs typeface="Arial"/>
              </a:rPr>
              <a:t>Natural Circulation </a:t>
            </a:r>
            <a:r>
              <a:rPr lang="en-US" sz="8400">
                <a:solidFill>
                  <a:schemeClr val="bg1"/>
                </a:solidFill>
                <a:latin typeface="Cambria"/>
                <a:cs typeface="Arial"/>
              </a:rPr>
              <a:t>in Heat Exchangers </a:t>
            </a:r>
            <a:br>
              <a:rPr lang="en-US" sz="8400" dirty="0">
                <a:latin typeface="Cambria" panose="02040503050406030204" pitchFamily="18" charset="0"/>
                <a:cs typeface="Arial" panose="020B0604020202020204" pitchFamily="34" charset="0"/>
              </a:rPr>
            </a:br>
            <a:r>
              <a:rPr lang="en-US" sz="5600" u="sng" dirty="0">
                <a:solidFill>
                  <a:schemeClr val="bg1"/>
                </a:solidFill>
                <a:latin typeface="Cambria"/>
                <a:cs typeface="Arial"/>
              </a:rPr>
              <a:t>Chit </a:t>
            </a:r>
            <a:r>
              <a:rPr lang="en-US" sz="5600" u="sng" dirty="0" err="1">
                <a:solidFill>
                  <a:schemeClr val="bg1"/>
                </a:solidFill>
                <a:latin typeface="Cambria"/>
                <a:cs typeface="Arial"/>
              </a:rPr>
              <a:t>Eaindray</a:t>
            </a:r>
            <a:r>
              <a:rPr lang="en-US" sz="5600" u="sng" dirty="0">
                <a:solidFill>
                  <a:schemeClr val="bg1"/>
                </a:solidFill>
                <a:latin typeface="Cambria"/>
                <a:cs typeface="Arial"/>
              </a:rPr>
              <a:t> Thant, Jonathan Thomas, &amp; Shadi Zamani</a:t>
            </a:r>
            <a:br>
              <a:rPr lang="en-US" sz="5600" dirty="0">
                <a:latin typeface="Cambria" panose="02040503050406030204" pitchFamily="18" charset="0"/>
                <a:cs typeface="Arial" panose="020B0604020202020204" pitchFamily="34" charset="0"/>
              </a:rPr>
            </a:br>
            <a:r>
              <a:rPr lang="en-US" sz="5600" i="1" dirty="0">
                <a:solidFill>
                  <a:schemeClr val="bg1"/>
                </a:solidFill>
                <a:latin typeface="Cambria"/>
                <a:cs typeface="Arial"/>
              </a:rPr>
              <a:t>Chemical Engineering Department, University of New Hampshire, Durham, NH 03824</a:t>
            </a:r>
            <a:endParaRPr lang="en-US" sz="9300" i="1" dirty="0">
              <a:solidFill>
                <a:schemeClr val="bg1"/>
              </a:solidFill>
              <a:latin typeface="Cambria"/>
              <a:cs typeface="Arial"/>
            </a:endParaRPr>
          </a:p>
        </p:txBody>
      </p:sp>
      <p:sp>
        <p:nvSpPr>
          <p:cNvPr id="7" name="Subtitle 2"/>
          <p:cNvSpPr txBox="1">
            <a:spLocks/>
          </p:cNvSpPr>
          <p:nvPr/>
        </p:nvSpPr>
        <p:spPr>
          <a:xfrm>
            <a:off x="369597" y="13777877"/>
            <a:ext cx="10914743" cy="913158"/>
          </a:xfrm>
          <a:prstGeom prst="rect">
            <a:avLst/>
          </a:prstGeom>
          <a:solidFill>
            <a:srgbClr val="002060"/>
          </a:solidFill>
          <a:ln>
            <a:solidFill>
              <a:srgbClr val="002060"/>
            </a:solidFill>
          </a:ln>
        </p:spPr>
        <p:txBody>
          <a:bodyPr vert="horz" lIns="106674" tIns="53337" rIns="106674" bIns="53337" rtlCol="0" anchor="ctr">
            <a:normAutofit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6300" dirty="0">
                <a:solidFill>
                  <a:schemeClr val="bg1"/>
                </a:solidFill>
                <a:latin typeface="Cambria" panose="02040503050406030204" pitchFamily="18" charset="0"/>
              </a:rPr>
              <a:t> </a:t>
            </a:r>
            <a:r>
              <a:rPr lang="en-US" sz="5800" dirty="0">
                <a:solidFill>
                  <a:schemeClr val="bg1"/>
                </a:solidFill>
                <a:latin typeface="Cambria" panose="02040503050406030204" pitchFamily="18" charset="0"/>
              </a:rPr>
              <a:t>Methodology</a:t>
            </a:r>
          </a:p>
        </p:txBody>
      </p:sp>
      <p:sp>
        <p:nvSpPr>
          <p:cNvPr id="8" name="Subtitle 2"/>
          <p:cNvSpPr txBox="1">
            <a:spLocks/>
          </p:cNvSpPr>
          <p:nvPr/>
        </p:nvSpPr>
        <p:spPr>
          <a:xfrm>
            <a:off x="369597" y="23466196"/>
            <a:ext cx="10879979" cy="8654683"/>
          </a:xfrm>
          <a:prstGeom prst="rect">
            <a:avLst/>
          </a:prstGeom>
          <a:ln>
            <a:solidFill>
              <a:srgbClr val="002060"/>
            </a:solidFill>
          </a:ln>
        </p:spPr>
        <p:txBody>
          <a:bodyPr vert="horz" lIns="106674" tIns="53337" rIns="106674" bIns="53337"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just">
              <a:spcBef>
                <a:spcPts val="0"/>
              </a:spcBef>
            </a:pPr>
            <a:endParaRPr lang="en-US" sz="2900" dirty="0">
              <a:latin typeface="Cambria" panose="02040503050406030204" pitchFamily="18" charset="0"/>
            </a:endParaRPr>
          </a:p>
        </p:txBody>
      </p:sp>
      <p:sp>
        <p:nvSpPr>
          <p:cNvPr id="9" name="Subtitle 2"/>
          <p:cNvSpPr txBox="1">
            <a:spLocks/>
          </p:cNvSpPr>
          <p:nvPr/>
        </p:nvSpPr>
        <p:spPr>
          <a:xfrm>
            <a:off x="12314092" y="4937912"/>
            <a:ext cx="19641782" cy="700889"/>
          </a:xfrm>
          <a:prstGeom prst="rect">
            <a:avLst/>
          </a:prstGeom>
          <a:solidFill>
            <a:srgbClr val="002060"/>
          </a:solidFill>
          <a:ln>
            <a:solidFill>
              <a:srgbClr val="002060"/>
            </a:solidFill>
          </a:ln>
        </p:spPr>
        <p:txBody>
          <a:bodyPr vert="horz" lIns="106674" tIns="53337" rIns="106674" bIns="53337" rtlCol="0" anchor="ctr">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a:solidFill>
                  <a:schemeClr val="bg1"/>
                </a:solidFill>
                <a:latin typeface="Cambria" panose="02040503050406030204" pitchFamily="18" charset="0"/>
              </a:rPr>
              <a:t>Schematic</a:t>
            </a:r>
          </a:p>
        </p:txBody>
      </p:sp>
      <p:sp>
        <p:nvSpPr>
          <p:cNvPr id="12" name="Subtitle 2"/>
          <p:cNvSpPr txBox="1">
            <a:spLocks/>
          </p:cNvSpPr>
          <p:nvPr/>
        </p:nvSpPr>
        <p:spPr>
          <a:xfrm>
            <a:off x="32441616" y="14563704"/>
            <a:ext cx="11045224" cy="7638466"/>
          </a:xfrm>
          <a:prstGeom prst="rect">
            <a:avLst/>
          </a:prstGeom>
          <a:noFill/>
          <a:ln>
            <a:solidFill>
              <a:srgbClr val="002060"/>
            </a:solidFill>
          </a:ln>
        </p:spPr>
        <p:txBody>
          <a:bodyPr vert="horz" lIns="106674" tIns="53337" rIns="106674" bIns="53337" rtlCol="0" anchor="t">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spcBef>
                <a:spcPts val="0"/>
              </a:spcBef>
            </a:pPr>
            <a:r>
              <a:rPr lang="en-US" sz="5800" dirty="0">
                <a:latin typeface="Times New Roman"/>
                <a:cs typeface="Times New Roman"/>
              </a:rPr>
              <a:t>In order to decrease the pipe size necessary for heat dispersion, alternative mechanisms of heat exchange, such as plate or shell and tube heat exchangers, are worth exploring. Double pipe heat exchange necessitates on overly large design setup</a:t>
            </a:r>
            <a:r>
              <a:rPr lang="en-US" sz="4800" dirty="0">
                <a:latin typeface="Times New Roman"/>
                <a:cs typeface="Times New Roman"/>
              </a:rPr>
              <a:t>.</a:t>
            </a:r>
          </a:p>
        </p:txBody>
      </p:sp>
      <p:sp>
        <p:nvSpPr>
          <p:cNvPr id="13" name="Subtitle 2"/>
          <p:cNvSpPr txBox="1">
            <a:spLocks/>
          </p:cNvSpPr>
          <p:nvPr/>
        </p:nvSpPr>
        <p:spPr>
          <a:xfrm>
            <a:off x="369597" y="4927623"/>
            <a:ext cx="10914743" cy="913158"/>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a:solidFill>
                  <a:schemeClr val="bg1"/>
                </a:solidFill>
                <a:latin typeface="Cambria" panose="02040503050406030204" pitchFamily="18" charset="0"/>
              </a:rPr>
              <a:t>Introduction</a:t>
            </a:r>
          </a:p>
        </p:txBody>
      </p:sp>
      <p:sp>
        <p:nvSpPr>
          <p:cNvPr id="15" name="Subtitle 2"/>
          <p:cNvSpPr txBox="1">
            <a:spLocks/>
          </p:cNvSpPr>
          <p:nvPr/>
        </p:nvSpPr>
        <p:spPr>
          <a:xfrm>
            <a:off x="32591449" y="4927623"/>
            <a:ext cx="10914743" cy="913158"/>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a:solidFill>
                  <a:schemeClr val="bg1"/>
                </a:solidFill>
                <a:latin typeface="Cambria"/>
              </a:rPr>
              <a:t>Design Solution</a:t>
            </a:r>
            <a:endParaRPr lang="en-US" sz="5800" dirty="0">
              <a:solidFill>
                <a:schemeClr val="bg1"/>
              </a:solidFill>
              <a:latin typeface="Cambria" panose="02040503050406030204" pitchFamily="18" charset="0"/>
            </a:endParaRPr>
          </a:p>
        </p:txBody>
      </p:sp>
      <p:sp>
        <p:nvSpPr>
          <p:cNvPr id="16" name="Subtitle 2"/>
          <p:cNvSpPr txBox="1">
            <a:spLocks/>
          </p:cNvSpPr>
          <p:nvPr/>
        </p:nvSpPr>
        <p:spPr>
          <a:xfrm>
            <a:off x="12314091" y="5638801"/>
            <a:ext cx="19661195" cy="8138355"/>
          </a:xfrm>
          <a:prstGeom prst="rect">
            <a:avLst/>
          </a:prstGeom>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700" dirty="0">
              <a:latin typeface="Cambria" panose="02040503050406030204" pitchFamily="18" charset="0"/>
            </a:endParaRPr>
          </a:p>
        </p:txBody>
      </p:sp>
      <p:sp>
        <p:nvSpPr>
          <p:cNvPr id="17" name="Subtitle 2"/>
          <p:cNvSpPr txBox="1">
            <a:spLocks/>
          </p:cNvSpPr>
          <p:nvPr/>
        </p:nvSpPr>
        <p:spPr>
          <a:xfrm>
            <a:off x="32492932" y="13650545"/>
            <a:ext cx="10914743" cy="913158"/>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a:solidFill>
                  <a:schemeClr val="bg1"/>
                </a:solidFill>
                <a:latin typeface="Cambria"/>
              </a:rPr>
              <a:t>Recommendations</a:t>
            </a:r>
            <a:endParaRPr lang="en-US" sz="5800" dirty="0">
              <a:solidFill>
                <a:schemeClr val="bg1"/>
              </a:solidFill>
              <a:latin typeface="Cambria" panose="02040503050406030204" pitchFamily="18" charset="0"/>
            </a:endParaRPr>
          </a:p>
        </p:txBody>
      </p:sp>
      <p:sp>
        <p:nvSpPr>
          <p:cNvPr id="19" name="Subtitle 2"/>
          <p:cNvSpPr txBox="1">
            <a:spLocks/>
          </p:cNvSpPr>
          <p:nvPr/>
        </p:nvSpPr>
        <p:spPr>
          <a:xfrm>
            <a:off x="32572096" y="6141488"/>
            <a:ext cx="10914743" cy="7041546"/>
          </a:xfrm>
          <a:prstGeom prst="rect">
            <a:avLst/>
          </a:prstGeom>
          <a:noFill/>
          <a:ln>
            <a:solidFill>
              <a:srgbClr val="002060"/>
            </a:solidFill>
          </a:ln>
        </p:spPr>
        <p:txBody>
          <a:bodyPr vert="horz" lIns="106674" tIns="53337" rIns="106674" bIns="53337" rtlCol="0" anchor="t">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spcBef>
                <a:spcPts val="0"/>
              </a:spcBef>
            </a:pPr>
            <a:r>
              <a:rPr lang="en-US" sz="5000" dirty="0">
                <a:latin typeface="Times New Roman"/>
                <a:cs typeface="Times New Roman"/>
              </a:rPr>
              <a:t>To dissipate 4000 W/m, the double pipe heat exchanger must meet or exceed a diameter of 30m at a cold stream flow rate of 28.35 L/s.</a:t>
            </a:r>
            <a:endParaRPr lang="en-US" sz="5000" b="1">
              <a:latin typeface="Times New Roman"/>
              <a:cs typeface="Times New Roman"/>
            </a:endParaRPr>
          </a:p>
          <a:p>
            <a:pPr algn="l">
              <a:spcBef>
                <a:spcPts val="0"/>
              </a:spcBef>
            </a:pPr>
            <a:r>
              <a:rPr lang="en-US" sz="5000" dirty="0">
                <a:latin typeface="Times New Roman"/>
                <a:cs typeface="Times New Roman"/>
              </a:rPr>
              <a:t>As the overall and convective heat transfer rates are strongly related to the contact surface area, enormous pipes are needed to achieve appropriate heat transfer, given a double-pipe heat exchange mechanism.</a:t>
            </a:r>
          </a:p>
        </p:txBody>
      </p:sp>
      <p:sp>
        <p:nvSpPr>
          <p:cNvPr id="30" name="Subtitle 2"/>
          <p:cNvSpPr txBox="1">
            <a:spLocks/>
          </p:cNvSpPr>
          <p:nvPr/>
        </p:nvSpPr>
        <p:spPr>
          <a:xfrm>
            <a:off x="12320511" y="13777876"/>
            <a:ext cx="19641782" cy="868329"/>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100" dirty="0">
                <a:solidFill>
                  <a:schemeClr val="bg1"/>
                </a:solidFill>
                <a:latin typeface="Cambria" panose="02040503050406030204" pitchFamily="18" charset="0"/>
              </a:rPr>
              <a:t> Results </a:t>
            </a:r>
          </a:p>
        </p:txBody>
      </p:sp>
      <p:cxnSp>
        <p:nvCxnSpPr>
          <p:cNvPr id="50" name="Straight Connector 49"/>
          <p:cNvCxnSpPr/>
          <p:nvPr/>
        </p:nvCxnSpPr>
        <p:spPr>
          <a:xfrm>
            <a:off x="21780692" y="6704871"/>
            <a:ext cx="40081" cy="4489211"/>
          </a:xfrm>
          <a:prstGeom prst="line">
            <a:avLst/>
          </a:prstGeom>
          <a:ln>
            <a:solidFill>
              <a:schemeClr val="bg1">
                <a:lumMod val="75000"/>
              </a:schemeClr>
            </a:solidFill>
            <a:prstDash val="solid"/>
          </a:ln>
        </p:spPr>
        <p:style>
          <a:lnRef idx="2">
            <a:schemeClr val="dk1"/>
          </a:lnRef>
          <a:fillRef idx="0">
            <a:schemeClr val="dk1"/>
          </a:fillRef>
          <a:effectRef idx="1">
            <a:schemeClr val="dk1"/>
          </a:effectRef>
          <a:fontRef idx="minor">
            <a:schemeClr val="tx1"/>
          </a:fontRef>
        </p:style>
      </p:cxnSp>
      <p:sp>
        <p:nvSpPr>
          <p:cNvPr id="31" name="Subtitle 2"/>
          <p:cNvSpPr txBox="1">
            <a:spLocks/>
          </p:cNvSpPr>
          <p:nvPr/>
        </p:nvSpPr>
        <p:spPr>
          <a:xfrm>
            <a:off x="12284112" y="14746709"/>
            <a:ext cx="19671762" cy="17344867"/>
          </a:xfrm>
          <a:prstGeom prst="rect">
            <a:avLst/>
          </a:prstGeom>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700" dirty="0">
              <a:latin typeface="Cambria" panose="02040503050406030204" pitchFamily="18" charset="0"/>
            </a:endParaRPr>
          </a:p>
        </p:txBody>
      </p:sp>
      <p:cxnSp>
        <p:nvCxnSpPr>
          <p:cNvPr id="159" name="Straight Connector 158"/>
          <p:cNvCxnSpPr/>
          <p:nvPr/>
        </p:nvCxnSpPr>
        <p:spPr>
          <a:xfrm flipH="1">
            <a:off x="21859498" y="14421561"/>
            <a:ext cx="6959" cy="7227564"/>
          </a:xfrm>
          <a:prstGeom prst="line">
            <a:avLst/>
          </a:prstGeom>
          <a:ln>
            <a:solidFill>
              <a:schemeClr val="bg1">
                <a:lumMod val="75000"/>
              </a:schemeClr>
            </a:solidFill>
            <a:prstDash val="solid"/>
          </a:ln>
        </p:spPr>
        <p:style>
          <a:lnRef idx="2">
            <a:schemeClr val="dk1"/>
          </a:lnRef>
          <a:fillRef idx="0">
            <a:schemeClr val="dk1"/>
          </a:fillRef>
          <a:effectRef idx="1">
            <a:schemeClr val="dk1"/>
          </a:effectRef>
          <a:fontRef idx="minor">
            <a:schemeClr val="tx1"/>
          </a:fontRef>
        </p:style>
      </p:cxnSp>
      <p:pic>
        <p:nvPicPr>
          <p:cNvPr id="161" name="Picture 16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56639" y="1168998"/>
            <a:ext cx="2298576" cy="3042233"/>
          </a:xfrm>
          <a:prstGeom prst="rect">
            <a:avLst/>
          </a:prstGeom>
        </p:spPr>
      </p:pic>
      <p:sp>
        <p:nvSpPr>
          <p:cNvPr id="85" name="Subtitle 2"/>
          <p:cNvSpPr txBox="1">
            <a:spLocks/>
          </p:cNvSpPr>
          <p:nvPr/>
        </p:nvSpPr>
        <p:spPr>
          <a:xfrm>
            <a:off x="32428401" y="22852117"/>
            <a:ext cx="11107733" cy="9268762"/>
          </a:xfrm>
          <a:prstGeom prst="rect">
            <a:avLst/>
          </a:prstGeom>
          <a:noFill/>
          <a:ln>
            <a:solidFill>
              <a:srgbClr val="002060"/>
            </a:solidFill>
          </a:ln>
        </p:spPr>
        <p:txBody>
          <a:bodyPr vert="horz" lIns="106674" tIns="53337" rIns="106674" bIns="53337" rtlCol="0" anchor="t">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spcBef>
                <a:spcPts val="0"/>
              </a:spcBef>
            </a:pPr>
            <a:endParaRPr lang="en-US" sz="3200" dirty="0">
              <a:latin typeface="Times New Roman" panose="02020603050405020304" pitchFamily="18" charset="0"/>
              <a:cs typeface="Times New Roman" panose="02020603050405020304" pitchFamily="18" charset="0"/>
            </a:endParaRPr>
          </a:p>
          <a:p>
            <a:pPr marL="742950" indent="-742950" algn="l">
              <a:spcBef>
                <a:spcPts val="0"/>
              </a:spcBef>
              <a:buAutoNum type="arabicPeriod"/>
            </a:pPr>
            <a:r>
              <a:rPr lang="en-US" sz="3200" dirty="0" err="1">
                <a:latin typeface="Times New Roman" panose="02020603050405020304" pitchFamily="18" charset="0"/>
                <a:cs typeface="Times New Roman" panose="02020603050405020304" pitchFamily="18" charset="0"/>
              </a:rPr>
              <a:t>Geankoplis</a:t>
            </a:r>
            <a:r>
              <a:rPr lang="en-US" sz="3200" dirty="0">
                <a:latin typeface="Times New Roman" panose="02020603050405020304" pitchFamily="18" charset="0"/>
                <a:cs typeface="Times New Roman" panose="02020603050405020304" pitchFamily="18" charset="0"/>
              </a:rPr>
              <a:t>, CJ. Transport Processes and Separation Process Principles, 4</a:t>
            </a:r>
            <a:r>
              <a:rPr lang="en-US" sz="3200" baseline="30000" dirty="0">
                <a:latin typeface="Times New Roman" panose="02020603050405020304" pitchFamily="18" charset="0"/>
                <a:cs typeface="Times New Roman" panose="02020603050405020304" pitchFamily="18" charset="0"/>
              </a:rPr>
              <a:t>th</a:t>
            </a:r>
            <a:r>
              <a:rPr lang="en-US" sz="3200" dirty="0">
                <a:latin typeface="Times New Roman" panose="02020603050405020304" pitchFamily="18" charset="0"/>
                <a:cs typeface="Times New Roman" panose="02020603050405020304" pitchFamily="18" charset="0"/>
              </a:rPr>
              <a:t> Ed. 2015. Pearson. New York, NY.</a:t>
            </a:r>
          </a:p>
          <a:p>
            <a:pPr marL="742950" indent="-742950" algn="l">
              <a:spcBef>
                <a:spcPts val="0"/>
              </a:spcBef>
              <a:buAutoNum type="arabicPeriod"/>
            </a:pPr>
            <a:endParaRPr lang="en-US" sz="3200" dirty="0">
              <a:latin typeface="Times New Roman" panose="02020603050405020304" pitchFamily="18" charset="0"/>
              <a:cs typeface="Times New Roman" panose="02020603050405020304" pitchFamily="18" charset="0"/>
            </a:endParaRPr>
          </a:p>
          <a:p>
            <a:pPr marL="742950" indent="-742950" algn="l">
              <a:spcBef>
                <a:spcPts val="0"/>
              </a:spcBef>
              <a:buAutoNum type="arabicPeriod"/>
            </a:pPr>
            <a:r>
              <a:rPr lang="en-US" sz="3200" dirty="0">
                <a:latin typeface="Times New Roman" panose="02020603050405020304" pitchFamily="18" charset="0"/>
                <a:cs typeface="Times New Roman" panose="02020603050405020304" pitchFamily="18" charset="0"/>
              </a:rPr>
              <a:t>Engineer’s Edge. Accessed via web at 20:43, 25 April, 2019. </a:t>
            </a:r>
            <a:r>
              <a:rPr lang="en-US" sz="3200" dirty="0">
                <a:latin typeface="Times New Roman" panose="02020603050405020304" pitchFamily="18" charset="0"/>
                <a:cs typeface="Times New Roman" panose="02020603050405020304" pitchFamily="18" charset="0"/>
                <a:hlinkClick r:id="rId3"/>
              </a:rPr>
              <a:t>URL:https://www.engineersedge.com/fluid_flow/copper_tubing_size_chart_astm_b88_13181.htm</a:t>
            </a:r>
            <a:endParaRPr lang="en-US" sz="3200" dirty="0">
              <a:latin typeface="Times New Roman" panose="02020603050405020304" pitchFamily="18" charset="0"/>
              <a:cs typeface="Times New Roman" panose="02020603050405020304" pitchFamily="18" charset="0"/>
            </a:endParaRPr>
          </a:p>
          <a:p>
            <a:pPr marL="742950" indent="-742950" algn="l">
              <a:spcBef>
                <a:spcPts val="0"/>
              </a:spcBef>
              <a:buAutoNum type="arabicPeriod"/>
            </a:pPr>
            <a:endParaRPr lang="en-US" sz="3200" dirty="0">
              <a:latin typeface="Times New Roman" panose="02020603050405020304" pitchFamily="18" charset="0"/>
              <a:cs typeface="Times New Roman" panose="02020603050405020304" pitchFamily="18" charset="0"/>
            </a:endParaRPr>
          </a:p>
          <a:p>
            <a:pPr marL="742950" indent="-742950" algn="l">
              <a:spcBef>
                <a:spcPts val="0"/>
              </a:spcBef>
              <a:buAutoNum type="arabicPeriod"/>
            </a:pPr>
            <a:r>
              <a:rPr lang="en-US" sz="3200" dirty="0">
                <a:latin typeface="Times New Roman" panose="02020603050405020304" pitchFamily="18" charset="0"/>
                <a:cs typeface="Times New Roman" panose="02020603050405020304" pitchFamily="18" charset="0"/>
              </a:rPr>
              <a:t>UCSUSA. Accessed via web at 20:40, 25 April, 2019. URL: </a:t>
            </a:r>
            <a:r>
              <a:rPr lang="en-US" sz="3200" u="sng" dirty="0">
                <a:latin typeface="Times New Roman" panose="02020603050405020304" pitchFamily="18" charset="0"/>
                <a:cs typeface="Times New Roman" panose="02020603050405020304" pitchFamily="18" charset="0"/>
                <a:hlinkClick r:id="rId4"/>
              </a:rPr>
              <a:t>https://www.ucsusa.org/clean-energy/energy-and-water-use/water-energy-electricity-cooling-power-plant</a:t>
            </a:r>
            <a:endParaRPr lang="en-US" sz="3200" u="sng" dirty="0">
              <a:latin typeface="Times New Roman" panose="02020603050405020304" pitchFamily="18" charset="0"/>
              <a:cs typeface="Times New Roman" panose="02020603050405020304" pitchFamily="18" charset="0"/>
            </a:endParaRPr>
          </a:p>
          <a:p>
            <a:pPr marL="742950" indent="-742950" algn="l">
              <a:spcBef>
                <a:spcPts val="0"/>
              </a:spcBef>
              <a:buAutoNum type="arabicPeriod"/>
            </a:pPr>
            <a:endParaRPr lang="en-US" sz="1979" u="sng" dirty="0">
              <a:latin typeface="Times New Roman" panose="02020603050405020304" pitchFamily="18" charset="0"/>
              <a:cs typeface="Times New Roman" panose="02020603050405020304" pitchFamily="18" charset="0"/>
            </a:endParaRPr>
          </a:p>
          <a:p>
            <a:pPr marL="742950" indent="-742950" algn="l">
              <a:spcBef>
                <a:spcPts val="0"/>
              </a:spcBef>
              <a:buAutoNum type="arabicPeriod"/>
            </a:pPr>
            <a:r>
              <a:rPr lang="en-US" sz="3200" dirty="0">
                <a:latin typeface="Times New Roman" panose="02020603050405020304" pitchFamily="18" charset="0"/>
                <a:cs typeface="Times New Roman" panose="02020603050405020304" pitchFamily="18" charset="0"/>
              </a:rPr>
              <a:t>Atomic Energy Resource Board. Government of the United Kingdom. Accessed via web at 20:10, 25 April, 2019. URL: </a:t>
            </a:r>
            <a:r>
              <a:rPr lang="en-US" sz="3200" u="sng" dirty="0">
                <a:latin typeface="Times New Roman" panose="02020603050405020304" pitchFamily="18" charset="0"/>
                <a:cs typeface="Times New Roman" panose="02020603050405020304" pitchFamily="18" charset="0"/>
                <a:hlinkClick r:id="rId5"/>
              </a:rPr>
              <a:t>https://www.aerb.gov.in/english/radiation-symbol</a:t>
            </a:r>
            <a:endParaRPr lang="en-US" sz="3200" u="sng" dirty="0">
              <a:latin typeface="Times New Roman" panose="02020603050405020304" pitchFamily="18" charset="0"/>
              <a:cs typeface="Times New Roman" panose="02020603050405020304" pitchFamily="18" charset="0"/>
            </a:endParaRPr>
          </a:p>
          <a:p>
            <a:pPr marL="742950" indent="-742950" algn="l">
              <a:spcBef>
                <a:spcPts val="0"/>
              </a:spcBef>
              <a:buAutoNum type="arabicPeriod"/>
            </a:pPr>
            <a:endParaRPr lang="en-US" sz="3200" u="sng" dirty="0">
              <a:latin typeface="Times New Roman" panose="02020603050405020304" pitchFamily="18" charset="0"/>
              <a:cs typeface="Times New Roman" panose="02020603050405020304" pitchFamily="18" charset="0"/>
            </a:endParaRPr>
          </a:p>
          <a:p>
            <a:pPr marL="742950" indent="-742950" algn="l">
              <a:spcBef>
                <a:spcPts val="0"/>
              </a:spcBef>
              <a:buAutoNum type="arabicPeriod"/>
            </a:pPr>
            <a:r>
              <a:rPr lang="en-US" sz="3200" dirty="0">
                <a:latin typeface="Times New Roman" panose="02020603050405020304" pitchFamily="18" charset="0"/>
                <a:cs typeface="Times New Roman" panose="02020603050405020304" pitchFamily="18" charset="0"/>
              </a:rPr>
              <a:t>ECMAG. Accessed via we at 20:05, 25 April, 2019. URL: </a:t>
            </a:r>
            <a:r>
              <a:rPr lang="en-US" sz="3200" u="sng" dirty="0">
                <a:latin typeface="Times New Roman" panose="02020603050405020304" pitchFamily="18" charset="0"/>
                <a:cs typeface="Times New Roman" panose="02020603050405020304" pitchFamily="18" charset="0"/>
                <a:hlinkClick r:id="rId6"/>
              </a:rPr>
              <a:t>https://www.ecmag.com/media/15875</a:t>
            </a:r>
            <a:endParaRPr lang="en-US" sz="3200" u="sng" dirty="0">
              <a:latin typeface="Times New Roman" panose="02020603050405020304" pitchFamily="18" charset="0"/>
              <a:cs typeface="Times New Roman" panose="02020603050405020304" pitchFamily="18" charset="0"/>
            </a:endParaRPr>
          </a:p>
          <a:p>
            <a:pPr marL="742950" indent="-742950" algn="l">
              <a:spcBef>
                <a:spcPts val="0"/>
              </a:spcBef>
              <a:buAutoNum type="arabicPeriod"/>
            </a:pPr>
            <a:endParaRPr lang="en-US" sz="3200" u="sng" dirty="0">
              <a:latin typeface="Times New Roman" panose="02020603050405020304" pitchFamily="18" charset="0"/>
              <a:cs typeface="Times New Roman" panose="02020603050405020304" pitchFamily="18" charset="0"/>
            </a:endParaRPr>
          </a:p>
          <a:p>
            <a:pPr algn="l"/>
            <a:endParaRPr lang="en-US" sz="3200" u="sng" dirty="0">
              <a:latin typeface="Times New Roman" panose="02020603050405020304" pitchFamily="18" charset="0"/>
              <a:cs typeface="Times New Roman" panose="02020603050405020304" pitchFamily="18" charset="0"/>
            </a:endParaRPr>
          </a:p>
          <a:p>
            <a:pPr algn="l"/>
            <a:endParaRPr lang="en-US" sz="3200" dirty="0">
              <a:latin typeface="Times New Roman" panose="02020603050405020304" pitchFamily="18" charset="0"/>
              <a:cs typeface="Times New Roman" panose="02020603050405020304" pitchFamily="18" charset="0"/>
            </a:endParaRPr>
          </a:p>
          <a:p>
            <a:pPr algn="l">
              <a:spcBef>
                <a:spcPts val="0"/>
              </a:spcBef>
            </a:pPr>
            <a:endParaRPr lang="en-US" sz="3200" dirty="0">
              <a:latin typeface="Times New Roman" panose="02020603050405020304" pitchFamily="18" charset="0"/>
              <a:cs typeface="Times New Roman" panose="02020603050405020304" pitchFamily="18" charset="0"/>
            </a:endParaRPr>
          </a:p>
          <a:p>
            <a:pPr algn="l">
              <a:spcBef>
                <a:spcPts val="0"/>
              </a:spcBef>
            </a:pPr>
            <a:endParaRPr lang="en-US" sz="3200" dirty="0">
              <a:latin typeface="Times New Roman" panose="02020603050405020304" pitchFamily="18" charset="0"/>
              <a:cs typeface="Times New Roman" panose="02020603050405020304" pitchFamily="18" charset="0"/>
            </a:endParaRPr>
          </a:p>
          <a:p>
            <a:pPr algn="l"/>
            <a:endParaRPr lang="en-US" sz="3200" dirty="0">
              <a:latin typeface="Times New Roman" panose="02020603050405020304" pitchFamily="18" charset="0"/>
              <a:cs typeface="Times New Roman" panose="02020603050405020304" pitchFamily="18" charset="0"/>
            </a:endParaRPr>
          </a:p>
        </p:txBody>
      </p:sp>
      <p:sp>
        <p:nvSpPr>
          <p:cNvPr id="93" name="Subtitle 2"/>
          <p:cNvSpPr txBox="1">
            <a:spLocks/>
          </p:cNvSpPr>
          <p:nvPr/>
        </p:nvSpPr>
        <p:spPr>
          <a:xfrm>
            <a:off x="32435197" y="22194418"/>
            <a:ext cx="11107733" cy="657699"/>
          </a:xfrm>
          <a:prstGeom prst="rect">
            <a:avLst/>
          </a:prstGeom>
          <a:solidFill>
            <a:srgbClr val="002060"/>
          </a:solidFill>
          <a:ln>
            <a:solidFill>
              <a:srgbClr val="002060"/>
            </a:solidFill>
          </a:ln>
        </p:spPr>
        <p:txBody>
          <a:bodyPr vert="horz" lIns="106674" tIns="53337" rIns="106674" bIns="53337" rtlCol="0" anchor="ctr">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a:solidFill>
                  <a:schemeClr val="bg1"/>
                </a:solidFill>
                <a:latin typeface="Cambria" panose="02040503050406030204" pitchFamily="18" charset="0"/>
              </a:rPr>
              <a:t>References</a:t>
            </a:r>
          </a:p>
        </p:txBody>
      </p:sp>
      <p:sp>
        <p:nvSpPr>
          <p:cNvPr id="4" name="TextBox 3"/>
          <p:cNvSpPr txBox="1"/>
          <p:nvPr/>
        </p:nvSpPr>
        <p:spPr>
          <a:xfrm>
            <a:off x="32984920" y="12216858"/>
            <a:ext cx="5657401" cy="553992"/>
          </a:xfrm>
          <a:prstGeom prst="rect">
            <a:avLst/>
          </a:prstGeom>
          <a:noFill/>
        </p:spPr>
        <p:txBody>
          <a:bodyPr wrap="square" lIns="106674" tIns="53337" rIns="106674" bIns="53337" rtlCol="0">
            <a:spAutoFit/>
          </a:bodyPr>
          <a:lstStyle/>
          <a:p>
            <a:endParaRPr lang="en-US" sz="2900" dirty="0">
              <a:latin typeface="Cambria" panose="02040503050406030204" pitchFamily="18" charset="0"/>
            </a:endParaRPr>
          </a:p>
        </p:txBody>
      </p:sp>
      <p:sp>
        <p:nvSpPr>
          <p:cNvPr id="27" name="Rectangle 26"/>
          <p:cNvSpPr/>
          <p:nvPr/>
        </p:nvSpPr>
        <p:spPr>
          <a:xfrm>
            <a:off x="37950303" y="1168998"/>
            <a:ext cx="3637810" cy="251610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106674" tIns="53337" rIns="106674" bIns="53337" rtlCol="0" anchor="ctr"/>
          <a:lstStyle/>
          <a:p>
            <a:pPr algn="ctr"/>
            <a:r>
              <a:rPr lang="en-US" sz="4700" dirty="0">
                <a:solidFill>
                  <a:schemeClr val="tx1"/>
                </a:solidFill>
              </a:rPr>
              <a:t>Place your Project Logo Here</a:t>
            </a:r>
          </a:p>
        </p:txBody>
      </p:sp>
      <p:sp>
        <p:nvSpPr>
          <p:cNvPr id="98" name="Subtitle 2"/>
          <p:cNvSpPr txBox="1">
            <a:spLocks/>
          </p:cNvSpPr>
          <p:nvPr/>
        </p:nvSpPr>
        <p:spPr>
          <a:xfrm>
            <a:off x="348270" y="22553038"/>
            <a:ext cx="10914743" cy="913158"/>
          </a:xfrm>
          <a:prstGeom prst="rect">
            <a:avLst/>
          </a:prstGeom>
          <a:solidFill>
            <a:srgbClr val="002060"/>
          </a:solidFill>
          <a:ln>
            <a:solidFill>
              <a:srgbClr val="002060"/>
            </a:solidFill>
          </a:ln>
        </p:spPr>
        <p:txBody>
          <a:bodyPr vert="horz" lIns="106674" tIns="53337" rIns="106674" bIns="53337" rtlCol="0" anchor="ctr">
            <a:normAutofit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6300" dirty="0">
                <a:solidFill>
                  <a:schemeClr val="bg1"/>
                </a:solidFill>
                <a:latin typeface="Cambria" panose="02040503050406030204" pitchFamily="18" charset="0"/>
              </a:rPr>
              <a:t> </a:t>
            </a:r>
            <a:r>
              <a:rPr lang="en-US" sz="5800" dirty="0">
                <a:solidFill>
                  <a:schemeClr val="bg1"/>
                </a:solidFill>
                <a:latin typeface="Cambria" panose="02040503050406030204" pitchFamily="18" charset="0"/>
              </a:rPr>
              <a:t>Equations</a:t>
            </a:r>
          </a:p>
        </p:txBody>
      </p:sp>
      <p:sp>
        <p:nvSpPr>
          <p:cNvPr id="99" name="Subtitle 2"/>
          <p:cNvSpPr txBox="1">
            <a:spLocks/>
          </p:cNvSpPr>
          <p:nvPr/>
        </p:nvSpPr>
        <p:spPr>
          <a:xfrm>
            <a:off x="404360" y="14720805"/>
            <a:ext cx="10879979" cy="7802463"/>
          </a:xfrm>
          <a:prstGeom prst="rect">
            <a:avLst/>
          </a:prstGeom>
          <a:ln>
            <a:solidFill>
              <a:srgbClr val="002060"/>
            </a:solidFill>
          </a:ln>
        </p:spPr>
        <p:txBody>
          <a:bodyPr vert="horz" lIns="106674" tIns="53337" rIns="106674" bIns="53337"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marL="399415" indent="-399415" algn="just">
              <a:spcBef>
                <a:spcPts val="0"/>
              </a:spcBef>
              <a:buChar char="•"/>
            </a:pPr>
            <a:r>
              <a:rPr lang="en-US" sz="4400" dirty="0">
                <a:latin typeface="Times New Roman"/>
                <a:cs typeface="Times New Roman"/>
              </a:rPr>
              <a:t>Assembly of copper heat exchangers of two sizes </a:t>
            </a:r>
          </a:p>
          <a:p>
            <a:pPr marL="399415" indent="-399415" algn="just">
              <a:spcBef>
                <a:spcPts val="0"/>
              </a:spcBef>
              <a:buFont typeface="Arial" panose="020B0604020202020204" pitchFamily="34" charset="0"/>
              <a:buChar char="•"/>
            </a:pPr>
            <a:r>
              <a:rPr lang="en-US" sz="4400" dirty="0">
                <a:latin typeface="Times New Roman"/>
                <a:cs typeface="Times New Roman"/>
              </a:rPr>
              <a:t>Collection of temperature data at 200W, 300W, 400 W heat input with cold stream flowrate 10-30 gph for Heat exchanger 1 and 300W and 400W heat input for Heat exchanger 2, performed in triplicate</a:t>
            </a:r>
            <a:endParaRPr lang="en-US" sz="10050" dirty="0">
              <a:latin typeface="Times New Roman"/>
              <a:cs typeface="Times New Roman"/>
            </a:endParaRPr>
          </a:p>
          <a:p>
            <a:pPr marL="400027" indent="-400027" algn="just">
              <a:spcBef>
                <a:spcPts val="0"/>
              </a:spcBef>
              <a:buFont typeface="Arial" panose="020B0604020202020204" pitchFamily="34" charset="0"/>
              <a:buChar char="•"/>
            </a:pPr>
            <a:r>
              <a:rPr lang="en-US" sz="4400" dirty="0">
                <a:latin typeface="Times New Roman" panose="02020603050405020304" pitchFamily="18" charset="0"/>
                <a:cs typeface="Times New Roman" panose="02020603050405020304" pitchFamily="18" charset="0"/>
              </a:rPr>
              <a:t>Derivation of energy balances, natural convection flow rates, and thermal convection coefficients</a:t>
            </a:r>
          </a:p>
          <a:p>
            <a:pPr marL="400027" indent="-400027" algn="just">
              <a:spcBef>
                <a:spcPts val="0"/>
              </a:spcBef>
              <a:buFont typeface="Arial" panose="020B0604020202020204" pitchFamily="34" charset="0"/>
              <a:buChar char="•"/>
            </a:pPr>
            <a:r>
              <a:rPr lang="en-US" sz="4400" dirty="0">
                <a:latin typeface="Times New Roman" panose="02020603050405020304" pitchFamily="18" charset="0"/>
                <a:cs typeface="Times New Roman" panose="02020603050405020304" pitchFamily="18" charset="0"/>
              </a:rPr>
              <a:t>Extrapolation to design problem system </a:t>
            </a:r>
          </a:p>
          <a:p>
            <a:pPr algn="just">
              <a:spcBef>
                <a:spcPts val="0"/>
              </a:spcBef>
            </a:pPr>
            <a:endParaRPr lang="en-US" sz="2900" dirty="0">
              <a:latin typeface="Times New Roman" panose="02020603050405020304" pitchFamily="18" charset="0"/>
              <a:cs typeface="Times New Roman" panose="02020603050405020304" pitchFamily="18" charset="0"/>
            </a:endParaRPr>
          </a:p>
          <a:p>
            <a:pPr marL="400027" indent="-400027" algn="just">
              <a:spcBef>
                <a:spcPts val="0"/>
              </a:spcBef>
              <a:buFont typeface="Arial" panose="020B0604020202020204" pitchFamily="34" charset="0"/>
              <a:buChar char="•"/>
            </a:pPr>
            <a:endParaRPr lang="en-US" sz="2900" dirty="0">
              <a:latin typeface="Times New Roman" panose="02020603050405020304" pitchFamily="18" charset="0"/>
              <a:cs typeface="Times New Roman" panose="02020603050405020304" pitchFamily="18" charset="0"/>
            </a:endParaRPr>
          </a:p>
          <a:p>
            <a:pPr algn="just">
              <a:spcBef>
                <a:spcPts val="0"/>
              </a:spcBef>
            </a:pPr>
            <a:endParaRPr lang="en-US" sz="2900" dirty="0">
              <a:latin typeface="Times New Roman" panose="02020603050405020304" pitchFamily="18" charset="0"/>
              <a:cs typeface="Times New Roman" panose="02020603050405020304" pitchFamily="18" charset="0"/>
            </a:endParaRPr>
          </a:p>
          <a:p>
            <a:pPr marL="400027" indent="-400027" algn="just">
              <a:spcBef>
                <a:spcPts val="0"/>
              </a:spcBef>
              <a:buFont typeface="Arial" panose="020B0604020202020204" pitchFamily="34" charset="0"/>
              <a:buChar char="•"/>
            </a:pPr>
            <a:endParaRPr lang="en-US" sz="2900" dirty="0">
              <a:latin typeface="Times New Roman" panose="02020603050405020304" pitchFamily="18" charset="0"/>
              <a:cs typeface="Times New Roman" panose="02020603050405020304" pitchFamily="18" charset="0"/>
            </a:endParaRPr>
          </a:p>
          <a:p>
            <a:pPr marL="400027" indent="-400027" algn="just">
              <a:spcBef>
                <a:spcPts val="0"/>
              </a:spcBef>
              <a:buFont typeface="Arial" panose="020B0604020202020204" pitchFamily="34" charset="0"/>
              <a:buChar char="•"/>
            </a:pPr>
            <a:endParaRPr lang="en-US" sz="2900" dirty="0">
              <a:latin typeface="Times New Roman" panose="02020603050405020304" pitchFamily="18" charset="0"/>
              <a:cs typeface="Times New Roman" panose="02020603050405020304" pitchFamily="18" charset="0"/>
            </a:endParaRPr>
          </a:p>
          <a:p>
            <a:pPr marL="400027" indent="-400027" algn="just">
              <a:spcBef>
                <a:spcPts val="0"/>
              </a:spcBef>
              <a:buFont typeface="Arial" panose="020B0604020202020204" pitchFamily="34" charset="0"/>
              <a:buChar char="•"/>
            </a:pPr>
            <a:endParaRPr lang="en-US" sz="2900" dirty="0">
              <a:latin typeface="Times New Roman" panose="02020603050405020304" pitchFamily="18" charset="0"/>
              <a:cs typeface="Times New Roman" panose="02020603050405020304" pitchFamily="18" charset="0"/>
            </a:endParaRPr>
          </a:p>
          <a:p>
            <a:pPr algn="just">
              <a:spcBef>
                <a:spcPts val="0"/>
              </a:spcBef>
            </a:pPr>
            <a:endParaRPr lang="en-US" sz="2900" dirty="0">
              <a:latin typeface="Times New Roman" panose="02020603050405020304" pitchFamily="18" charset="0"/>
              <a:cs typeface="Times New Roman" panose="02020603050405020304" pitchFamily="18" charset="0"/>
            </a:endParaRPr>
          </a:p>
          <a:p>
            <a:pPr algn="l">
              <a:spcBef>
                <a:spcPts val="0"/>
              </a:spcBef>
            </a:pPr>
            <a:endParaRPr lang="en-US" sz="2900" dirty="0">
              <a:latin typeface="Times New Roman" panose="02020603050405020304" pitchFamily="18" charset="0"/>
              <a:cs typeface="Times New Roman" panose="02020603050405020304" pitchFamily="18" charset="0"/>
            </a:endParaRPr>
          </a:p>
          <a:p>
            <a:pPr algn="l">
              <a:spcBef>
                <a:spcPts val="0"/>
              </a:spcBef>
            </a:pPr>
            <a:endParaRPr lang="en-US" sz="2900" dirty="0">
              <a:latin typeface="Times New Roman" panose="02020603050405020304" pitchFamily="18" charset="0"/>
              <a:cs typeface="Times New Roman" panose="02020603050405020304" pitchFamily="18" charset="0"/>
            </a:endParaRPr>
          </a:p>
          <a:p>
            <a:pPr algn="l">
              <a:spcBef>
                <a:spcPts val="0"/>
              </a:spcBef>
            </a:pPr>
            <a:endParaRPr lang="en-US" sz="2900" dirty="0">
              <a:latin typeface="Times New Roman" panose="02020603050405020304" pitchFamily="18" charset="0"/>
              <a:cs typeface="Times New Roman" panose="02020603050405020304" pitchFamily="18" charset="0"/>
            </a:endParaRPr>
          </a:p>
        </p:txBody>
      </p:sp>
      <p:pic>
        <p:nvPicPr>
          <p:cNvPr id="22" name="Picture 2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6577088" y="700889"/>
            <a:ext cx="6384240" cy="3591135"/>
          </a:xfrm>
          <a:prstGeom prst="rect">
            <a:avLst/>
          </a:prstGeom>
        </p:spPr>
      </p:pic>
      <mc:AlternateContent xmlns:mc="http://schemas.openxmlformats.org/markup-compatibility/2006" xmlns:p14="http://schemas.microsoft.com/office/powerpoint/2010/main">
        <mc:Choice Requires="p14">
          <p:contentPart p14:bwMode="auto" r:id="rId8">
            <p14:nvContentPartPr>
              <p14:cNvPr id="309" name="Ink 308">
                <a:extLst>
                  <a:ext uri="{FF2B5EF4-FFF2-40B4-BE49-F238E27FC236}">
                    <a16:creationId xmlns:a16="http://schemas.microsoft.com/office/drawing/2014/main" id="{D0EF7FF3-B55C-491B-ABDA-ED5ED9AE4224}"/>
                  </a:ext>
                </a:extLst>
              </p14:cNvPr>
              <p14:cNvContentPartPr/>
              <p14:nvPr/>
            </p14:nvContentPartPr>
            <p14:xfrm>
              <a:off x="50849794" y="13604400"/>
              <a:ext cx="26640" cy="360"/>
            </p14:xfrm>
          </p:contentPart>
        </mc:Choice>
        <mc:Fallback xmlns="">
          <p:pic>
            <p:nvPicPr>
              <p:cNvPr id="309" name="Ink 308">
                <a:extLst>
                  <a:ext uri="{FF2B5EF4-FFF2-40B4-BE49-F238E27FC236}">
                    <a16:creationId xmlns:a16="http://schemas.microsoft.com/office/drawing/2014/main" id="{D0EF7FF3-B55C-491B-ABDA-ED5ED9AE4224}"/>
                  </a:ext>
                </a:extLst>
              </p:cNvPr>
              <p:cNvPicPr/>
              <p:nvPr/>
            </p:nvPicPr>
            <p:blipFill>
              <a:blip r:embed="rId102"/>
              <a:stretch>
                <a:fillRect/>
              </a:stretch>
            </p:blipFill>
            <p:spPr>
              <a:xfrm>
                <a:off x="50832154" y="13586400"/>
                <a:ext cx="62280" cy="36000"/>
              </a:xfrm>
              <a:prstGeom prst="rect">
                <a:avLst/>
              </a:prstGeom>
            </p:spPr>
          </p:pic>
        </mc:Fallback>
      </mc:AlternateContent>
      <mc:AlternateContent xmlns:mc="http://schemas.openxmlformats.org/markup-compatibility/2006" xmlns:p14="http://schemas.microsoft.com/office/powerpoint/2010/main">
        <mc:Choice Requires="p14">
          <p:contentPart p14:bwMode="auto" r:id="rId103">
            <p14:nvContentPartPr>
              <p14:cNvPr id="338" name="Ink 337">
                <a:extLst>
                  <a:ext uri="{FF2B5EF4-FFF2-40B4-BE49-F238E27FC236}">
                    <a16:creationId xmlns:a16="http://schemas.microsoft.com/office/drawing/2014/main" id="{48244871-E914-4676-911A-E10E358F8409}"/>
                  </a:ext>
                </a:extLst>
              </p14:cNvPr>
              <p14:cNvContentPartPr/>
              <p14:nvPr/>
            </p14:nvContentPartPr>
            <p14:xfrm>
              <a:off x="20958891" y="46491"/>
              <a:ext cx="10800" cy="2880"/>
            </p14:xfrm>
          </p:contentPart>
        </mc:Choice>
        <mc:Fallback xmlns="">
          <p:pic>
            <p:nvPicPr>
              <p:cNvPr id="338" name="Ink 337">
                <a:extLst>
                  <a:ext uri="{FF2B5EF4-FFF2-40B4-BE49-F238E27FC236}">
                    <a16:creationId xmlns:a16="http://schemas.microsoft.com/office/drawing/2014/main" id="{48244871-E914-4676-911A-E10E358F8409}"/>
                  </a:ext>
                </a:extLst>
              </p:cNvPr>
              <p:cNvPicPr/>
              <p:nvPr/>
            </p:nvPicPr>
            <p:blipFill>
              <a:blip r:embed="rId112"/>
              <a:stretch>
                <a:fillRect/>
              </a:stretch>
            </p:blipFill>
            <p:spPr>
              <a:xfrm>
                <a:off x="20940891" y="28851"/>
                <a:ext cx="46440" cy="38520"/>
              </a:xfrm>
              <a:prstGeom prst="rect">
                <a:avLst/>
              </a:prstGeom>
            </p:spPr>
          </p:pic>
        </mc:Fallback>
      </mc:AlternateContent>
      <mc:AlternateContent xmlns:mc="http://schemas.openxmlformats.org/markup-compatibility/2006" xmlns:p14="http://schemas.microsoft.com/office/powerpoint/2010/main">
        <mc:Choice Requires="p14">
          <p:contentPart p14:bwMode="auto" r:id="rId113">
            <p14:nvContentPartPr>
              <p14:cNvPr id="340" name="Ink 339">
                <a:extLst>
                  <a:ext uri="{FF2B5EF4-FFF2-40B4-BE49-F238E27FC236}">
                    <a16:creationId xmlns:a16="http://schemas.microsoft.com/office/drawing/2014/main" id="{80194B8C-7E5A-4544-9850-7177D04BADD2}"/>
                  </a:ext>
                </a:extLst>
              </p14:cNvPr>
              <p14:cNvContentPartPr/>
              <p14:nvPr/>
            </p14:nvContentPartPr>
            <p14:xfrm>
              <a:off x="21106131" y="1253211"/>
              <a:ext cx="21240" cy="30600"/>
            </p14:xfrm>
          </p:contentPart>
        </mc:Choice>
        <mc:Fallback xmlns="">
          <p:pic>
            <p:nvPicPr>
              <p:cNvPr id="340" name="Ink 339">
                <a:extLst>
                  <a:ext uri="{FF2B5EF4-FFF2-40B4-BE49-F238E27FC236}">
                    <a16:creationId xmlns:a16="http://schemas.microsoft.com/office/drawing/2014/main" id="{80194B8C-7E5A-4544-9850-7177D04BADD2}"/>
                  </a:ext>
                </a:extLst>
              </p:cNvPr>
              <p:cNvPicPr/>
              <p:nvPr/>
            </p:nvPicPr>
            <p:blipFill>
              <a:blip r:embed="rId116"/>
              <a:stretch>
                <a:fillRect/>
              </a:stretch>
            </p:blipFill>
            <p:spPr>
              <a:xfrm>
                <a:off x="21088131" y="1235571"/>
                <a:ext cx="56880" cy="66240"/>
              </a:xfrm>
              <a:prstGeom prst="rect">
                <a:avLst/>
              </a:prstGeom>
            </p:spPr>
          </p:pic>
        </mc:Fallback>
      </mc:AlternateContent>
      <mc:AlternateContent xmlns:mc="http://schemas.openxmlformats.org/markup-compatibility/2006" xmlns:p14="http://schemas.microsoft.com/office/powerpoint/2010/main">
        <mc:Choice Requires="p14">
          <p:contentPart p14:bwMode="auto" r:id="rId117">
            <p14:nvContentPartPr>
              <p14:cNvPr id="344" name="Ink 343">
                <a:extLst>
                  <a:ext uri="{FF2B5EF4-FFF2-40B4-BE49-F238E27FC236}">
                    <a16:creationId xmlns:a16="http://schemas.microsoft.com/office/drawing/2014/main" id="{6A08864E-C36D-4840-A39A-38C133812D4A}"/>
                  </a:ext>
                </a:extLst>
              </p14:cNvPr>
              <p14:cNvContentPartPr/>
              <p14:nvPr/>
            </p14:nvContentPartPr>
            <p14:xfrm>
              <a:off x="34975491" y="7155771"/>
              <a:ext cx="195120" cy="96120"/>
            </p14:xfrm>
          </p:contentPart>
        </mc:Choice>
        <mc:Fallback xmlns="">
          <p:pic>
            <p:nvPicPr>
              <p:cNvPr id="344" name="Ink 343">
                <a:extLst>
                  <a:ext uri="{FF2B5EF4-FFF2-40B4-BE49-F238E27FC236}">
                    <a16:creationId xmlns:a16="http://schemas.microsoft.com/office/drawing/2014/main" id="{6A08864E-C36D-4840-A39A-38C133812D4A}"/>
                  </a:ext>
                </a:extLst>
              </p:cNvPr>
              <p:cNvPicPr/>
              <p:nvPr/>
            </p:nvPicPr>
            <p:blipFill>
              <a:blip r:embed="rId122"/>
              <a:stretch>
                <a:fillRect/>
              </a:stretch>
            </p:blipFill>
            <p:spPr>
              <a:xfrm>
                <a:off x="34957491" y="7137771"/>
                <a:ext cx="230760" cy="131760"/>
              </a:xfrm>
              <a:prstGeom prst="rect">
                <a:avLst/>
              </a:prstGeom>
            </p:spPr>
          </p:pic>
        </mc:Fallback>
      </mc:AlternateContent>
      <p:grpSp>
        <p:nvGrpSpPr>
          <p:cNvPr id="241" name="Group 240">
            <a:extLst>
              <a:ext uri="{FF2B5EF4-FFF2-40B4-BE49-F238E27FC236}">
                <a16:creationId xmlns:a16="http://schemas.microsoft.com/office/drawing/2014/main" id="{E227D90F-60D0-744D-BED5-93C67E7168F4}"/>
              </a:ext>
            </a:extLst>
          </p:cNvPr>
          <p:cNvGrpSpPr/>
          <p:nvPr/>
        </p:nvGrpSpPr>
        <p:grpSpPr>
          <a:xfrm>
            <a:off x="12792874" y="5887992"/>
            <a:ext cx="8967691" cy="7290662"/>
            <a:chOff x="59875" y="-82595"/>
            <a:chExt cx="4224923" cy="5591223"/>
          </a:xfrm>
        </p:grpSpPr>
        <p:grpSp>
          <p:nvGrpSpPr>
            <p:cNvPr id="242" name="Group 241">
              <a:extLst>
                <a:ext uri="{FF2B5EF4-FFF2-40B4-BE49-F238E27FC236}">
                  <a16:creationId xmlns:a16="http://schemas.microsoft.com/office/drawing/2014/main" id="{36BEEA80-E55D-2442-96DA-92C92DBE832A}"/>
                </a:ext>
              </a:extLst>
            </p:cNvPr>
            <p:cNvGrpSpPr/>
            <p:nvPr/>
          </p:nvGrpSpPr>
          <p:grpSpPr>
            <a:xfrm>
              <a:off x="252185" y="4082142"/>
              <a:ext cx="611373" cy="900439"/>
              <a:chOff x="963264" y="-179058"/>
              <a:chExt cx="611373" cy="900439"/>
            </a:xfrm>
          </p:grpSpPr>
          <p:sp>
            <p:nvSpPr>
              <p:cNvPr id="303" name="Freeform 302">
                <a:extLst>
                  <a:ext uri="{FF2B5EF4-FFF2-40B4-BE49-F238E27FC236}">
                    <a16:creationId xmlns:a16="http://schemas.microsoft.com/office/drawing/2014/main" id="{868CB4FD-5F49-D24E-B917-6345138E64C4}"/>
                  </a:ext>
                </a:extLst>
              </p:cNvPr>
              <p:cNvSpPr/>
              <p:nvPr/>
            </p:nvSpPr>
            <p:spPr>
              <a:xfrm>
                <a:off x="963264" y="-179058"/>
                <a:ext cx="321087" cy="900439"/>
              </a:xfrm>
              <a:custGeom>
                <a:avLst/>
                <a:gdLst>
                  <a:gd name="connsiteX0" fmla="*/ 321087 w 321087"/>
                  <a:gd name="connsiteY0" fmla="*/ 893459 h 900439"/>
                  <a:gd name="connsiteX1" fmla="*/ 272226 w 321087"/>
                  <a:gd name="connsiteY1" fmla="*/ 900439 h 900439"/>
                  <a:gd name="connsiteX2" fmla="*/ 167524 w 321087"/>
                  <a:gd name="connsiteY2" fmla="*/ 886479 h 900439"/>
                  <a:gd name="connsiteX3" fmla="*/ 146583 w 321087"/>
                  <a:gd name="connsiteY3" fmla="*/ 879499 h 900439"/>
                  <a:gd name="connsiteX4" fmla="*/ 118663 w 321087"/>
                  <a:gd name="connsiteY4" fmla="*/ 858558 h 900439"/>
                  <a:gd name="connsiteX5" fmla="*/ 97722 w 321087"/>
                  <a:gd name="connsiteY5" fmla="*/ 844598 h 900439"/>
                  <a:gd name="connsiteX6" fmla="*/ 83762 w 321087"/>
                  <a:gd name="connsiteY6" fmla="*/ 823658 h 900439"/>
                  <a:gd name="connsiteX7" fmla="*/ 55841 w 321087"/>
                  <a:gd name="connsiteY7" fmla="*/ 795737 h 900439"/>
                  <a:gd name="connsiteX8" fmla="*/ 27921 w 321087"/>
                  <a:gd name="connsiteY8" fmla="*/ 760836 h 900439"/>
                  <a:gd name="connsiteX9" fmla="*/ 13960 w 321087"/>
                  <a:gd name="connsiteY9" fmla="*/ 718955 h 900439"/>
                  <a:gd name="connsiteX10" fmla="*/ 6980 w 321087"/>
                  <a:gd name="connsiteY10" fmla="*/ 698015 h 900439"/>
                  <a:gd name="connsiteX11" fmla="*/ 0 w 321087"/>
                  <a:gd name="connsiteY11" fmla="*/ 635194 h 900439"/>
                  <a:gd name="connsiteX12" fmla="*/ 13960 w 321087"/>
                  <a:gd name="connsiteY12" fmla="*/ 335047 h 900439"/>
                  <a:gd name="connsiteX13" fmla="*/ 6980 w 321087"/>
                  <a:gd name="connsiteY13" fmla="*/ 0 h 900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21087" h="900439">
                    <a:moveTo>
                      <a:pt x="321087" y="893459"/>
                    </a:moveTo>
                    <a:cubicBezTo>
                      <a:pt x="304800" y="895786"/>
                      <a:pt x="288678" y="900439"/>
                      <a:pt x="272226" y="900439"/>
                    </a:cubicBezTo>
                    <a:cubicBezTo>
                      <a:pt x="246058" y="900439"/>
                      <a:pt x="197226" y="893904"/>
                      <a:pt x="167524" y="886479"/>
                    </a:cubicBezTo>
                    <a:cubicBezTo>
                      <a:pt x="160386" y="884695"/>
                      <a:pt x="153563" y="881826"/>
                      <a:pt x="146583" y="879499"/>
                    </a:cubicBezTo>
                    <a:cubicBezTo>
                      <a:pt x="137276" y="872519"/>
                      <a:pt x="128130" y="865320"/>
                      <a:pt x="118663" y="858558"/>
                    </a:cubicBezTo>
                    <a:cubicBezTo>
                      <a:pt x="111836" y="853682"/>
                      <a:pt x="103654" y="850530"/>
                      <a:pt x="97722" y="844598"/>
                    </a:cubicBezTo>
                    <a:cubicBezTo>
                      <a:pt x="91790" y="838666"/>
                      <a:pt x="89221" y="830027"/>
                      <a:pt x="83762" y="823658"/>
                    </a:cubicBezTo>
                    <a:cubicBezTo>
                      <a:pt x="75196" y="813665"/>
                      <a:pt x="63142" y="806689"/>
                      <a:pt x="55841" y="795737"/>
                    </a:cubicBezTo>
                    <a:cubicBezTo>
                      <a:pt x="38230" y="769321"/>
                      <a:pt x="47813" y="780729"/>
                      <a:pt x="27921" y="760836"/>
                    </a:cubicBezTo>
                    <a:lnTo>
                      <a:pt x="13960" y="718955"/>
                    </a:lnTo>
                    <a:lnTo>
                      <a:pt x="6980" y="698015"/>
                    </a:lnTo>
                    <a:cubicBezTo>
                      <a:pt x="4653" y="677075"/>
                      <a:pt x="0" y="656263"/>
                      <a:pt x="0" y="635194"/>
                    </a:cubicBezTo>
                    <a:cubicBezTo>
                      <a:pt x="0" y="499350"/>
                      <a:pt x="5095" y="450301"/>
                      <a:pt x="13960" y="335047"/>
                    </a:cubicBezTo>
                    <a:cubicBezTo>
                      <a:pt x="6289" y="51197"/>
                      <a:pt x="6980" y="162901"/>
                      <a:pt x="6980" y="0"/>
                    </a:cubicBezTo>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306" name="Text Box 57">
                <a:extLst>
                  <a:ext uri="{FF2B5EF4-FFF2-40B4-BE49-F238E27FC236}">
                    <a16:creationId xmlns:a16="http://schemas.microsoft.com/office/drawing/2014/main" id="{465684FB-3231-6241-B67A-3725970EDF21}"/>
                  </a:ext>
                </a:extLst>
              </p:cNvPr>
              <p:cNvSpPr txBox="1"/>
              <p:nvPr/>
            </p:nvSpPr>
            <p:spPr>
              <a:xfrm>
                <a:off x="1170142" y="-21771"/>
                <a:ext cx="404495" cy="324485"/>
              </a:xfrm>
              <a:prstGeom prst="rect">
                <a:avLst/>
              </a:prstGeom>
              <a:noFill/>
              <a:ln>
                <a:noFill/>
              </a:ln>
            </p:spPr>
            <p:style>
              <a:lnRef idx="0">
                <a:scrgbClr r="0" g="0" b="0"/>
              </a:lnRef>
              <a:fillRef idx="0">
                <a:scrgbClr r="0" g="0" b="0"/>
              </a:fillRef>
              <a:effectRef idx="0">
                <a:scrgbClr r="0" g="0" b="0"/>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US" sz="3600" dirty="0">
                    <a:ea typeface="Calibri" panose="020F0502020204030204" pitchFamily="34" charset="0"/>
                    <a:cs typeface="Times New Roman" panose="02020603050405020304" pitchFamily="18" charset="0"/>
                  </a:rPr>
                  <a:t>2</a:t>
                </a:r>
                <a:endParaRPr lang="en-US" sz="3600" dirty="0">
                  <a:effectLst/>
                  <a:ea typeface="Calibri" panose="020F0502020204030204" pitchFamily="34" charset="0"/>
                  <a:cs typeface="Times New Roman" panose="02020603050405020304" pitchFamily="18" charset="0"/>
                </a:endParaRPr>
              </a:p>
            </p:txBody>
          </p:sp>
        </p:grpSp>
        <p:grpSp>
          <p:nvGrpSpPr>
            <p:cNvPr id="243" name="Group 242">
              <a:extLst>
                <a:ext uri="{FF2B5EF4-FFF2-40B4-BE49-F238E27FC236}">
                  <a16:creationId xmlns:a16="http://schemas.microsoft.com/office/drawing/2014/main" id="{2ABA2883-3F33-184D-985A-84C67623A20F}"/>
                </a:ext>
              </a:extLst>
            </p:cNvPr>
            <p:cNvGrpSpPr/>
            <p:nvPr/>
          </p:nvGrpSpPr>
          <p:grpSpPr>
            <a:xfrm>
              <a:off x="59875" y="-82595"/>
              <a:ext cx="4224923" cy="5591223"/>
              <a:chOff x="59875" y="-82595"/>
              <a:chExt cx="4224923" cy="5591223"/>
            </a:xfrm>
          </p:grpSpPr>
          <p:sp>
            <p:nvSpPr>
              <p:cNvPr id="244" name="Can 243">
                <a:extLst>
                  <a:ext uri="{FF2B5EF4-FFF2-40B4-BE49-F238E27FC236}">
                    <a16:creationId xmlns:a16="http://schemas.microsoft.com/office/drawing/2014/main" id="{A37D9F33-248C-0C47-BF1A-239ED52CB25D}"/>
                  </a:ext>
                </a:extLst>
              </p:cNvPr>
              <p:cNvSpPr/>
              <p:nvPr/>
            </p:nvSpPr>
            <p:spPr>
              <a:xfrm>
                <a:off x="3779157" y="555172"/>
                <a:ext cx="110063" cy="397269"/>
              </a:xfrm>
              <a:prstGeom prst="can">
                <a:avLst/>
              </a:prstGeom>
              <a:solidFill>
                <a:schemeClr val="accent2">
                  <a:lumMod val="75000"/>
                </a:schemeClr>
              </a:solidFill>
              <a:ln>
                <a:solidFill>
                  <a:schemeClr val="accent2">
                    <a:lumMod val="50000"/>
                  </a:schemeClr>
                </a:solidFill>
              </a:ln>
            </p:spPr>
            <p:style>
              <a:lnRef idx="1">
                <a:schemeClr val="accent5"/>
              </a:lnRef>
              <a:fillRef idx="3">
                <a:schemeClr val="accent5"/>
              </a:fillRef>
              <a:effectRef idx="2">
                <a:schemeClr val="accent5"/>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spcBef>
                    <a:spcPts val="0"/>
                  </a:spcBef>
                  <a:spcAft>
                    <a:spcPts val="0"/>
                  </a:spcAft>
                </a:pPr>
                <a:endParaRPr lang="en-US" sz="1200">
                  <a:effectLst/>
                  <a:ea typeface="Calibri" panose="020F0502020204030204" pitchFamily="34" charset="0"/>
                  <a:cs typeface="Times New Roman" panose="02020603050405020304" pitchFamily="18" charset="0"/>
                </a:endParaRPr>
              </a:p>
            </p:txBody>
          </p:sp>
          <p:sp>
            <p:nvSpPr>
              <p:cNvPr id="246" name="Can 245">
                <a:extLst>
                  <a:ext uri="{FF2B5EF4-FFF2-40B4-BE49-F238E27FC236}">
                    <a16:creationId xmlns:a16="http://schemas.microsoft.com/office/drawing/2014/main" id="{41DC345A-BF29-7442-AC15-D1DED6036417}"/>
                  </a:ext>
                </a:extLst>
              </p:cNvPr>
              <p:cNvSpPr/>
              <p:nvPr/>
            </p:nvSpPr>
            <p:spPr>
              <a:xfrm rot="5400000">
                <a:off x="1527720" y="2211704"/>
                <a:ext cx="318499" cy="2825393"/>
              </a:xfrm>
              <a:prstGeom prst="can">
                <a:avLst/>
              </a:prstGeom>
              <a:ln/>
            </p:spPr>
            <p:style>
              <a:lnRef idx="1">
                <a:schemeClr val="accent5"/>
              </a:lnRef>
              <a:fillRef idx="3">
                <a:schemeClr val="accent5"/>
              </a:fillRef>
              <a:effectRef idx="2">
                <a:schemeClr val="accent5"/>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47" name="Down Arrow Callout 246">
                <a:extLst>
                  <a:ext uri="{FF2B5EF4-FFF2-40B4-BE49-F238E27FC236}">
                    <a16:creationId xmlns:a16="http://schemas.microsoft.com/office/drawing/2014/main" id="{067678A1-1289-B54F-8A1B-48907EDB82B5}"/>
                  </a:ext>
                </a:extLst>
              </p:cNvPr>
              <p:cNvSpPr/>
              <p:nvPr/>
            </p:nvSpPr>
            <p:spPr>
              <a:xfrm>
                <a:off x="3746500" y="217714"/>
                <a:ext cx="170688" cy="396884"/>
              </a:xfrm>
              <a:prstGeom prst="downArrowCallout">
                <a:avLst>
                  <a:gd name="adj1" fmla="val 3427"/>
                  <a:gd name="adj2" fmla="val 6369"/>
                  <a:gd name="adj3" fmla="val 25000"/>
                  <a:gd name="adj4" fmla="val 64977"/>
                </a:avLst>
              </a:prstGeom>
              <a:solidFill>
                <a:schemeClr val="accent1">
                  <a:lumMod val="75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grpSp>
            <p:nvGrpSpPr>
              <p:cNvPr id="249" name="Group 248">
                <a:extLst>
                  <a:ext uri="{FF2B5EF4-FFF2-40B4-BE49-F238E27FC236}">
                    <a16:creationId xmlns:a16="http://schemas.microsoft.com/office/drawing/2014/main" id="{7304E0A8-BC11-B244-9538-FDE0F4C1E96A}"/>
                  </a:ext>
                </a:extLst>
              </p:cNvPr>
              <p:cNvGrpSpPr/>
              <p:nvPr/>
            </p:nvGrpSpPr>
            <p:grpSpPr>
              <a:xfrm>
                <a:off x="59875" y="-82595"/>
                <a:ext cx="4224923" cy="5591223"/>
                <a:chOff x="59875" y="-82595"/>
                <a:chExt cx="4224923" cy="5591223"/>
              </a:xfrm>
            </p:grpSpPr>
            <p:sp>
              <p:nvSpPr>
                <p:cNvPr id="251" name="Text Box 56">
                  <a:extLst>
                    <a:ext uri="{FF2B5EF4-FFF2-40B4-BE49-F238E27FC236}">
                      <a16:creationId xmlns:a16="http://schemas.microsoft.com/office/drawing/2014/main" id="{AF914D35-401A-6646-98FB-CF18CD5F0FF0}"/>
                    </a:ext>
                  </a:extLst>
                </p:cNvPr>
                <p:cNvSpPr txBox="1"/>
                <p:nvPr/>
              </p:nvSpPr>
              <p:spPr>
                <a:xfrm>
                  <a:off x="2650513" y="118537"/>
                  <a:ext cx="404495" cy="324485"/>
                </a:xfrm>
                <a:prstGeom prst="rect">
                  <a:avLst/>
                </a:prstGeom>
                <a:noFill/>
                <a:ln>
                  <a:noFill/>
                </a:ln>
              </p:spPr>
              <p:style>
                <a:lnRef idx="0">
                  <a:scrgbClr r="0" g="0" b="0"/>
                </a:lnRef>
                <a:fillRef idx="0">
                  <a:scrgbClr r="0" g="0" b="0"/>
                </a:fillRef>
                <a:effectRef idx="0">
                  <a:scrgbClr r="0" g="0" b="0"/>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US" sz="3600" dirty="0">
                      <a:ea typeface="Calibri" panose="020F0502020204030204" pitchFamily="34" charset="0"/>
                      <a:cs typeface="Times New Roman" panose="02020603050405020304" pitchFamily="18" charset="0"/>
                    </a:rPr>
                    <a:t>1</a:t>
                  </a:r>
                  <a:endParaRPr lang="en-US" sz="3600" dirty="0">
                    <a:effectLst/>
                    <a:ea typeface="Calibri" panose="020F0502020204030204" pitchFamily="34" charset="0"/>
                    <a:cs typeface="Times New Roman" panose="02020603050405020304" pitchFamily="18" charset="0"/>
                  </a:endParaRPr>
                </a:p>
              </p:txBody>
            </p:sp>
            <p:sp>
              <p:nvSpPr>
                <p:cNvPr id="255" name="Text Box 62">
                  <a:extLst>
                    <a:ext uri="{FF2B5EF4-FFF2-40B4-BE49-F238E27FC236}">
                      <a16:creationId xmlns:a16="http://schemas.microsoft.com/office/drawing/2014/main" id="{980E55A7-1276-5541-AD2D-C7271A96AB5F}"/>
                    </a:ext>
                  </a:extLst>
                </p:cNvPr>
                <p:cNvSpPr txBox="1"/>
                <p:nvPr/>
              </p:nvSpPr>
              <p:spPr>
                <a:xfrm>
                  <a:off x="3390185" y="1316854"/>
                  <a:ext cx="381720" cy="2366613"/>
                </a:xfrm>
                <a:prstGeom prst="rect">
                  <a:avLst/>
                </a:prstGeom>
                <a:noFill/>
                <a:ln>
                  <a:noFill/>
                </a:ln>
              </p:spPr>
              <p:style>
                <a:lnRef idx="0">
                  <a:scrgbClr r="0" g="0" b="0"/>
                </a:lnRef>
                <a:fillRef idx="0">
                  <a:scrgbClr r="0" g="0" b="0"/>
                </a:fillRef>
                <a:effectRef idx="0">
                  <a:scrgbClr r="0" g="0" b="0"/>
                </a:effectRef>
                <a:fontRef idx="minor">
                  <a:schemeClr val="dk1"/>
                </a:fontRef>
              </p:style>
              <p:txBody>
                <a:bodyPr rot="0" spcFirstLastPara="0" vert="eaVert"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US" sz="3600" dirty="0">
                      <a:effectLst/>
                      <a:ea typeface="Calibri" panose="020F0502020204030204" pitchFamily="34" charset="0"/>
                      <a:cs typeface="Times New Roman" panose="02020603050405020304" pitchFamily="18" charset="0"/>
                    </a:rPr>
                    <a:t>Cold water flow</a:t>
                  </a:r>
                </a:p>
              </p:txBody>
            </p:sp>
            <p:sp>
              <p:nvSpPr>
                <p:cNvPr id="256" name="Text Box 63">
                  <a:extLst>
                    <a:ext uri="{FF2B5EF4-FFF2-40B4-BE49-F238E27FC236}">
                      <a16:creationId xmlns:a16="http://schemas.microsoft.com/office/drawing/2014/main" id="{F05918E2-F454-2F49-9817-BDB60E85729C}"/>
                    </a:ext>
                  </a:extLst>
                </p:cNvPr>
                <p:cNvSpPr txBox="1"/>
                <p:nvPr/>
              </p:nvSpPr>
              <p:spPr>
                <a:xfrm rot="10800000">
                  <a:off x="2601620" y="1244132"/>
                  <a:ext cx="381720" cy="2213143"/>
                </a:xfrm>
                <a:prstGeom prst="rect">
                  <a:avLst/>
                </a:prstGeom>
                <a:noFill/>
                <a:ln>
                  <a:noFill/>
                </a:ln>
              </p:spPr>
              <p:style>
                <a:lnRef idx="0">
                  <a:scrgbClr r="0" g="0" b="0"/>
                </a:lnRef>
                <a:fillRef idx="0">
                  <a:scrgbClr r="0" g="0" b="0"/>
                </a:fillRef>
                <a:effectRef idx="0">
                  <a:scrgbClr r="0" g="0" b="0"/>
                </a:effectRef>
                <a:fontRef idx="minor">
                  <a:schemeClr val="dk1"/>
                </a:fontRef>
              </p:style>
              <p:txBody>
                <a:bodyPr rot="0" spcFirstLastPara="0" vert="eaVert"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US" sz="3200" dirty="0">
                      <a:effectLst/>
                      <a:ea typeface="Calibri" panose="020F0502020204030204" pitchFamily="34" charset="0"/>
                      <a:cs typeface="Times New Roman" panose="02020603050405020304" pitchFamily="18" charset="0"/>
                    </a:rPr>
                    <a:t>Hot water flow</a:t>
                  </a:r>
                </a:p>
              </p:txBody>
            </p:sp>
            <p:sp>
              <p:nvSpPr>
                <p:cNvPr id="260" name="Text Box 73">
                  <a:extLst>
                    <a:ext uri="{FF2B5EF4-FFF2-40B4-BE49-F238E27FC236}">
                      <a16:creationId xmlns:a16="http://schemas.microsoft.com/office/drawing/2014/main" id="{EA4F9885-C36A-8B4D-AD8A-160F18881F1B}"/>
                    </a:ext>
                  </a:extLst>
                </p:cNvPr>
                <p:cNvSpPr txBox="1"/>
                <p:nvPr/>
              </p:nvSpPr>
              <p:spPr>
                <a:xfrm>
                  <a:off x="3408929" y="3907298"/>
                  <a:ext cx="404865" cy="324636"/>
                </a:xfrm>
                <a:prstGeom prst="rect">
                  <a:avLst/>
                </a:prstGeom>
                <a:noFill/>
                <a:ln>
                  <a:noFill/>
                </a:ln>
              </p:spPr>
              <p:style>
                <a:lnRef idx="0">
                  <a:scrgbClr r="0" g="0" b="0"/>
                </a:lnRef>
                <a:fillRef idx="0">
                  <a:scrgbClr r="0" g="0" b="0"/>
                </a:fillRef>
                <a:effectRef idx="0">
                  <a:scrgbClr r="0" g="0" b="0"/>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US" sz="3600" dirty="0">
                      <a:ea typeface="Calibri" panose="020F0502020204030204" pitchFamily="34" charset="0"/>
                      <a:cs typeface="Times New Roman" panose="02020603050405020304" pitchFamily="18" charset="0"/>
                    </a:rPr>
                    <a:t>5</a:t>
                  </a:r>
                  <a:endParaRPr lang="en-US" sz="3600" dirty="0">
                    <a:effectLst/>
                    <a:ea typeface="Calibri" panose="020F0502020204030204" pitchFamily="34" charset="0"/>
                    <a:cs typeface="Times New Roman" panose="02020603050405020304" pitchFamily="18" charset="0"/>
                  </a:endParaRPr>
                </a:p>
              </p:txBody>
            </p:sp>
            <p:grpSp>
              <p:nvGrpSpPr>
                <p:cNvPr id="261" name="Group 260">
                  <a:extLst>
                    <a:ext uri="{FF2B5EF4-FFF2-40B4-BE49-F238E27FC236}">
                      <a16:creationId xmlns:a16="http://schemas.microsoft.com/office/drawing/2014/main" id="{F531B445-4D1E-9443-8230-075E1FAED72D}"/>
                    </a:ext>
                  </a:extLst>
                </p:cNvPr>
                <p:cNvGrpSpPr/>
                <p:nvPr/>
              </p:nvGrpSpPr>
              <p:grpSpPr>
                <a:xfrm>
                  <a:off x="59875" y="-82595"/>
                  <a:ext cx="4224923" cy="5591223"/>
                  <a:chOff x="3" y="-82595"/>
                  <a:chExt cx="4224923" cy="5591223"/>
                </a:xfrm>
              </p:grpSpPr>
              <p:grpSp>
                <p:nvGrpSpPr>
                  <p:cNvPr id="263" name="Group 262">
                    <a:extLst>
                      <a:ext uri="{FF2B5EF4-FFF2-40B4-BE49-F238E27FC236}">
                        <a16:creationId xmlns:a16="http://schemas.microsoft.com/office/drawing/2014/main" id="{9F2D6424-98CA-894A-980E-3B8B7E9016B4}"/>
                      </a:ext>
                    </a:extLst>
                  </p:cNvPr>
                  <p:cNvGrpSpPr/>
                  <p:nvPr/>
                </p:nvGrpSpPr>
                <p:grpSpPr>
                  <a:xfrm>
                    <a:off x="3" y="-82595"/>
                    <a:ext cx="4224923" cy="5591223"/>
                    <a:chOff x="1" y="-76431"/>
                    <a:chExt cx="4225416" cy="5591498"/>
                  </a:xfrm>
                </p:grpSpPr>
                <p:sp>
                  <p:nvSpPr>
                    <p:cNvPr id="265" name="Text Box 43">
                      <a:extLst>
                        <a:ext uri="{FF2B5EF4-FFF2-40B4-BE49-F238E27FC236}">
                          <a16:creationId xmlns:a16="http://schemas.microsoft.com/office/drawing/2014/main" id="{7178FD03-E553-1240-B0C6-C842D834D053}"/>
                        </a:ext>
                      </a:extLst>
                    </p:cNvPr>
                    <p:cNvSpPr txBox="1"/>
                    <p:nvPr/>
                  </p:nvSpPr>
                  <p:spPr>
                    <a:xfrm>
                      <a:off x="3040147" y="5008785"/>
                      <a:ext cx="404912" cy="324652"/>
                    </a:xfrm>
                    <a:prstGeom prst="rect">
                      <a:avLst/>
                    </a:prstGeom>
                    <a:noFill/>
                    <a:ln>
                      <a:noFill/>
                    </a:ln>
                  </p:spPr>
                  <p:style>
                    <a:lnRef idx="0">
                      <a:scrgbClr r="0" g="0" b="0"/>
                    </a:lnRef>
                    <a:fillRef idx="0">
                      <a:scrgbClr r="0" g="0" b="0"/>
                    </a:fillRef>
                    <a:effectRef idx="0">
                      <a:scrgbClr r="0" g="0" b="0"/>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US" sz="3600" dirty="0">
                          <a:ea typeface="Calibri" panose="020F0502020204030204" pitchFamily="34" charset="0"/>
                          <a:cs typeface="Times New Roman" panose="02020603050405020304" pitchFamily="18" charset="0"/>
                        </a:rPr>
                        <a:t>3</a:t>
                      </a:r>
                      <a:endParaRPr lang="en-US" sz="3600" dirty="0">
                        <a:effectLst/>
                        <a:ea typeface="Calibri" panose="020F0502020204030204" pitchFamily="34" charset="0"/>
                        <a:cs typeface="Times New Roman" panose="02020603050405020304" pitchFamily="18" charset="0"/>
                      </a:endParaRPr>
                    </a:p>
                  </p:txBody>
                </p:sp>
                <p:grpSp>
                  <p:nvGrpSpPr>
                    <p:cNvPr id="266" name="Group 265">
                      <a:extLst>
                        <a:ext uri="{FF2B5EF4-FFF2-40B4-BE49-F238E27FC236}">
                          <a16:creationId xmlns:a16="http://schemas.microsoft.com/office/drawing/2014/main" id="{C48B0E7E-7204-A74C-A098-D9629852D73A}"/>
                        </a:ext>
                      </a:extLst>
                    </p:cNvPr>
                    <p:cNvGrpSpPr/>
                    <p:nvPr/>
                  </p:nvGrpSpPr>
                  <p:grpSpPr>
                    <a:xfrm>
                      <a:off x="1" y="-76431"/>
                      <a:ext cx="4225416" cy="5591498"/>
                      <a:chOff x="1" y="-76431"/>
                      <a:chExt cx="4225416" cy="5591498"/>
                    </a:xfrm>
                  </p:grpSpPr>
                  <p:grpSp>
                    <p:nvGrpSpPr>
                      <p:cNvPr id="267" name="Group 266">
                        <a:extLst>
                          <a:ext uri="{FF2B5EF4-FFF2-40B4-BE49-F238E27FC236}">
                            <a16:creationId xmlns:a16="http://schemas.microsoft.com/office/drawing/2014/main" id="{B0ECDD10-B7E5-BF49-BF49-A23CAEF330B0}"/>
                          </a:ext>
                        </a:extLst>
                      </p:cNvPr>
                      <p:cNvGrpSpPr/>
                      <p:nvPr/>
                    </p:nvGrpSpPr>
                    <p:grpSpPr>
                      <a:xfrm>
                        <a:off x="1" y="391887"/>
                        <a:ext cx="3878250" cy="5123180"/>
                        <a:chOff x="0" y="0"/>
                        <a:chExt cx="3878706" cy="5123432"/>
                      </a:xfrm>
                    </p:grpSpPr>
                    <p:sp>
                      <p:nvSpPr>
                        <p:cNvPr id="270" name="Down Arrow Callout 269">
                          <a:extLst>
                            <a:ext uri="{FF2B5EF4-FFF2-40B4-BE49-F238E27FC236}">
                              <a16:creationId xmlns:a16="http://schemas.microsoft.com/office/drawing/2014/main" id="{59BA2545-4DE6-AD44-9FA9-F35EC2C5AC06}"/>
                            </a:ext>
                          </a:extLst>
                        </p:cNvPr>
                        <p:cNvSpPr/>
                        <p:nvPr/>
                      </p:nvSpPr>
                      <p:spPr>
                        <a:xfrm rot="10800000">
                          <a:off x="425752" y="3491046"/>
                          <a:ext cx="170708" cy="396904"/>
                        </a:xfrm>
                        <a:prstGeom prst="downArrowCallout">
                          <a:avLst>
                            <a:gd name="adj1" fmla="val 3427"/>
                            <a:gd name="adj2" fmla="val 6369"/>
                            <a:gd name="adj3" fmla="val 25000"/>
                            <a:gd name="adj4" fmla="val 64977"/>
                          </a:avLst>
                        </a:prstGeom>
                        <a:solidFill>
                          <a:schemeClr val="accent1">
                            <a:lumMod val="75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71" name="Can 270">
                          <a:extLst>
                            <a:ext uri="{FF2B5EF4-FFF2-40B4-BE49-F238E27FC236}">
                              <a16:creationId xmlns:a16="http://schemas.microsoft.com/office/drawing/2014/main" id="{9B586B56-4D79-364A-A0A1-525ECE6F97BD}"/>
                            </a:ext>
                          </a:extLst>
                        </p:cNvPr>
                        <p:cNvSpPr/>
                        <p:nvPr/>
                      </p:nvSpPr>
                      <p:spPr>
                        <a:xfrm rot="10800000">
                          <a:off x="425752" y="3365220"/>
                          <a:ext cx="135838" cy="212902"/>
                        </a:xfrm>
                        <a:prstGeom prst="can">
                          <a:avLst/>
                        </a:prstGeom>
                        <a:solidFill>
                          <a:schemeClr val="accent2">
                            <a:lumMod val="75000"/>
                          </a:schemeClr>
                        </a:solidFill>
                        <a:ln>
                          <a:solidFill>
                            <a:schemeClr val="accent2">
                              <a:lumMod val="50000"/>
                            </a:schemeClr>
                          </a:solidFill>
                        </a:ln>
                      </p:spPr>
                      <p:style>
                        <a:lnRef idx="1">
                          <a:schemeClr val="accent5"/>
                        </a:lnRef>
                        <a:fillRef idx="3">
                          <a:schemeClr val="accent5"/>
                        </a:fillRef>
                        <a:effectRef idx="2">
                          <a:schemeClr val="accent5"/>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spcBef>
                              <a:spcPts val="0"/>
                            </a:spcBef>
                            <a:spcAft>
                              <a:spcPts val="0"/>
                            </a:spcAft>
                          </a:pPr>
                          <a:r>
                            <a:rPr lang="en-US" sz="1200">
                              <a:effectLst/>
                              <a:ea typeface="Calibri" panose="020F0502020204030204" pitchFamily="34" charset="0"/>
                              <a:cs typeface="Times New Roman" panose="02020603050405020304" pitchFamily="18" charset="0"/>
                            </a:rPr>
                            <a:t> </a:t>
                          </a:r>
                        </a:p>
                      </p:txBody>
                    </p:sp>
                    <p:sp>
                      <p:nvSpPr>
                        <p:cNvPr id="272" name="Freeform 271">
                          <a:extLst>
                            <a:ext uri="{FF2B5EF4-FFF2-40B4-BE49-F238E27FC236}">
                              <a16:creationId xmlns:a16="http://schemas.microsoft.com/office/drawing/2014/main" id="{47DCEAA9-D2E2-0845-A7FF-7E91220EC89A}"/>
                            </a:ext>
                          </a:extLst>
                        </p:cNvPr>
                        <p:cNvSpPr/>
                        <p:nvPr/>
                      </p:nvSpPr>
                      <p:spPr>
                        <a:xfrm>
                          <a:off x="153564" y="3650620"/>
                          <a:ext cx="356238" cy="983134"/>
                        </a:xfrm>
                        <a:custGeom>
                          <a:avLst/>
                          <a:gdLst>
                            <a:gd name="connsiteX0" fmla="*/ 356238 w 356238"/>
                            <a:gd name="connsiteY0" fmla="*/ 976154 h 983134"/>
                            <a:gd name="connsiteX1" fmla="*/ 307377 w 356238"/>
                            <a:gd name="connsiteY1" fmla="*/ 983134 h 983134"/>
                            <a:gd name="connsiteX2" fmla="*/ 272477 w 356238"/>
                            <a:gd name="connsiteY2" fmla="*/ 976154 h 983134"/>
                            <a:gd name="connsiteX3" fmla="*/ 216635 w 356238"/>
                            <a:gd name="connsiteY3" fmla="*/ 969174 h 983134"/>
                            <a:gd name="connsiteX4" fmla="*/ 188715 w 356238"/>
                            <a:gd name="connsiteY4" fmla="*/ 962194 h 983134"/>
                            <a:gd name="connsiteX5" fmla="*/ 167774 w 356238"/>
                            <a:gd name="connsiteY5" fmla="*/ 948234 h 983134"/>
                            <a:gd name="connsiteX6" fmla="*/ 132874 w 356238"/>
                            <a:gd name="connsiteY6" fmla="*/ 941254 h 983134"/>
                            <a:gd name="connsiteX7" fmla="*/ 90993 w 356238"/>
                            <a:gd name="connsiteY7" fmla="*/ 927293 h 983134"/>
                            <a:gd name="connsiteX8" fmla="*/ 49112 w 356238"/>
                            <a:gd name="connsiteY8" fmla="*/ 871452 h 983134"/>
                            <a:gd name="connsiteX9" fmla="*/ 28171 w 356238"/>
                            <a:gd name="connsiteY9" fmla="*/ 836551 h 983134"/>
                            <a:gd name="connsiteX10" fmla="*/ 14211 w 356238"/>
                            <a:gd name="connsiteY10" fmla="*/ 773730 h 983134"/>
                            <a:gd name="connsiteX11" fmla="*/ 7231 w 356238"/>
                            <a:gd name="connsiteY11" fmla="*/ 662047 h 983134"/>
                            <a:gd name="connsiteX12" fmla="*/ 7231 w 356238"/>
                            <a:gd name="connsiteY12" fmla="*/ 103635 h 983134"/>
                            <a:gd name="connsiteX13" fmla="*/ 251 w 356238"/>
                            <a:gd name="connsiteY13" fmla="*/ 19873 h 983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56238" h="983134">
                              <a:moveTo>
                                <a:pt x="356238" y="976154"/>
                              </a:moveTo>
                              <a:cubicBezTo>
                                <a:pt x="339951" y="978481"/>
                                <a:pt x="323829" y="983134"/>
                                <a:pt x="307377" y="983134"/>
                              </a:cubicBezTo>
                              <a:cubicBezTo>
                                <a:pt x="295513" y="983134"/>
                                <a:pt x="284203" y="977958"/>
                                <a:pt x="272477" y="976154"/>
                              </a:cubicBezTo>
                              <a:cubicBezTo>
                                <a:pt x="253936" y="973302"/>
                                <a:pt x="235249" y="971501"/>
                                <a:pt x="216635" y="969174"/>
                              </a:cubicBezTo>
                              <a:cubicBezTo>
                                <a:pt x="207328" y="966847"/>
                                <a:pt x="197532" y="965973"/>
                                <a:pt x="188715" y="962194"/>
                              </a:cubicBezTo>
                              <a:cubicBezTo>
                                <a:pt x="181004" y="958889"/>
                                <a:pt x="175629" y="951180"/>
                                <a:pt x="167774" y="948234"/>
                              </a:cubicBezTo>
                              <a:cubicBezTo>
                                <a:pt x="156666" y="944068"/>
                                <a:pt x="144320" y="944376"/>
                                <a:pt x="132874" y="941254"/>
                              </a:cubicBezTo>
                              <a:cubicBezTo>
                                <a:pt x="118677" y="937382"/>
                                <a:pt x="90993" y="927293"/>
                                <a:pt x="90993" y="927293"/>
                              </a:cubicBezTo>
                              <a:cubicBezTo>
                                <a:pt x="74454" y="910756"/>
                                <a:pt x="57006" y="895134"/>
                                <a:pt x="49112" y="871452"/>
                              </a:cubicBezTo>
                              <a:cubicBezTo>
                                <a:pt x="40051" y="844268"/>
                                <a:pt x="47335" y="855715"/>
                                <a:pt x="28171" y="836551"/>
                              </a:cubicBezTo>
                              <a:cubicBezTo>
                                <a:pt x="24376" y="821372"/>
                                <a:pt x="15574" y="788046"/>
                                <a:pt x="14211" y="773730"/>
                              </a:cubicBezTo>
                              <a:cubicBezTo>
                                <a:pt x="10675" y="736598"/>
                                <a:pt x="9558" y="699275"/>
                                <a:pt x="7231" y="662047"/>
                              </a:cubicBezTo>
                              <a:cubicBezTo>
                                <a:pt x="21682" y="416383"/>
                                <a:pt x="19051" y="511419"/>
                                <a:pt x="7231" y="103635"/>
                              </a:cubicBezTo>
                              <a:cubicBezTo>
                                <a:pt x="-2044" y="-216360"/>
                                <a:pt x="251" y="336654"/>
                                <a:pt x="251" y="19873"/>
                              </a:cubicBezTo>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73" name="Can 272">
                          <a:extLst>
                            <a:ext uri="{FF2B5EF4-FFF2-40B4-BE49-F238E27FC236}">
                              <a16:creationId xmlns:a16="http://schemas.microsoft.com/office/drawing/2014/main" id="{C33BF8B0-F5EF-2348-B275-F5BD0E438E2F}"/>
                            </a:ext>
                          </a:extLst>
                        </p:cNvPr>
                        <p:cNvSpPr/>
                        <p:nvPr/>
                      </p:nvSpPr>
                      <p:spPr>
                        <a:xfrm rot="5400000">
                          <a:off x="487613" y="4452340"/>
                          <a:ext cx="232481" cy="225361"/>
                        </a:xfrm>
                        <a:prstGeom prst="can">
                          <a:avLst/>
                        </a:prstGeom>
                        <a:solidFill>
                          <a:schemeClr val="accent2"/>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74" name="Cube 273">
                          <a:extLst>
                            <a:ext uri="{FF2B5EF4-FFF2-40B4-BE49-F238E27FC236}">
                              <a16:creationId xmlns:a16="http://schemas.microsoft.com/office/drawing/2014/main" id="{E32BC28B-9992-0B42-AA5D-6EEC42A6C804}"/>
                            </a:ext>
                          </a:extLst>
                        </p:cNvPr>
                        <p:cNvSpPr/>
                        <p:nvPr/>
                      </p:nvSpPr>
                      <p:spPr>
                        <a:xfrm>
                          <a:off x="460690" y="4683683"/>
                          <a:ext cx="1423951" cy="439749"/>
                        </a:xfrm>
                        <a:prstGeom prst="cube">
                          <a:avLst/>
                        </a:prstGeom>
                        <a:solidFill>
                          <a:schemeClr val="accent2">
                            <a:lumMod val="75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75" name="Can 274">
                          <a:extLst>
                            <a:ext uri="{FF2B5EF4-FFF2-40B4-BE49-F238E27FC236}">
                              <a16:creationId xmlns:a16="http://schemas.microsoft.com/office/drawing/2014/main" id="{0A69077C-B3B8-374E-AC33-AEA1AA78A2D8}"/>
                            </a:ext>
                          </a:extLst>
                        </p:cNvPr>
                        <p:cNvSpPr/>
                        <p:nvPr/>
                      </p:nvSpPr>
                      <p:spPr>
                        <a:xfrm>
                          <a:off x="104703" y="3294632"/>
                          <a:ext cx="110076" cy="397289"/>
                        </a:xfrm>
                        <a:prstGeom prst="can">
                          <a:avLst/>
                        </a:prstGeom>
                        <a:solidFill>
                          <a:schemeClr val="accent2">
                            <a:lumMod val="75000"/>
                          </a:schemeClr>
                        </a:solidFill>
                        <a:ln>
                          <a:solidFill>
                            <a:schemeClr val="accent2">
                              <a:lumMod val="50000"/>
                            </a:schemeClr>
                          </a:solidFill>
                        </a:ln>
                      </p:spPr>
                      <p:style>
                        <a:lnRef idx="1">
                          <a:schemeClr val="accent5"/>
                        </a:lnRef>
                        <a:fillRef idx="3">
                          <a:schemeClr val="accent5"/>
                        </a:fillRef>
                        <a:effectRef idx="2">
                          <a:schemeClr val="accent5"/>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spcBef>
                              <a:spcPts val="0"/>
                            </a:spcBef>
                            <a:spcAft>
                              <a:spcPts val="0"/>
                            </a:spcAft>
                          </a:pPr>
                          <a:r>
                            <a:rPr lang="en-US" sz="1200">
                              <a:effectLst/>
                              <a:ea typeface="Calibri" panose="020F0502020204030204" pitchFamily="34" charset="0"/>
                              <a:cs typeface="Times New Roman" panose="02020603050405020304" pitchFamily="18" charset="0"/>
                            </a:rPr>
                            <a:t> </a:t>
                          </a:r>
                        </a:p>
                      </p:txBody>
                    </p:sp>
                    <p:sp>
                      <p:nvSpPr>
                        <p:cNvPr id="276" name="Down Arrow Callout 275">
                          <a:extLst>
                            <a:ext uri="{FF2B5EF4-FFF2-40B4-BE49-F238E27FC236}">
                              <a16:creationId xmlns:a16="http://schemas.microsoft.com/office/drawing/2014/main" id="{5AD00D85-1C20-D040-B281-E33FF0CFD43F}"/>
                            </a:ext>
                          </a:extLst>
                        </p:cNvPr>
                        <p:cNvSpPr/>
                        <p:nvPr/>
                      </p:nvSpPr>
                      <p:spPr>
                        <a:xfrm rot="10800000">
                          <a:off x="3050327" y="4290273"/>
                          <a:ext cx="170708" cy="396904"/>
                        </a:xfrm>
                        <a:prstGeom prst="downArrowCallout">
                          <a:avLst>
                            <a:gd name="adj1" fmla="val 3427"/>
                            <a:gd name="adj2" fmla="val 6369"/>
                            <a:gd name="adj3" fmla="val 25000"/>
                            <a:gd name="adj4" fmla="val 64977"/>
                          </a:avLst>
                        </a:prstGeom>
                        <a:solidFill>
                          <a:schemeClr val="accent1">
                            <a:lumMod val="75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77" name="Down Arrow Callout 276">
                          <a:extLst>
                            <a:ext uri="{FF2B5EF4-FFF2-40B4-BE49-F238E27FC236}">
                              <a16:creationId xmlns:a16="http://schemas.microsoft.com/office/drawing/2014/main" id="{D2CB8059-DC16-014D-886A-737AF6D1D7D5}"/>
                            </a:ext>
                          </a:extLst>
                        </p:cNvPr>
                        <p:cNvSpPr/>
                        <p:nvPr/>
                      </p:nvSpPr>
                      <p:spPr>
                        <a:xfrm>
                          <a:off x="2603597" y="216385"/>
                          <a:ext cx="170708" cy="396904"/>
                        </a:xfrm>
                        <a:prstGeom prst="downArrowCallout">
                          <a:avLst>
                            <a:gd name="adj1" fmla="val 3427"/>
                            <a:gd name="adj2" fmla="val 6369"/>
                            <a:gd name="adj3" fmla="val 25000"/>
                            <a:gd name="adj4" fmla="val 64977"/>
                          </a:avLst>
                        </a:prstGeom>
                        <a:solidFill>
                          <a:schemeClr val="accent1">
                            <a:lumMod val="75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78" name="Down Arrow Callout 277">
                          <a:extLst>
                            <a:ext uri="{FF2B5EF4-FFF2-40B4-BE49-F238E27FC236}">
                              <a16:creationId xmlns:a16="http://schemas.microsoft.com/office/drawing/2014/main" id="{B0863375-C145-7B4C-AAC6-D963A017F9B2}"/>
                            </a:ext>
                          </a:extLst>
                        </p:cNvPr>
                        <p:cNvSpPr/>
                        <p:nvPr/>
                      </p:nvSpPr>
                      <p:spPr>
                        <a:xfrm>
                          <a:off x="3050327" y="0"/>
                          <a:ext cx="170708" cy="396904"/>
                        </a:xfrm>
                        <a:prstGeom prst="downArrowCallout">
                          <a:avLst>
                            <a:gd name="adj1" fmla="val 3427"/>
                            <a:gd name="adj2" fmla="val 6369"/>
                            <a:gd name="adj3" fmla="val 25000"/>
                            <a:gd name="adj4" fmla="val 64977"/>
                          </a:avLst>
                        </a:prstGeom>
                        <a:solidFill>
                          <a:schemeClr val="accent1">
                            <a:lumMod val="75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79" name="Down Arrow Callout 278">
                          <a:extLst>
                            <a:ext uri="{FF2B5EF4-FFF2-40B4-BE49-F238E27FC236}">
                              <a16:creationId xmlns:a16="http://schemas.microsoft.com/office/drawing/2014/main" id="{4E66F329-6101-8A47-B3E0-1EE49E4FFE4B}"/>
                            </a:ext>
                          </a:extLst>
                        </p:cNvPr>
                        <p:cNvSpPr/>
                        <p:nvPr/>
                      </p:nvSpPr>
                      <p:spPr>
                        <a:xfrm>
                          <a:off x="55841" y="34901"/>
                          <a:ext cx="170708" cy="396904"/>
                        </a:xfrm>
                        <a:prstGeom prst="downArrowCallout">
                          <a:avLst>
                            <a:gd name="adj1" fmla="val 3427"/>
                            <a:gd name="adj2" fmla="val 6369"/>
                            <a:gd name="adj3" fmla="val 25000"/>
                            <a:gd name="adj4" fmla="val 64977"/>
                          </a:avLst>
                        </a:prstGeom>
                        <a:solidFill>
                          <a:schemeClr val="accent1">
                            <a:lumMod val="75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80" name="Can 279">
                          <a:extLst>
                            <a:ext uri="{FF2B5EF4-FFF2-40B4-BE49-F238E27FC236}">
                              <a16:creationId xmlns:a16="http://schemas.microsoft.com/office/drawing/2014/main" id="{097E98A2-41B3-2D4C-9DA8-820ADA005DF3}"/>
                            </a:ext>
                          </a:extLst>
                        </p:cNvPr>
                        <p:cNvSpPr/>
                        <p:nvPr/>
                      </p:nvSpPr>
                      <p:spPr>
                        <a:xfrm>
                          <a:off x="2617558" y="530492"/>
                          <a:ext cx="110076" cy="397289"/>
                        </a:xfrm>
                        <a:prstGeom prst="can">
                          <a:avLst/>
                        </a:prstGeom>
                        <a:solidFill>
                          <a:schemeClr val="accent2">
                            <a:lumMod val="75000"/>
                          </a:schemeClr>
                        </a:solidFill>
                        <a:ln>
                          <a:solidFill>
                            <a:schemeClr val="accent2">
                              <a:lumMod val="50000"/>
                            </a:schemeClr>
                          </a:solidFill>
                        </a:ln>
                      </p:spPr>
                      <p:style>
                        <a:lnRef idx="1">
                          <a:schemeClr val="accent5"/>
                        </a:lnRef>
                        <a:fillRef idx="3">
                          <a:schemeClr val="accent5"/>
                        </a:fillRef>
                        <a:effectRef idx="2">
                          <a:schemeClr val="accent5"/>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spcBef>
                              <a:spcPts val="0"/>
                            </a:spcBef>
                            <a:spcAft>
                              <a:spcPts val="0"/>
                            </a:spcAft>
                          </a:pPr>
                          <a:r>
                            <a:rPr lang="en-US" sz="1200">
                              <a:effectLst/>
                              <a:ea typeface="Calibri" panose="020F0502020204030204" pitchFamily="34" charset="0"/>
                              <a:cs typeface="Times New Roman" panose="02020603050405020304" pitchFamily="18" charset="0"/>
                            </a:rPr>
                            <a:t> </a:t>
                          </a:r>
                        </a:p>
                      </p:txBody>
                    </p:sp>
                    <p:sp>
                      <p:nvSpPr>
                        <p:cNvPr id="281" name="Can 280">
                          <a:extLst>
                            <a:ext uri="{FF2B5EF4-FFF2-40B4-BE49-F238E27FC236}">
                              <a16:creationId xmlns:a16="http://schemas.microsoft.com/office/drawing/2014/main" id="{E0C265C5-A481-A847-8608-891125DB823F}"/>
                            </a:ext>
                          </a:extLst>
                        </p:cNvPr>
                        <p:cNvSpPr/>
                        <p:nvPr/>
                      </p:nvSpPr>
                      <p:spPr>
                        <a:xfrm>
                          <a:off x="3078248" y="3399334"/>
                          <a:ext cx="109855" cy="970242"/>
                        </a:xfrm>
                        <a:prstGeom prst="can">
                          <a:avLst/>
                        </a:prstGeom>
                        <a:solidFill>
                          <a:schemeClr val="accent2">
                            <a:lumMod val="75000"/>
                          </a:schemeClr>
                        </a:solidFill>
                        <a:ln>
                          <a:solidFill>
                            <a:schemeClr val="accent2">
                              <a:lumMod val="50000"/>
                            </a:schemeClr>
                          </a:solidFill>
                        </a:ln>
                      </p:spPr>
                      <p:style>
                        <a:lnRef idx="1">
                          <a:schemeClr val="accent5"/>
                        </a:lnRef>
                        <a:fillRef idx="3">
                          <a:schemeClr val="accent5"/>
                        </a:fillRef>
                        <a:effectRef idx="2">
                          <a:schemeClr val="accent5"/>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spcBef>
                              <a:spcPts val="0"/>
                            </a:spcBef>
                            <a:spcAft>
                              <a:spcPts val="0"/>
                            </a:spcAft>
                          </a:pPr>
                          <a:r>
                            <a:rPr lang="en-US" sz="1200">
                              <a:effectLst/>
                              <a:ea typeface="Calibri" panose="020F0502020204030204" pitchFamily="34" charset="0"/>
                              <a:cs typeface="Times New Roman" panose="02020603050405020304" pitchFamily="18" charset="0"/>
                            </a:rPr>
                            <a:t> </a:t>
                          </a:r>
                        </a:p>
                      </p:txBody>
                    </p:sp>
                    <p:sp>
                      <p:nvSpPr>
                        <p:cNvPr id="282" name="Can 281">
                          <a:extLst>
                            <a:ext uri="{FF2B5EF4-FFF2-40B4-BE49-F238E27FC236}">
                              <a16:creationId xmlns:a16="http://schemas.microsoft.com/office/drawing/2014/main" id="{9DC17C93-40B2-6A45-8274-776BA59A4D92}"/>
                            </a:ext>
                          </a:extLst>
                        </p:cNvPr>
                        <p:cNvSpPr/>
                        <p:nvPr/>
                      </p:nvSpPr>
                      <p:spPr>
                        <a:xfrm>
                          <a:off x="0" y="656134"/>
                          <a:ext cx="318499" cy="2825393"/>
                        </a:xfrm>
                        <a:prstGeom prst="can">
                          <a:avLst/>
                        </a:prstGeom>
                        <a:ln/>
                      </p:spPr>
                      <p:style>
                        <a:lnRef idx="1">
                          <a:schemeClr val="accent5"/>
                        </a:lnRef>
                        <a:fillRef idx="3">
                          <a:schemeClr val="accent5"/>
                        </a:fillRef>
                        <a:effectRef idx="2">
                          <a:schemeClr val="accent5"/>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83" name="Can 282">
                          <a:extLst>
                            <a:ext uri="{FF2B5EF4-FFF2-40B4-BE49-F238E27FC236}">
                              <a16:creationId xmlns:a16="http://schemas.microsoft.com/office/drawing/2014/main" id="{C8047743-EC0F-7246-A324-5B055A9E9A72}"/>
                            </a:ext>
                          </a:extLst>
                        </p:cNvPr>
                        <p:cNvSpPr/>
                        <p:nvPr/>
                      </p:nvSpPr>
                      <p:spPr>
                        <a:xfrm rot="5400000">
                          <a:off x="1488678" y="-444825"/>
                          <a:ext cx="318499" cy="2825393"/>
                        </a:xfrm>
                        <a:prstGeom prst="can">
                          <a:avLst/>
                        </a:prstGeom>
                        <a:ln/>
                      </p:spPr>
                      <p:style>
                        <a:lnRef idx="1">
                          <a:schemeClr val="accent5"/>
                        </a:lnRef>
                        <a:fillRef idx="3">
                          <a:schemeClr val="accent5"/>
                        </a:fillRef>
                        <a:effectRef idx="2">
                          <a:schemeClr val="accent5"/>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84" name="Can 283">
                          <a:extLst>
                            <a:ext uri="{FF2B5EF4-FFF2-40B4-BE49-F238E27FC236}">
                              <a16:creationId xmlns:a16="http://schemas.microsoft.com/office/drawing/2014/main" id="{7EAACCBA-3499-2A4E-8552-1D40AFB45B80}"/>
                            </a:ext>
                          </a:extLst>
                        </p:cNvPr>
                        <p:cNvSpPr/>
                        <p:nvPr/>
                      </p:nvSpPr>
                      <p:spPr>
                        <a:xfrm>
                          <a:off x="704996" y="1458852"/>
                          <a:ext cx="102741" cy="1715277"/>
                        </a:xfrm>
                        <a:prstGeom prst="can">
                          <a:avLst/>
                        </a:prstGeom>
                        <a:solidFill>
                          <a:schemeClr val="accent2">
                            <a:lumMod val="75000"/>
                          </a:schemeClr>
                        </a:solidFill>
                        <a:ln>
                          <a:solidFill>
                            <a:schemeClr val="accent2">
                              <a:lumMod val="50000"/>
                            </a:schemeClr>
                          </a:solidFill>
                        </a:ln>
                      </p:spPr>
                      <p:style>
                        <a:lnRef idx="1">
                          <a:schemeClr val="accent5"/>
                        </a:lnRef>
                        <a:fillRef idx="3">
                          <a:schemeClr val="accent5"/>
                        </a:fillRef>
                        <a:effectRef idx="2">
                          <a:schemeClr val="accent5"/>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spcBef>
                              <a:spcPts val="0"/>
                            </a:spcBef>
                            <a:spcAft>
                              <a:spcPts val="0"/>
                            </a:spcAft>
                          </a:pPr>
                          <a:r>
                            <a:rPr lang="en-US" sz="1200">
                              <a:effectLst/>
                              <a:ea typeface="Calibri" panose="020F0502020204030204" pitchFamily="34" charset="0"/>
                              <a:cs typeface="Times New Roman" panose="02020603050405020304" pitchFamily="18" charset="0"/>
                            </a:rPr>
                            <a:t> </a:t>
                          </a:r>
                        </a:p>
                      </p:txBody>
                    </p:sp>
                    <p:sp>
                      <p:nvSpPr>
                        <p:cNvPr id="285" name="Can 284">
                          <a:extLst>
                            <a:ext uri="{FF2B5EF4-FFF2-40B4-BE49-F238E27FC236}">
                              <a16:creationId xmlns:a16="http://schemas.microsoft.com/office/drawing/2014/main" id="{9B79220C-E91D-8942-8B53-0D2E3A1A532F}"/>
                            </a:ext>
                          </a:extLst>
                        </p:cNvPr>
                        <p:cNvSpPr/>
                        <p:nvPr/>
                      </p:nvSpPr>
                      <p:spPr>
                        <a:xfrm rot="5400000">
                          <a:off x="891557" y="1519771"/>
                          <a:ext cx="102236" cy="274157"/>
                        </a:xfrm>
                        <a:prstGeom prst="can">
                          <a:avLst/>
                        </a:prstGeom>
                        <a:solidFill>
                          <a:schemeClr val="accent4">
                            <a:lumMod val="75000"/>
                          </a:schemeClr>
                        </a:solidFill>
                        <a:ln>
                          <a:solidFill>
                            <a:schemeClr val="accent4">
                              <a:lumMod val="50000"/>
                            </a:schemeClr>
                          </a:solidFill>
                        </a:ln>
                      </p:spPr>
                      <p:style>
                        <a:lnRef idx="1">
                          <a:schemeClr val="accent5"/>
                        </a:lnRef>
                        <a:fillRef idx="3">
                          <a:schemeClr val="accent5"/>
                        </a:fillRef>
                        <a:effectRef idx="2">
                          <a:schemeClr val="accent5"/>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spcBef>
                              <a:spcPts val="0"/>
                            </a:spcBef>
                            <a:spcAft>
                              <a:spcPts val="0"/>
                            </a:spcAft>
                          </a:pPr>
                          <a:r>
                            <a:rPr lang="en-US" sz="1200">
                              <a:effectLst/>
                              <a:ea typeface="Calibri" panose="020F0502020204030204" pitchFamily="34" charset="0"/>
                              <a:cs typeface="Times New Roman" panose="02020603050405020304" pitchFamily="18" charset="0"/>
                            </a:rPr>
                            <a:t> </a:t>
                          </a:r>
                        </a:p>
                      </p:txBody>
                    </p:sp>
                    <p:sp>
                      <p:nvSpPr>
                        <p:cNvPr id="286" name="Can 285">
                          <a:extLst>
                            <a:ext uri="{FF2B5EF4-FFF2-40B4-BE49-F238E27FC236}">
                              <a16:creationId xmlns:a16="http://schemas.microsoft.com/office/drawing/2014/main" id="{32E89C26-466F-444A-B31A-73BA705B0EDB}"/>
                            </a:ext>
                          </a:extLst>
                        </p:cNvPr>
                        <p:cNvSpPr/>
                        <p:nvPr/>
                      </p:nvSpPr>
                      <p:spPr>
                        <a:xfrm rot="5400000">
                          <a:off x="884578" y="2769218"/>
                          <a:ext cx="102236" cy="274157"/>
                        </a:xfrm>
                        <a:prstGeom prst="can">
                          <a:avLst/>
                        </a:prstGeom>
                        <a:solidFill>
                          <a:schemeClr val="accent4">
                            <a:lumMod val="75000"/>
                          </a:schemeClr>
                        </a:solidFill>
                        <a:ln>
                          <a:solidFill>
                            <a:schemeClr val="accent4">
                              <a:lumMod val="50000"/>
                            </a:schemeClr>
                          </a:solidFill>
                        </a:ln>
                      </p:spPr>
                      <p:style>
                        <a:lnRef idx="1">
                          <a:schemeClr val="accent5"/>
                        </a:lnRef>
                        <a:fillRef idx="3">
                          <a:schemeClr val="accent5"/>
                        </a:fillRef>
                        <a:effectRef idx="2">
                          <a:schemeClr val="accent5"/>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spcBef>
                              <a:spcPts val="0"/>
                            </a:spcBef>
                            <a:spcAft>
                              <a:spcPts val="0"/>
                            </a:spcAft>
                          </a:pPr>
                          <a:r>
                            <a:rPr lang="en-US" sz="1200">
                              <a:effectLst/>
                              <a:ea typeface="Calibri" panose="020F0502020204030204" pitchFamily="34" charset="0"/>
                              <a:cs typeface="Times New Roman" panose="02020603050405020304" pitchFamily="18" charset="0"/>
                            </a:rPr>
                            <a:t> </a:t>
                          </a:r>
                        </a:p>
                      </p:txBody>
                    </p:sp>
                    <p:sp>
                      <p:nvSpPr>
                        <p:cNvPr id="287" name="Can 286">
                          <a:extLst>
                            <a:ext uri="{FF2B5EF4-FFF2-40B4-BE49-F238E27FC236}">
                              <a16:creationId xmlns:a16="http://schemas.microsoft.com/office/drawing/2014/main" id="{4518DF94-F2B2-E341-B871-D1E9DF13DCD8}"/>
                            </a:ext>
                          </a:extLst>
                        </p:cNvPr>
                        <p:cNvSpPr/>
                        <p:nvPr/>
                      </p:nvSpPr>
                      <p:spPr>
                        <a:xfrm>
                          <a:off x="1054003" y="1605435"/>
                          <a:ext cx="64067" cy="1351505"/>
                        </a:xfrm>
                        <a:prstGeom prst="can">
                          <a:avLst/>
                        </a:prstGeom>
                        <a:solidFill>
                          <a:schemeClr val="bg1"/>
                        </a:solidFill>
                        <a:ln>
                          <a:solidFill>
                            <a:schemeClr val="bg1">
                              <a:lumMod val="75000"/>
                            </a:schemeClr>
                          </a:solidFill>
                        </a:ln>
                      </p:spPr>
                      <p:style>
                        <a:lnRef idx="1">
                          <a:schemeClr val="accent5"/>
                        </a:lnRef>
                        <a:fillRef idx="3">
                          <a:schemeClr val="accent5"/>
                        </a:fillRef>
                        <a:effectRef idx="2">
                          <a:schemeClr val="accent5"/>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89" name="Can 288">
                          <a:extLst>
                            <a:ext uri="{FF2B5EF4-FFF2-40B4-BE49-F238E27FC236}">
                              <a16:creationId xmlns:a16="http://schemas.microsoft.com/office/drawing/2014/main" id="{29F7F89E-C1DB-1C44-9083-898E514BE28C}"/>
                            </a:ext>
                          </a:extLst>
                        </p:cNvPr>
                        <p:cNvSpPr/>
                        <p:nvPr/>
                      </p:nvSpPr>
                      <p:spPr>
                        <a:xfrm>
                          <a:off x="704996" y="1403011"/>
                          <a:ext cx="101555" cy="130992"/>
                        </a:xfrm>
                        <a:prstGeom prst="can">
                          <a:avLst/>
                        </a:prstGeom>
                        <a:solidFill>
                          <a:schemeClr val="accent4">
                            <a:lumMod val="75000"/>
                          </a:schemeClr>
                        </a:solidFill>
                        <a:ln>
                          <a:solidFill>
                            <a:schemeClr val="accent4">
                              <a:lumMod val="50000"/>
                            </a:schemeClr>
                          </a:solidFill>
                        </a:ln>
                      </p:spPr>
                      <p:style>
                        <a:lnRef idx="1">
                          <a:schemeClr val="accent5"/>
                        </a:lnRef>
                        <a:fillRef idx="3">
                          <a:schemeClr val="accent5"/>
                        </a:fillRef>
                        <a:effectRef idx="2">
                          <a:schemeClr val="accent5"/>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spcBef>
                              <a:spcPts val="0"/>
                            </a:spcBef>
                            <a:spcAft>
                              <a:spcPts val="0"/>
                            </a:spcAft>
                          </a:pPr>
                          <a:r>
                            <a:rPr lang="en-US" sz="1200">
                              <a:effectLst/>
                              <a:ea typeface="Calibri" panose="020F0502020204030204" pitchFamily="34" charset="0"/>
                              <a:cs typeface="Times New Roman" panose="02020603050405020304" pitchFamily="18" charset="0"/>
                            </a:rPr>
                            <a:t> </a:t>
                          </a:r>
                        </a:p>
                      </p:txBody>
                    </p:sp>
                    <p:sp>
                      <p:nvSpPr>
                        <p:cNvPr id="290" name="Arc 289">
                          <a:extLst>
                            <a:ext uri="{FF2B5EF4-FFF2-40B4-BE49-F238E27FC236}">
                              <a16:creationId xmlns:a16="http://schemas.microsoft.com/office/drawing/2014/main" id="{D42B0FF1-23AC-C24D-9502-789C368F6953}"/>
                            </a:ext>
                          </a:extLst>
                        </p:cNvPr>
                        <p:cNvSpPr/>
                        <p:nvPr/>
                      </p:nvSpPr>
                      <p:spPr>
                        <a:xfrm flipH="1">
                          <a:off x="759577" y="1309748"/>
                          <a:ext cx="1604326" cy="203200"/>
                        </a:xfrm>
                        <a:prstGeom prst="arc">
                          <a:avLst>
                            <a:gd name="adj1" fmla="val 16111623"/>
                            <a:gd name="adj2" fmla="val 0"/>
                          </a:avLst>
                        </a:prstGeom>
                        <a:ln w="28575">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91" name="Can 290">
                          <a:extLst>
                            <a:ext uri="{FF2B5EF4-FFF2-40B4-BE49-F238E27FC236}">
                              <a16:creationId xmlns:a16="http://schemas.microsoft.com/office/drawing/2014/main" id="{AFC10276-8F0E-8B47-8944-DDE2C76E6C1A}"/>
                            </a:ext>
                          </a:extLst>
                        </p:cNvPr>
                        <p:cNvSpPr/>
                        <p:nvPr/>
                      </p:nvSpPr>
                      <p:spPr>
                        <a:xfrm>
                          <a:off x="1612416" y="1347170"/>
                          <a:ext cx="52705" cy="55880"/>
                        </a:xfrm>
                        <a:prstGeom prst="can">
                          <a:avLst/>
                        </a:prstGeom>
                        <a:solidFill>
                          <a:schemeClr val="accent4">
                            <a:lumMod val="75000"/>
                          </a:schemeClr>
                        </a:solidFill>
                        <a:ln>
                          <a:solidFill>
                            <a:schemeClr val="accent4">
                              <a:lumMod val="50000"/>
                            </a:schemeClr>
                          </a:solidFill>
                        </a:ln>
                      </p:spPr>
                      <p:style>
                        <a:lnRef idx="1">
                          <a:schemeClr val="accent5"/>
                        </a:lnRef>
                        <a:fillRef idx="3">
                          <a:schemeClr val="accent5"/>
                        </a:fillRef>
                        <a:effectRef idx="2">
                          <a:schemeClr val="accent5"/>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spcBef>
                              <a:spcPts val="0"/>
                            </a:spcBef>
                            <a:spcAft>
                              <a:spcPts val="0"/>
                            </a:spcAft>
                          </a:pPr>
                          <a:r>
                            <a:rPr lang="en-US" sz="1200">
                              <a:effectLst/>
                              <a:ea typeface="Calibri" panose="020F0502020204030204" pitchFamily="34" charset="0"/>
                              <a:cs typeface="Times New Roman" panose="02020603050405020304" pitchFamily="18" charset="0"/>
                            </a:rPr>
                            <a:t> </a:t>
                          </a:r>
                        </a:p>
                      </p:txBody>
                    </p:sp>
                    <p:sp>
                      <p:nvSpPr>
                        <p:cNvPr id="292" name="Can 291">
                          <a:extLst>
                            <a:ext uri="{FF2B5EF4-FFF2-40B4-BE49-F238E27FC236}">
                              <a16:creationId xmlns:a16="http://schemas.microsoft.com/office/drawing/2014/main" id="{7BE14F8F-8AC5-1C42-9A1F-DFD899CB4F18}"/>
                            </a:ext>
                          </a:extLst>
                        </p:cNvPr>
                        <p:cNvSpPr/>
                        <p:nvPr/>
                      </p:nvSpPr>
                      <p:spPr>
                        <a:xfrm rot="16200000">
                          <a:off x="1578468" y="1243419"/>
                          <a:ext cx="101555" cy="130992"/>
                        </a:xfrm>
                        <a:prstGeom prst="can">
                          <a:avLst/>
                        </a:prstGeom>
                        <a:solidFill>
                          <a:schemeClr val="accent4">
                            <a:lumMod val="75000"/>
                          </a:schemeClr>
                        </a:solidFill>
                        <a:ln>
                          <a:solidFill>
                            <a:schemeClr val="accent4">
                              <a:lumMod val="50000"/>
                            </a:schemeClr>
                          </a:solidFill>
                        </a:ln>
                      </p:spPr>
                      <p:style>
                        <a:lnRef idx="1">
                          <a:schemeClr val="accent5"/>
                        </a:lnRef>
                        <a:fillRef idx="3">
                          <a:schemeClr val="accent5"/>
                        </a:fillRef>
                        <a:effectRef idx="2">
                          <a:schemeClr val="accent5"/>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spcBef>
                              <a:spcPts val="0"/>
                            </a:spcBef>
                            <a:spcAft>
                              <a:spcPts val="0"/>
                            </a:spcAft>
                          </a:pPr>
                          <a:r>
                            <a:rPr lang="en-US" sz="1200">
                              <a:effectLst/>
                              <a:ea typeface="Calibri" panose="020F0502020204030204" pitchFamily="34" charset="0"/>
                              <a:cs typeface="Times New Roman" panose="02020603050405020304" pitchFamily="18" charset="0"/>
                            </a:rPr>
                            <a:t> </a:t>
                          </a:r>
                        </a:p>
                      </p:txBody>
                    </p:sp>
                    <p:sp>
                      <p:nvSpPr>
                        <p:cNvPr id="293" name="Oval 292">
                          <a:extLst>
                            <a:ext uri="{FF2B5EF4-FFF2-40B4-BE49-F238E27FC236}">
                              <a16:creationId xmlns:a16="http://schemas.microsoft.com/office/drawing/2014/main" id="{CB3C9A6B-50CD-1B44-987C-1D5414EF1EDE}"/>
                            </a:ext>
                          </a:extLst>
                        </p:cNvPr>
                        <p:cNvSpPr/>
                        <p:nvPr/>
                      </p:nvSpPr>
                      <p:spPr>
                        <a:xfrm>
                          <a:off x="1514693" y="1403011"/>
                          <a:ext cx="248920" cy="233680"/>
                        </a:xfrm>
                        <a:prstGeom prst="ellipse">
                          <a:avLst/>
                        </a:pr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94" name="Can 293">
                          <a:extLst>
                            <a:ext uri="{FF2B5EF4-FFF2-40B4-BE49-F238E27FC236}">
                              <a16:creationId xmlns:a16="http://schemas.microsoft.com/office/drawing/2014/main" id="{6BE6EF76-A670-4D49-BC0D-8335918D6E11}"/>
                            </a:ext>
                          </a:extLst>
                        </p:cNvPr>
                        <p:cNvSpPr/>
                        <p:nvPr/>
                      </p:nvSpPr>
                      <p:spPr>
                        <a:xfrm>
                          <a:off x="76782" y="314107"/>
                          <a:ext cx="110076" cy="397289"/>
                        </a:xfrm>
                        <a:prstGeom prst="can">
                          <a:avLst/>
                        </a:prstGeom>
                        <a:solidFill>
                          <a:schemeClr val="accent2">
                            <a:lumMod val="75000"/>
                          </a:schemeClr>
                        </a:solidFill>
                        <a:ln>
                          <a:solidFill>
                            <a:schemeClr val="accent2">
                              <a:lumMod val="50000"/>
                            </a:schemeClr>
                          </a:solidFill>
                        </a:ln>
                      </p:spPr>
                      <p:style>
                        <a:lnRef idx="1">
                          <a:schemeClr val="accent5"/>
                        </a:lnRef>
                        <a:fillRef idx="3">
                          <a:schemeClr val="accent5"/>
                        </a:fillRef>
                        <a:effectRef idx="2">
                          <a:schemeClr val="accent5"/>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spcBef>
                              <a:spcPts val="0"/>
                            </a:spcBef>
                            <a:spcAft>
                              <a:spcPts val="0"/>
                            </a:spcAft>
                          </a:pPr>
                          <a:r>
                            <a:rPr lang="en-US" sz="1200">
                              <a:effectLst/>
                              <a:ea typeface="Calibri" panose="020F0502020204030204" pitchFamily="34" charset="0"/>
                              <a:cs typeface="Times New Roman" panose="02020603050405020304" pitchFamily="18" charset="0"/>
                            </a:rPr>
                            <a:t> </a:t>
                          </a:r>
                        </a:p>
                      </p:txBody>
                    </p:sp>
                    <p:sp>
                      <p:nvSpPr>
                        <p:cNvPr id="295" name="Can 294">
                          <a:extLst>
                            <a:ext uri="{FF2B5EF4-FFF2-40B4-BE49-F238E27FC236}">
                              <a16:creationId xmlns:a16="http://schemas.microsoft.com/office/drawing/2014/main" id="{D1228CEC-45F1-EA45-B8DD-6A75B862584C}"/>
                            </a:ext>
                          </a:extLst>
                        </p:cNvPr>
                        <p:cNvSpPr/>
                        <p:nvPr/>
                      </p:nvSpPr>
                      <p:spPr>
                        <a:xfrm>
                          <a:off x="3078248" y="314107"/>
                          <a:ext cx="110076" cy="397289"/>
                        </a:xfrm>
                        <a:prstGeom prst="can">
                          <a:avLst/>
                        </a:prstGeom>
                        <a:solidFill>
                          <a:schemeClr val="accent2">
                            <a:lumMod val="75000"/>
                          </a:schemeClr>
                        </a:solidFill>
                        <a:ln>
                          <a:solidFill>
                            <a:schemeClr val="accent2">
                              <a:lumMod val="50000"/>
                            </a:schemeClr>
                          </a:solidFill>
                        </a:ln>
                      </p:spPr>
                      <p:style>
                        <a:lnRef idx="1">
                          <a:schemeClr val="accent5"/>
                        </a:lnRef>
                        <a:fillRef idx="3">
                          <a:schemeClr val="accent5"/>
                        </a:fillRef>
                        <a:effectRef idx="2">
                          <a:schemeClr val="accent5"/>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spcBef>
                              <a:spcPts val="0"/>
                            </a:spcBef>
                            <a:spcAft>
                              <a:spcPts val="0"/>
                            </a:spcAft>
                          </a:pPr>
                          <a:endParaRPr lang="en-US" sz="1200">
                            <a:effectLst/>
                            <a:ea typeface="Calibri" panose="020F0502020204030204" pitchFamily="34" charset="0"/>
                            <a:cs typeface="Times New Roman" panose="02020603050405020304" pitchFamily="18" charset="0"/>
                          </a:endParaRPr>
                        </a:p>
                      </p:txBody>
                    </p:sp>
                    <p:sp>
                      <p:nvSpPr>
                        <p:cNvPr id="296" name="Rectangle 295">
                          <a:extLst>
                            <a:ext uri="{FF2B5EF4-FFF2-40B4-BE49-F238E27FC236}">
                              <a16:creationId xmlns:a16="http://schemas.microsoft.com/office/drawing/2014/main" id="{2C7C0CA8-CEEE-FC4C-A77B-2FBEE5009D10}"/>
                            </a:ext>
                          </a:extLst>
                        </p:cNvPr>
                        <p:cNvSpPr/>
                        <p:nvPr/>
                      </p:nvSpPr>
                      <p:spPr>
                        <a:xfrm>
                          <a:off x="663115" y="4351111"/>
                          <a:ext cx="342027" cy="424865"/>
                        </a:xfrm>
                        <a:prstGeom prst="rect">
                          <a:avLst/>
                        </a:prstGeom>
                        <a:solidFill>
                          <a:schemeClr val="bg2">
                            <a:lumMod val="5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97" name="Can 296">
                          <a:extLst>
                            <a:ext uri="{FF2B5EF4-FFF2-40B4-BE49-F238E27FC236}">
                              <a16:creationId xmlns:a16="http://schemas.microsoft.com/office/drawing/2014/main" id="{2A422124-280D-CB4A-84E4-2A82474D0C08}"/>
                            </a:ext>
                          </a:extLst>
                        </p:cNvPr>
                        <p:cNvSpPr/>
                        <p:nvPr/>
                      </p:nvSpPr>
                      <p:spPr>
                        <a:xfrm>
                          <a:off x="999461" y="4431011"/>
                          <a:ext cx="607671" cy="344965"/>
                        </a:xfrm>
                        <a:prstGeom prst="can">
                          <a:avLst/>
                        </a:prstGeom>
                        <a:solidFill>
                          <a:schemeClr val="bg2">
                            <a:lumMod val="5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98" name="Can 297">
                          <a:extLst>
                            <a:ext uri="{FF2B5EF4-FFF2-40B4-BE49-F238E27FC236}">
                              <a16:creationId xmlns:a16="http://schemas.microsoft.com/office/drawing/2014/main" id="{139AE7B2-DF2C-534E-B36B-2F9D4ACE6BC9}"/>
                            </a:ext>
                          </a:extLst>
                        </p:cNvPr>
                        <p:cNvSpPr/>
                        <p:nvPr/>
                      </p:nvSpPr>
                      <p:spPr>
                        <a:xfrm>
                          <a:off x="1116825" y="4322711"/>
                          <a:ext cx="355987" cy="169289"/>
                        </a:xfrm>
                        <a:prstGeom prst="can">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99" name="Can 298">
                          <a:extLst>
                            <a:ext uri="{FF2B5EF4-FFF2-40B4-BE49-F238E27FC236}">
                              <a16:creationId xmlns:a16="http://schemas.microsoft.com/office/drawing/2014/main" id="{449CC304-B7CB-E147-875F-8D2BFCF102F1}"/>
                            </a:ext>
                          </a:extLst>
                        </p:cNvPr>
                        <p:cNvSpPr/>
                        <p:nvPr/>
                      </p:nvSpPr>
                      <p:spPr>
                        <a:xfrm rot="5400000">
                          <a:off x="3211823" y="3944739"/>
                          <a:ext cx="125319" cy="274157"/>
                        </a:xfrm>
                        <a:prstGeom prst="can">
                          <a:avLst/>
                        </a:prstGeom>
                        <a:solidFill>
                          <a:schemeClr val="accent4">
                            <a:lumMod val="75000"/>
                          </a:schemeClr>
                        </a:solidFill>
                        <a:ln>
                          <a:solidFill>
                            <a:schemeClr val="accent4">
                              <a:lumMod val="50000"/>
                            </a:schemeClr>
                          </a:solidFill>
                        </a:ln>
                      </p:spPr>
                      <p:style>
                        <a:lnRef idx="1">
                          <a:schemeClr val="accent5"/>
                        </a:lnRef>
                        <a:fillRef idx="3">
                          <a:schemeClr val="accent5"/>
                        </a:fillRef>
                        <a:effectRef idx="2">
                          <a:schemeClr val="accent5"/>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spcBef>
                              <a:spcPts val="0"/>
                            </a:spcBef>
                            <a:spcAft>
                              <a:spcPts val="0"/>
                            </a:spcAft>
                          </a:pPr>
                          <a:r>
                            <a:rPr lang="en-US" sz="1200">
                              <a:effectLst/>
                              <a:ea typeface="Calibri" panose="020F0502020204030204" pitchFamily="34" charset="0"/>
                              <a:cs typeface="Times New Roman" panose="02020603050405020304" pitchFamily="18" charset="0"/>
                            </a:rPr>
                            <a:t> </a:t>
                          </a:r>
                        </a:p>
                      </p:txBody>
                    </p:sp>
                    <p:sp>
                      <p:nvSpPr>
                        <p:cNvPr id="300" name="Cube 299">
                          <a:extLst>
                            <a:ext uri="{FF2B5EF4-FFF2-40B4-BE49-F238E27FC236}">
                              <a16:creationId xmlns:a16="http://schemas.microsoft.com/office/drawing/2014/main" id="{E5CC50FD-FB24-874A-AAE8-83D75FBD7C93}"/>
                            </a:ext>
                          </a:extLst>
                        </p:cNvPr>
                        <p:cNvSpPr/>
                        <p:nvPr/>
                      </p:nvSpPr>
                      <p:spPr>
                        <a:xfrm flipH="1">
                          <a:off x="3350474" y="4020568"/>
                          <a:ext cx="188465" cy="623667"/>
                        </a:xfrm>
                        <a:prstGeom prst="cube">
                          <a:avLst/>
                        </a:prstGeom>
                        <a:solidFill>
                          <a:schemeClr val="bg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301" name="Can 300">
                          <a:extLst>
                            <a:ext uri="{FF2B5EF4-FFF2-40B4-BE49-F238E27FC236}">
                              <a16:creationId xmlns:a16="http://schemas.microsoft.com/office/drawing/2014/main" id="{5C110BFE-2493-474F-BBAC-7692DB2E8A16}"/>
                            </a:ext>
                          </a:extLst>
                        </p:cNvPr>
                        <p:cNvSpPr/>
                        <p:nvPr/>
                      </p:nvSpPr>
                      <p:spPr>
                        <a:xfrm rot="5400000">
                          <a:off x="3469593" y="247023"/>
                          <a:ext cx="125333" cy="692893"/>
                        </a:xfrm>
                        <a:prstGeom prst="can">
                          <a:avLst/>
                        </a:prstGeom>
                        <a:solidFill>
                          <a:schemeClr val="accent4">
                            <a:lumMod val="75000"/>
                          </a:schemeClr>
                        </a:solidFill>
                        <a:ln>
                          <a:solidFill>
                            <a:schemeClr val="accent4">
                              <a:lumMod val="50000"/>
                            </a:schemeClr>
                          </a:solidFill>
                        </a:ln>
                      </p:spPr>
                      <p:style>
                        <a:lnRef idx="1">
                          <a:schemeClr val="accent5"/>
                        </a:lnRef>
                        <a:fillRef idx="3">
                          <a:schemeClr val="accent5"/>
                        </a:fillRef>
                        <a:effectRef idx="2">
                          <a:schemeClr val="accent5"/>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spcBef>
                              <a:spcPts val="0"/>
                            </a:spcBef>
                            <a:spcAft>
                              <a:spcPts val="0"/>
                            </a:spcAft>
                          </a:pPr>
                          <a:r>
                            <a:rPr lang="en-US" sz="1200">
                              <a:effectLst/>
                              <a:ea typeface="Calibri" panose="020F0502020204030204" pitchFamily="34" charset="0"/>
                              <a:cs typeface="Times New Roman" panose="02020603050405020304" pitchFamily="18" charset="0"/>
                            </a:rPr>
                            <a:t> </a:t>
                          </a:r>
                        </a:p>
                      </p:txBody>
                    </p:sp>
                    <p:sp>
                      <p:nvSpPr>
                        <p:cNvPr id="302" name="Can 301">
                          <a:extLst>
                            <a:ext uri="{FF2B5EF4-FFF2-40B4-BE49-F238E27FC236}">
                              <a16:creationId xmlns:a16="http://schemas.microsoft.com/office/drawing/2014/main" id="{B4596932-78B9-B144-A00A-25F17275E3BE}"/>
                            </a:ext>
                          </a:extLst>
                        </p:cNvPr>
                        <p:cNvSpPr/>
                        <p:nvPr/>
                      </p:nvSpPr>
                      <p:spPr>
                        <a:xfrm>
                          <a:off x="2973545" y="656134"/>
                          <a:ext cx="318499" cy="2825393"/>
                        </a:xfrm>
                        <a:prstGeom prst="can">
                          <a:avLst/>
                        </a:prstGeom>
                        <a:ln/>
                      </p:spPr>
                      <p:style>
                        <a:lnRef idx="1">
                          <a:schemeClr val="accent5"/>
                        </a:lnRef>
                        <a:fillRef idx="3">
                          <a:schemeClr val="accent5"/>
                        </a:fillRef>
                        <a:effectRef idx="2">
                          <a:schemeClr val="accent5"/>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grpSp>
                  <p:sp>
                    <p:nvSpPr>
                      <p:cNvPr id="269" name="Text Box 49">
                        <a:extLst>
                          <a:ext uri="{FF2B5EF4-FFF2-40B4-BE49-F238E27FC236}">
                            <a16:creationId xmlns:a16="http://schemas.microsoft.com/office/drawing/2014/main" id="{A808A164-6FB4-7E4B-BC37-F1CB773EB40A}"/>
                          </a:ext>
                        </a:extLst>
                      </p:cNvPr>
                      <p:cNvSpPr txBox="1"/>
                      <p:nvPr/>
                    </p:nvSpPr>
                    <p:spPr>
                      <a:xfrm>
                        <a:off x="3836764" y="-76431"/>
                        <a:ext cx="388653" cy="251011"/>
                      </a:xfrm>
                      <a:prstGeom prst="rect">
                        <a:avLst/>
                      </a:prstGeom>
                      <a:noFill/>
                      <a:ln>
                        <a:noFill/>
                      </a:ln>
                    </p:spPr>
                    <p:style>
                      <a:lnRef idx="0">
                        <a:scrgbClr r="0" g="0" b="0"/>
                      </a:lnRef>
                      <a:fillRef idx="0">
                        <a:scrgbClr r="0" g="0" b="0"/>
                      </a:fillRef>
                      <a:effectRef idx="0">
                        <a:scrgbClr r="0" g="0" b="0"/>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US" sz="3600" dirty="0">
                            <a:ea typeface="Calibri" panose="020F0502020204030204" pitchFamily="34" charset="0"/>
                            <a:cs typeface="Times New Roman" panose="02020603050405020304" pitchFamily="18" charset="0"/>
                          </a:rPr>
                          <a:t>4</a:t>
                        </a:r>
                        <a:endParaRPr lang="en-US" sz="3600" dirty="0">
                          <a:effectLst/>
                          <a:ea typeface="Calibri" panose="020F0502020204030204" pitchFamily="34" charset="0"/>
                          <a:cs typeface="Times New Roman" panose="02020603050405020304" pitchFamily="18" charset="0"/>
                        </a:endParaRPr>
                      </a:p>
                    </p:txBody>
                  </p:sp>
                </p:grpSp>
              </p:grpSp>
              <p:sp>
                <p:nvSpPr>
                  <p:cNvPr id="264" name="Text Box 74">
                    <a:extLst>
                      <a:ext uri="{FF2B5EF4-FFF2-40B4-BE49-F238E27FC236}">
                        <a16:creationId xmlns:a16="http://schemas.microsoft.com/office/drawing/2014/main" id="{CEB66510-2E1F-5943-9D86-188DC714A42E}"/>
                      </a:ext>
                    </a:extLst>
                  </p:cNvPr>
                  <p:cNvSpPr txBox="1"/>
                  <p:nvPr/>
                </p:nvSpPr>
                <p:spPr>
                  <a:xfrm>
                    <a:off x="1216752" y="4329055"/>
                    <a:ext cx="404865" cy="324636"/>
                  </a:xfrm>
                  <a:prstGeom prst="rect">
                    <a:avLst/>
                  </a:prstGeom>
                  <a:noFill/>
                  <a:ln>
                    <a:noFill/>
                  </a:ln>
                </p:spPr>
                <p:style>
                  <a:lnRef idx="0">
                    <a:scrgbClr r="0" g="0" b="0"/>
                  </a:lnRef>
                  <a:fillRef idx="0">
                    <a:scrgbClr r="0" g="0" b="0"/>
                  </a:fillRef>
                  <a:effectRef idx="0">
                    <a:scrgbClr r="0" g="0" b="0"/>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US" sz="3600" dirty="0">
                        <a:ea typeface="Calibri" panose="020F0502020204030204" pitchFamily="34" charset="0"/>
                        <a:cs typeface="Times New Roman" panose="02020603050405020304" pitchFamily="18" charset="0"/>
                      </a:rPr>
                      <a:t>6</a:t>
                    </a:r>
                    <a:endParaRPr lang="en-US" sz="3600" dirty="0">
                      <a:effectLst/>
                      <a:ea typeface="Calibri" panose="020F0502020204030204" pitchFamily="34" charset="0"/>
                      <a:cs typeface="Times New Roman" panose="02020603050405020304" pitchFamily="18" charset="0"/>
                    </a:endParaRPr>
                  </a:p>
                </p:txBody>
              </p:sp>
            </p:grpSp>
            <p:sp>
              <p:nvSpPr>
                <p:cNvPr id="262" name="Text Box 75">
                  <a:extLst>
                    <a:ext uri="{FF2B5EF4-FFF2-40B4-BE49-F238E27FC236}">
                      <a16:creationId xmlns:a16="http://schemas.microsoft.com/office/drawing/2014/main" id="{A4379532-DE3B-CB45-9BED-5E4D285E0944}"/>
                    </a:ext>
                  </a:extLst>
                </p:cNvPr>
                <p:cNvSpPr txBox="1"/>
                <p:nvPr/>
              </p:nvSpPr>
              <p:spPr>
                <a:xfrm>
                  <a:off x="1143720" y="2432793"/>
                  <a:ext cx="404865" cy="324636"/>
                </a:xfrm>
                <a:prstGeom prst="rect">
                  <a:avLst/>
                </a:prstGeom>
                <a:noFill/>
                <a:ln>
                  <a:noFill/>
                </a:ln>
              </p:spPr>
              <p:style>
                <a:lnRef idx="0">
                  <a:scrgbClr r="0" g="0" b="0"/>
                </a:lnRef>
                <a:fillRef idx="0">
                  <a:scrgbClr r="0" g="0" b="0"/>
                </a:fillRef>
                <a:effectRef idx="0">
                  <a:scrgbClr r="0" g="0" b="0"/>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US" sz="3600" dirty="0">
                      <a:ea typeface="Calibri" panose="020F0502020204030204" pitchFamily="34" charset="0"/>
                      <a:cs typeface="Times New Roman" panose="02020603050405020304" pitchFamily="18" charset="0"/>
                    </a:rPr>
                    <a:t>7</a:t>
                  </a:r>
                  <a:endParaRPr lang="en-US" sz="4800" dirty="0">
                    <a:effectLst/>
                    <a:ea typeface="Calibri" panose="020F0502020204030204" pitchFamily="34" charset="0"/>
                    <a:cs typeface="Times New Roman" panose="02020603050405020304" pitchFamily="18" charset="0"/>
                  </a:endParaRPr>
                </a:p>
              </p:txBody>
            </p:sp>
          </p:grpSp>
        </p:grpSp>
      </p:grpSp>
      <p:sp>
        <p:nvSpPr>
          <p:cNvPr id="26" name="Right Arrow 25">
            <a:extLst>
              <a:ext uri="{FF2B5EF4-FFF2-40B4-BE49-F238E27FC236}">
                <a16:creationId xmlns:a16="http://schemas.microsoft.com/office/drawing/2014/main" id="{458A9253-7295-1E4E-9F55-0F22533E6B6A}"/>
              </a:ext>
            </a:extLst>
          </p:cNvPr>
          <p:cNvSpPr/>
          <p:nvPr/>
        </p:nvSpPr>
        <p:spPr>
          <a:xfrm rot="5400000">
            <a:off x="17763817" y="9100706"/>
            <a:ext cx="2370132" cy="296462"/>
          </a:xfrm>
          <a:prstGeom prst="rightArrow">
            <a:avLst/>
          </a:prstGeom>
        </p:spPr>
        <p:style>
          <a:lnRef idx="1">
            <a:schemeClr val="accent6"/>
          </a:lnRef>
          <a:fillRef idx="3">
            <a:schemeClr val="accent6"/>
          </a:fillRef>
          <a:effectRef idx="2">
            <a:schemeClr val="accent6"/>
          </a:effectRef>
          <a:fontRef idx="minor">
            <a:schemeClr val="lt1"/>
          </a:fontRef>
        </p:style>
        <p:txBody>
          <a:bodyPr rtlCol="0" anchor="ctr"/>
          <a:lstStyle/>
          <a:p>
            <a:pPr algn="ctr"/>
            <a:endParaRPr lang="en-US"/>
          </a:p>
        </p:txBody>
      </p:sp>
      <p:sp>
        <p:nvSpPr>
          <p:cNvPr id="310" name="Right Arrow 309">
            <a:extLst>
              <a:ext uri="{FF2B5EF4-FFF2-40B4-BE49-F238E27FC236}">
                <a16:creationId xmlns:a16="http://schemas.microsoft.com/office/drawing/2014/main" id="{3F25BEFC-18B4-054D-8DDF-FA31B39D441D}"/>
              </a:ext>
            </a:extLst>
          </p:cNvPr>
          <p:cNvSpPr/>
          <p:nvPr/>
        </p:nvSpPr>
        <p:spPr>
          <a:xfrm rot="16200000">
            <a:off x="18176755" y="9107539"/>
            <a:ext cx="3476506" cy="296462"/>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sp>
        <p:nvSpPr>
          <p:cNvPr id="311" name="Right Arrow 310">
            <a:extLst>
              <a:ext uri="{FF2B5EF4-FFF2-40B4-BE49-F238E27FC236}">
                <a16:creationId xmlns:a16="http://schemas.microsoft.com/office/drawing/2014/main" id="{C9B9A0E2-D508-8C45-95DF-450FE906522C}"/>
              </a:ext>
            </a:extLst>
          </p:cNvPr>
          <p:cNvSpPr/>
          <p:nvPr/>
        </p:nvSpPr>
        <p:spPr>
          <a:xfrm rot="16200000">
            <a:off x="10964549" y="9106032"/>
            <a:ext cx="3238037" cy="261922"/>
          </a:xfrm>
          <a:prstGeom prst="rightArrow">
            <a:avLst/>
          </a:prstGeom>
        </p:spPr>
        <p:style>
          <a:lnRef idx="1">
            <a:schemeClr val="accent6"/>
          </a:lnRef>
          <a:fillRef idx="3">
            <a:schemeClr val="accent6"/>
          </a:fillRef>
          <a:effectRef idx="2">
            <a:schemeClr val="accent6"/>
          </a:effectRef>
          <a:fontRef idx="minor">
            <a:schemeClr val="lt1"/>
          </a:fontRef>
        </p:style>
        <p:txBody>
          <a:bodyPr rtlCol="0" anchor="ctr"/>
          <a:lstStyle/>
          <a:p>
            <a:pPr algn="ctr"/>
            <a:endParaRPr lang="en-US"/>
          </a:p>
        </p:txBody>
      </p:sp>
      <p:sp>
        <p:nvSpPr>
          <p:cNvPr id="35" name="Right Arrow 34">
            <a:extLst>
              <a:ext uri="{FF2B5EF4-FFF2-40B4-BE49-F238E27FC236}">
                <a16:creationId xmlns:a16="http://schemas.microsoft.com/office/drawing/2014/main" id="{73DAE1EF-1EF4-5546-9C3E-ADA7BCDD486D}"/>
              </a:ext>
            </a:extLst>
          </p:cNvPr>
          <p:cNvSpPr/>
          <p:nvPr/>
        </p:nvSpPr>
        <p:spPr>
          <a:xfrm>
            <a:off x="13551611" y="7298242"/>
            <a:ext cx="4713050" cy="206877"/>
          </a:xfrm>
          <a:prstGeom prst="rightArrow">
            <a:avLst/>
          </a:prstGeom>
        </p:spPr>
        <p:style>
          <a:lnRef idx="1">
            <a:schemeClr val="accent6"/>
          </a:lnRef>
          <a:fillRef idx="3">
            <a:schemeClr val="accent6"/>
          </a:fillRef>
          <a:effectRef idx="2">
            <a:schemeClr val="accent6"/>
          </a:effectRef>
          <a:fontRef idx="minor">
            <a:schemeClr val="lt1"/>
          </a:fontRef>
        </p:style>
        <p:txBody>
          <a:bodyPr rtlCol="0" anchor="ctr"/>
          <a:lstStyle/>
          <a:p>
            <a:pPr algn="ctr"/>
            <a:endParaRPr lang="en-US"/>
          </a:p>
        </p:txBody>
      </p:sp>
      <p:sp>
        <p:nvSpPr>
          <p:cNvPr id="312" name="Right Arrow 311">
            <a:extLst>
              <a:ext uri="{FF2B5EF4-FFF2-40B4-BE49-F238E27FC236}">
                <a16:creationId xmlns:a16="http://schemas.microsoft.com/office/drawing/2014/main" id="{D1C1CB3F-7BE9-2540-9D0E-F46DD45A1718}"/>
              </a:ext>
            </a:extLst>
          </p:cNvPr>
          <p:cNvSpPr/>
          <p:nvPr/>
        </p:nvSpPr>
        <p:spPr>
          <a:xfrm rot="10800000">
            <a:off x="14138011" y="10992516"/>
            <a:ext cx="4869941" cy="172588"/>
          </a:xfrm>
          <a:prstGeom prst="rightArrow">
            <a:avLst/>
          </a:prstGeom>
        </p:spPr>
        <p:style>
          <a:lnRef idx="1">
            <a:schemeClr val="accent6"/>
          </a:lnRef>
          <a:fillRef idx="3">
            <a:schemeClr val="accent6"/>
          </a:fillRef>
          <a:effectRef idx="2">
            <a:schemeClr val="accent6"/>
          </a:effectRef>
          <a:fontRef idx="minor">
            <a:schemeClr val="lt1"/>
          </a:fontRef>
        </p:style>
        <p:txBody>
          <a:bodyPr rtlCol="0" anchor="ctr"/>
          <a:lstStyle/>
          <a:p>
            <a:pPr algn="ctr"/>
            <a:endParaRPr lang="en-US"/>
          </a:p>
        </p:txBody>
      </p:sp>
      <p:sp>
        <p:nvSpPr>
          <p:cNvPr id="313" name="Text Box 92">
            <a:extLst>
              <a:ext uri="{FF2B5EF4-FFF2-40B4-BE49-F238E27FC236}">
                <a16:creationId xmlns:a16="http://schemas.microsoft.com/office/drawing/2014/main" id="{DC8964C9-1125-2C42-91D0-A280C71E10F9}"/>
              </a:ext>
            </a:extLst>
          </p:cNvPr>
          <p:cNvSpPr txBox="1"/>
          <p:nvPr/>
        </p:nvSpPr>
        <p:spPr>
          <a:xfrm>
            <a:off x="21859498" y="6106313"/>
            <a:ext cx="4275178" cy="7027427"/>
          </a:xfrm>
          <a:prstGeom prst="rect">
            <a:avLst/>
          </a:prstGeom>
          <a:noFill/>
          <a:ln>
            <a:noFill/>
          </a:ln>
        </p:spPr>
        <p:style>
          <a:lnRef idx="0">
            <a:scrgbClr r="0" g="0" b="0"/>
          </a:lnRef>
          <a:fillRef idx="0">
            <a:scrgbClr r="0" g="0" b="0"/>
          </a:fillRef>
          <a:effectRef idx="0">
            <a:scrgbClr r="0" g="0" b="0"/>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US" sz="4400" dirty="0">
                <a:ea typeface="Calibri" panose="020F0502020204030204" pitchFamily="34" charset="0"/>
                <a:cs typeface="Times New Roman" panose="02020603050405020304" pitchFamily="18" charset="0"/>
              </a:rPr>
              <a:t>1</a:t>
            </a:r>
            <a:r>
              <a:rPr lang="en-US" sz="4400" dirty="0">
                <a:effectLst/>
                <a:ea typeface="Calibri" panose="020F0502020204030204" pitchFamily="34" charset="0"/>
                <a:cs typeface="Times New Roman" panose="02020603050405020304" pitchFamily="18" charset="0"/>
              </a:rPr>
              <a:t>: Hot water in</a:t>
            </a:r>
            <a:endParaRPr lang="en-US" sz="4400" dirty="0">
              <a:ea typeface="Calibri" panose="020F0502020204030204" pitchFamily="34" charset="0"/>
              <a:cs typeface="Times New Roman" panose="02020603050405020304" pitchFamily="18" charset="0"/>
            </a:endParaRPr>
          </a:p>
          <a:p>
            <a:pPr marL="0" marR="0">
              <a:spcBef>
                <a:spcPts val="0"/>
              </a:spcBef>
              <a:spcAft>
                <a:spcPts val="0"/>
              </a:spcAft>
            </a:pPr>
            <a:r>
              <a:rPr lang="en-US" sz="4400" dirty="0">
                <a:ea typeface="Calibri" panose="020F0502020204030204" pitchFamily="34" charset="0"/>
                <a:cs typeface="Times New Roman" panose="02020603050405020304" pitchFamily="18" charset="0"/>
              </a:rPr>
              <a:t>2</a:t>
            </a:r>
            <a:r>
              <a:rPr lang="en-US" sz="4400" dirty="0">
                <a:effectLst/>
                <a:ea typeface="Calibri" panose="020F0502020204030204" pitchFamily="34" charset="0"/>
                <a:cs typeface="Times New Roman" panose="02020603050405020304" pitchFamily="18" charset="0"/>
              </a:rPr>
              <a:t>: Hot water out</a:t>
            </a:r>
          </a:p>
          <a:p>
            <a:pPr marL="0" marR="0">
              <a:spcBef>
                <a:spcPts val="0"/>
              </a:spcBef>
              <a:spcAft>
                <a:spcPts val="0"/>
              </a:spcAft>
            </a:pPr>
            <a:r>
              <a:rPr lang="en-US" sz="4400" dirty="0">
                <a:ea typeface="Calibri" panose="020F0502020204030204" pitchFamily="34" charset="0"/>
                <a:cs typeface="Times New Roman" panose="02020603050405020304" pitchFamily="18" charset="0"/>
              </a:rPr>
              <a:t>3</a:t>
            </a:r>
            <a:r>
              <a:rPr lang="en-US" sz="4400" dirty="0">
                <a:effectLst/>
                <a:ea typeface="Calibri" panose="020F0502020204030204" pitchFamily="34" charset="0"/>
                <a:cs typeface="Times New Roman" panose="02020603050405020304" pitchFamily="18" charset="0"/>
              </a:rPr>
              <a:t>: Cold water in </a:t>
            </a:r>
          </a:p>
          <a:p>
            <a:pPr marL="0" marR="0">
              <a:spcBef>
                <a:spcPts val="0"/>
              </a:spcBef>
              <a:spcAft>
                <a:spcPts val="0"/>
              </a:spcAft>
            </a:pPr>
            <a:r>
              <a:rPr lang="en-US" sz="4400" dirty="0">
                <a:ea typeface="Calibri" panose="020F0502020204030204" pitchFamily="34" charset="0"/>
                <a:cs typeface="Times New Roman" panose="02020603050405020304" pitchFamily="18" charset="0"/>
              </a:rPr>
              <a:t>4</a:t>
            </a:r>
            <a:r>
              <a:rPr lang="en-US" sz="4400" dirty="0">
                <a:effectLst/>
                <a:ea typeface="Calibri" panose="020F0502020204030204" pitchFamily="34" charset="0"/>
                <a:cs typeface="Times New Roman" panose="02020603050405020304" pitchFamily="18" charset="0"/>
              </a:rPr>
              <a:t>: Cold water out</a:t>
            </a:r>
          </a:p>
          <a:p>
            <a:pPr marL="0" marR="0">
              <a:spcBef>
                <a:spcPts val="0"/>
              </a:spcBef>
              <a:spcAft>
                <a:spcPts val="0"/>
              </a:spcAft>
            </a:pPr>
            <a:r>
              <a:rPr lang="en-US" sz="4400" dirty="0">
                <a:ea typeface="Calibri" panose="020F0502020204030204" pitchFamily="34" charset="0"/>
                <a:cs typeface="Times New Roman" panose="02020603050405020304" pitchFamily="18" charset="0"/>
              </a:rPr>
              <a:t>5</a:t>
            </a:r>
            <a:r>
              <a:rPr lang="en-US" sz="4400" dirty="0">
                <a:effectLst/>
                <a:ea typeface="Calibri" panose="020F0502020204030204" pitchFamily="34" charset="0"/>
                <a:cs typeface="Times New Roman" panose="02020603050405020304" pitchFamily="18" charset="0"/>
              </a:rPr>
              <a:t>: Rotameter</a:t>
            </a:r>
          </a:p>
          <a:p>
            <a:r>
              <a:rPr lang="en-US" sz="4400" dirty="0">
                <a:ea typeface="Calibri" panose="020F0502020204030204" pitchFamily="34" charset="0"/>
                <a:cs typeface="Times New Roman"/>
              </a:rPr>
              <a:t>6</a:t>
            </a:r>
            <a:r>
              <a:rPr lang="en-US" sz="4400" dirty="0">
                <a:effectLst/>
                <a:ea typeface="Calibri" panose="020F0502020204030204" pitchFamily="34" charset="0"/>
                <a:cs typeface="Times New Roman"/>
              </a:rPr>
              <a:t>: </a:t>
            </a:r>
            <a:r>
              <a:rPr lang="en-US" sz="4400" dirty="0">
                <a:ea typeface="Calibri" panose="020F0502020204030204" pitchFamily="34" charset="0"/>
                <a:cs typeface="Times New Roman"/>
              </a:rPr>
              <a:t>Variable Heat Source </a:t>
            </a:r>
            <a:endParaRPr lang="en-US" sz="4400" dirty="0">
              <a:effectLst/>
              <a:ea typeface="Calibri" panose="020F0502020204030204" pitchFamily="34" charset="0"/>
              <a:cs typeface="Times New Roman"/>
            </a:endParaRPr>
          </a:p>
          <a:p>
            <a:r>
              <a:rPr lang="en-US" sz="4400" dirty="0">
                <a:ea typeface="Calibri" panose="020F0502020204030204" pitchFamily="34" charset="0"/>
                <a:cs typeface="Times New Roman" panose="02020603050405020304" pitchFamily="18" charset="0"/>
              </a:rPr>
              <a:t>7: Bubble check</a:t>
            </a:r>
          </a:p>
          <a:p>
            <a:pPr marL="0" marR="0">
              <a:spcBef>
                <a:spcPts val="0"/>
              </a:spcBef>
              <a:spcAft>
                <a:spcPts val="0"/>
              </a:spcAft>
            </a:pPr>
            <a:endParaRPr lang="en-US" sz="4400" dirty="0">
              <a:effectLst/>
              <a:ea typeface="Calibri" panose="020F0502020204030204" pitchFamily="34" charset="0"/>
              <a:cs typeface="Times New Roman" panose="02020603050405020304" pitchFamily="18" charset="0"/>
            </a:endParaRPr>
          </a:p>
        </p:txBody>
      </p:sp>
      <p:graphicFrame>
        <p:nvGraphicFramePr>
          <p:cNvPr id="317" name="Chart 316">
            <a:extLst>
              <a:ext uri="{FF2B5EF4-FFF2-40B4-BE49-F238E27FC236}">
                <a16:creationId xmlns:a16="http://schemas.microsoft.com/office/drawing/2014/main" id="{5E4F646C-0195-E945-95BC-2C5526BD8282}"/>
              </a:ext>
            </a:extLst>
          </p:cNvPr>
          <p:cNvGraphicFramePr>
            <a:graphicFrameLocks/>
          </p:cNvGraphicFramePr>
          <p:nvPr>
            <p:extLst>
              <p:ext uri="{D42A27DB-BD31-4B8C-83A1-F6EECF244321}">
                <p14:modId xmlns:p14="http://schemas.microsoft.com/office/powerpoint/2010/main" val="3850008218"/>
              </p:ext>
            </p:extLst>
          </p:nvPr>
        </p:nvGraphicFramePr>
        <p:xfrm>
          <a:off x="12342828" y="14783738"/>
          <a:ext cx="9625088" cy="8150597"/>
        </p:xfrm>
        <a:graphic>
          <a:graphicData uri="http://schemas.openxmlformats.org/drawingml/2006/chart">
            <c:chart xmlns:c="http://schemas.openxmlformats.org/drawingml/2006/chart" xmlns:r="http://schemas.openxmlformats.org/officeDocument/2006/relationships" r:id="rId123"/>
          </a:graphicData>
        </a:graphic>
      </p:graphicFrame>
      <p:graphicFrame>
        <p:nvGraphicFramePr>
          <p:cNvPr id="318" name="Chart 317">
            <a:extLst>
              <a:ext uri="{FF2B5EF4-FFF2-40B4-BE49-F238E27FC236}">
                <a16:creationId xmlns:a16="http://schemas.microsoft.com/office/drawing/2014/main" id="{CF57647F-0646-E546-B37C-5DBDF2A06FA7}"/>
              </a:ext>
            </a:extLst>
          </p:cNvPr>
          <p:cNvGraphicFramePr>
            <a:graphicFrameLocks/>
          </p:cNvGraphicFramePr>
          <p:nvPr>
            <p:extLst>
              <p:ext uri="{D42A27DB-BD31-4B8C-83A1-F6EECF244321}">
                <p14:modId xmlns:p14="http://schemas.microsoft.com/office/powerpoint/2010/main" val="3985068645"/>
              </p:ext>
            </p:extLst>
          </p:nvPr>
        </p:nvGraphicFramePr>
        <p:xfrm>
          <a:off x="21760458" y="14835924"/>
          <a:ext cx="9918118" cy="8198915"/>
        </p:xfrm>
        <a:graphic>
          <a:graphicData uri="http://schemas.openxmlformats.org/drawingml/2006/chart">
            <c:chart xmlns:c="http://schemas.openxmlformats.org/drawingml/2006/chart" xmlns:r="http://schemas.openxmlformats.org/officeDocument/2006/relationships" r:id="rId124"/>
          </a:graphicData>
        </a:graphic>
      </p:graphicFrame>
      <p:sp>
        <p:nvSpPr>
          <p:cNvPr id="319" name="Text Box 102">
            <a:extLst>
              <a:ext uri="{FF2B5EF4-FFF2-40B4-BE49-F238E27FC236}">
                <a16:creationId xmlns:a16="http://schemas.microsoft.com/office/drawing/2014/main" id="{9DCC9954-6B38-AD4A-8A46-1E87BE646FDE}"/>
              </a:ext>
            </a:extLst>
          </p:cNvPr>
          <p:cNvSpPr txBox="1"/>
          <p:nvPr/>
        </p:nvSpPr>
        <p:spPr>
          <a:xfrm>
            <a:off x="26434619" y="6062515"/>
            <a:ext cx="5243957" cy="7800734"/>
          </a:xfrm>
          <a:prstGeom prst="rect">
            <a:avLst/>
          </a:prstGeom>
          <a:noFill/>
          <a:ln>
            <a:noFill/>
          </a:ln>
        </p:spPr>
        <p:style>
          <a:lnRef idx="0">
            <a:scrgbClr r="0" g="0" b="0"/>
          </a:lnRef>
          <a:fillRef idx="0">
            <a:scrgbClr r="0" g="0" b="0"/>
          </a:fillRef>
          <a:effectRef idx="0">
            <a:scrgbClr r="0" g="0" b="0"/>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US" sz="4000" dirty="0">
                <a:effectLst/>
                <a:ea typeface="Calibri" panose="020F0502020204030204" pitchFamily="34" charset="0"/>
                <a:cs typeface="Times New Roman" panose="02020603050405020304" pitchFamily="18" charset="0"/>
              </a:rPr>
              <a:t>Type L copper </a:t>
            </a:r>
            <a:r>
              <a:rPr lang="en-US" sz="4000" dirty="0">
                <a:ea typeface="Calibri" panose="020F0502020204030204" pitchFamily="34" charset="0"/>
                <a:cs typeface="Times New Roman" panose="02020603050405020304" pitchFamily="18" charset="0"/>
              </a:rPr>
              <a:t>tube</a:t>
            </a:r>
            <a:endParaRPr lang="en-US" sz="4000" dirty="0">
              <a:effectLst/>
              <a:ea typeface="Calibri" panose="020F0502020204030204" pitchFamily="34" charset="0"/>
              <a:cs typeface="Times New Roman" panose="02020603050405020304" pitchFamily="18" charset="0"/>
            </a:endParaRPr>
          </a:p>
          <a:p>
            <a:pPr marL="0" marR="0">
              <a:spcBef>
                <a:spcPts val="0"/>
              </a:spcBef>
              <a:spcAft>
                <a:spcPts val="0"/>
              </a:spcAft>
            </a:pPr>
            <a:r>
              <a:rPr lang="en-US" sz="4000" dirty="0">
                <a:effectLst/>
                <a:ea typeface="Calibri" panose="020F0502020204030204" pitchFamily="34" charset="0"/>
                <a:cs typeface="Times New Roman" panose="02020603050405020304" pitchFamily="18" charset="0"/>
              </a:rPr>
              <a:t>Heat Exchanger 1 dimensions</a:t>
            </a:r>
          </a:p>
          <a:p>
            <a:pPr marL="0" marR="0">
              <a:spcBef>
                <a:spcPts val="0"/>
              </a:spcBef>
              <a:spcAft>
                <a:spcPts val="0"/>
              </a:spcAft>
            </a:pPr>
            <a:r>
              <a:rPr lang="en-US" sz="4000" dirty="0">
                <a:effectLst/>
                <a:ea typeface="Calibri" panose="020F0502020204030204" pitchFamily="34" charset="0"/>
                <a:cs typeface="Times New Roman" panose="02020603050405020304" pitchFamily="18" charset="0"/>
              </a:rPr>
              <a:t>L = 0.547 m</a:t>
            </a:r>
          </a:p>
          <a:p>
            <a:pPr marL="0" marR="0">
              <a:spcBef>
                <a:spcPts val="0"/>
              </a:spcBef>
              <a:spcAft>
                <a:spcPts val="0"/>
              </a:spcAft>
            </a:pPr>
            <a:r>
              <a:rPr lang="en-US" sz="4000" dirty="0">
                <a:effectLst/>
                <a:ea typeface="Calibri" panose="020F0502020204030204" pitchFamily="34" charset="0"/>
                <a:cs typeface="Times New Roman" panose="02020603050405020304" pitchFamily="18" charset="0"/>
              </a:rPr>
              <a:t>D1 = </a:t>
            </a:r>
            <a:r>
              <a:rPr lang="en-US" sz="4000" dirty="0">
                <a:solidFill>
                  <a:srgbClr val="000000"/>
                </a:solidFill>
                <a:effectLst/>
                <a:ea typeface="Times New Roman" panose="02020603050405020304" pitchFamily="18" charset="0"/>
                <a:cs typeface="Times New Roman" panose="02020603050405020304" pitchFamily="18" charset="0"/>
              </a:rPr>
              <a:t>0.0138 m</a:t>
            </a:r>
            <a:endParaRPr lang="en-US" sz="4000" dirty="0">
              <a:effectLst/>
              <a:ea typeface="Calibri" panose="020F0502020204030204" pitchFamily="34" charset="0"/>
              <a:cs typeface="Times New Roman" panose="02020603050405020304" pitchFamily="18" charset="0"/>
            </a:endParaRPr>
          </a:p>
          <a:p>
            <a:pPr marL="0" marR="0">
              <a:spcBef>
                <a:spcPts val="0"/>
              </a:spcBef>
              <a:spcAft>
                <a:spcPts val="0"/>
              </a:spcAft>
            </a:pPr>
            <a:r>
              <a:rPr lang="en-US" sz="4000" dirty="0">
                <a:solidFill>
                  <a:srgbClr val="000000"/>
                </a:solidFill>
                <a:effectLst/>
                <a:ea typeface="Times New Roman" panose="02020603050405020304" pitchFamily="18" charset="0"/>
                <a:cs typeface="Times New Roman" panose="02020603050405020304" pitchFamily="18" charset="0"/>
              </a:rPr>
              <a:t>D2 = 0.0260 m</a:t>
            </a:r>
            <a:endParaRPr lang="en-US" sz="4000" dirty="0">
              <a:effectLst/>
              <a:ea typeface="Calibri" panose="020F0502020204030204" pitchFamily="34" charset="0"/>
              <a:cs typeface="Times New Roman" panose="02020603050405020304" pitchFamily="18" charset="0"/>
            </a:endParaRPr>
          </a:p>
          <a:p>
            <a:pPr marL="0" marR="0">
              <a:spcBef>
                <a:spcPts val="0"/>
              </a:spcBef>
              <a:spcAft>
                <a:spcPts val="0"/>
              </a:spcAft>
            </a:pPr>
            <a:r>
              <a:rPr lang="en-US" sz="4000" dirty="0">
                <a:effectLst/>
                <a:ea typeface="Calibri" panose="020F0502020204030204" pitchFamily="34" charset="0"/>
                <a:cs typeface="Times New Roman" panose="02020603050405020304" pitchFamily="18" charset="0"/>
              </a:rPr>
              <a:t>Heat Exchanger 2 dimensions</a:t>
            </a:r>
          </a:p>
          <a:p>
            <a:pPr marL="0" marR="0">
              <a:spcBef>
                <a:spcPts val="0"/>
              </a:spcBef>
              <a:spcAft>
                <a:spcPts val="0"/>
              </a:spcAft>
            </a:pPr>
            <a:r>
              <a:rPr lang="en-US" sz="4000" dirty="0">
                <a:effectLst/>
                <a:ea typeface="Calibri" panose="020F0502020204030204" pitchFamily="34" charset="0"/>
                <a:cs typeface="Times New Roman" panose="02020603050405020304" pitchFamily="18" charset="0"/>
              </a:rPr>
              <a:t>L = 0.547 m</a:t>
            </a:r>
          </a:p>
          <a:p>
            <a:pPr marL="0" marR="0">
              <a:spcBef>
                <a:spcPts val="0"/>
              </a:spcBef>
              <a:spcAft>
                <a:spcPts val="0"/>
              </a:spcAft>
            </a:pPr>
            <a:r>
              <a:rPr lang="en-US" sz="4000" dirty="0">
                <a:effectLst/>
                <a:ea typeface="Calibri" panose="020F0502020204030204" pitchFamily="34" charset="0"/>
                <a:cs typeface="Times New Roman" panose="02020603050405020304" pitchFamily="18" charset="0"/>
              </a:rPr>
              <a:t>D1 = </a:t>
            </a:r>
            <a:r>
              <a:rPr lang="en-US" sz="4000" dirty="0">
                <a:solidFill>
                  <a:srgbClr val="000000"/>
                </a:solidFill>
                <a:effectLst/>
                <a:ea typeface="Times New Roman" panose="02020603050405020304" pitchFamily="18" charset="0"/>
                <a:cs typeface="Times New Roman" panose="02020603050405020304" pitchFamily="18" charset="0"/>
              </a:rPr>
              <a:t>0.0199 m</a:t>
            </a:r>
            <a:endParaRPr lang="en-US" sz="4000" dirty="0">
              <a:effectLst/>
              <a:ea typeface="Calibri" panose="020F0502020204030204" pitchFamily="34" charset="0"/>
              <a:cs typeface="Times New Roman" panose="02020603050405020304" pitchFamily="18" charset="0"/>
            </a:endParaRPr>
          </a:p>
          <a:p>
            <a:pPr marL="0" marR="0">
              <a:spcBef>
                <a:spcPts val="0"/>
              </a:spcBef>
              <a:spcAft>
                <a:spcPts val="0"/>
              </a:spcAft>
            </a:pPr>
            <a:r>
              <a:rPr lang="en-US" sz="4000" dirty="0">
                <a:solidFill>
                  <a:srgbClr val="000000"/>
                </a:solidFill>
                <a:effectLst/>
                <a:ea typeface="Times New Roman" panose="02020603050405020304" pitchFamily="18" charset="0"/>
                <a:cs typeface="Times New Roman" panose="02020603050405020304" pitchFamily="18" charset="0"/>
              </a:rPr>
              <a:t>D2 = 0.0260 m</a:t>
            </a:r>
            <a:endParaRPr lang="en-US" sz="4000" dirty="0">
              <a:effectLst/>
              <a:ea typeface="Calibri" panose="020F0502020204030204" pitchFamily="34" charset="0"/>
              <a:cs typeface="Times New Roman" panose="02020603050405020304" pitchFamily="18" charset="0"/>
            </a:endParaRPr>
          </a:p>
          <a:p>
            <a:pPr marL="0" marR="0">
              <a:spcBef>
                <a:spcPts val="0"/>
              </a:spcBef>
              <a:spcAft>
                <a:spcPts val="0"/>
              </a:spcAft>
            </a:pPr>
            <a:r>
              <a:rPr lang="en-US" sz="4000" dirty="0">
                <a:solidFill>
                  <a:srgbClr val="000000"/>
                </a:solidFill>
                <a:effectLst/>
                <a:ea typeface="Times New Roman" panose="02020603050405020304" pitchFamily="18" charset="0"/>
                <a:cs typeface="Times New Roman" panose="02020603050405020304" pitchFamily="18" charset="0"/>
              </a:rPr>
              <a:t> </a:t>
            </a:r>
            <a:endParaRPr lang="en-US" sz="4000" dirty="0">
              <a:effectLst/>
              <a:ea typeface="Calibri" panose="020F0502020204030204" pitchFamily="34" charset="0"/>
              <a:cs typeface="Times New Roman" panose="02020603050405020304" pitchFamily="18" charset="0"/>
            </a:endParaRPr>
          </a:p>
          <a:p>
            <a:pPr marL="0" marR="0">
              <a:spcBef>
                <a:spcPts val="0"/>
              </a:spcBef>
              <a:spcAft>
                <a:spcPts val="0"/>
              </a:spcAft>
            </a:pPr>
            <a:r>
              <a:rPr lang="en-US" sz="4000" dirty="0">
                <a:solidFill>
                  <a:srgbClr val="000000"/>
                </a:solidFill>
                <a:effectLst/>
                <a:ea typeface="Times New Roman" panose="02020603050405020304" pitchFamily="18" charset="0"/>
                <a:cs typeface="Times New Roman" panose="02020603050405020304" pitchFamily="18" charset="0"/>
              </a:rPr>
              <a:t> </a:t>
            </a:r>
            <a:endParaRPr lang="en-US" sz="4000" dirty="0">
              <a:effectLst/>
              <a:ea typeface="Calibri" panose="020F0502020204030204" pitchFamily="34" charset="0"/>
              <a:cs typeface="Times New Roman" panose="02020603050405020304" pitchFamily="18" charset="0"/>
            </a:endParaRPr>
          </a:p>
          <a:p>
            <a:pPr marL="0" marR="0">
              <a:spcBef>
                <a:spcPts val="0"/>
              </a:spcBef>
              <a:spcAft>
                <a:spcPts val="0"/>
              </a:spcAft>
            </a:pPr>
            <a:r>
              <a:rPr lang="en-US" sz="4000" dirty="0">
                <a:effectLst/>
                <a:ea typeface="Calibri" panose="020F0502020204030204" pitchFamily="34" charset="0"/>
                <a:cs typeface="Times New Roman" panose="02020603050405020304" pitchFamily="18" charset="0"/>
              </a:rPr>
              <a:t> </a:t>
            </a:r>
          </a:p>
        </p:txBody>
      </p:sp>
      <p:sp>
        <p:nvSpPr>
          <p:cNvPr id="321" name="Subtitle 2">
            <a:extLst>
              <a:ext uri="{FF2B5EF4-FFF2-40B4-BE49-F238E27FC236}">
                <a16:creationId xmlns:a16="http://schemas.microsoft.com/office/drawing/2014/main" id="{E7679E5D-6402-6448-80F3-12D22EC2908D}"/>
              </a:ext>
            </a:extLst>
          </p:cNvPr>
          <p:cNvSpPr txBox="1">
            <a:spLocks/>
          </p:cNvSpPr>
          <p:nvPr/>
        </p:nvSpPr>
        <p:spPr>
          <a:xfrm>
            <a:off x="348270" y="5840781"/>
            <a:ext cx="10902101" cy="7937095"/>
          </a:xfrm>
          <a:prstGeom prst="rect">
            <a:avLst/>
          </a:prstGeom>
          <a:noFill/>
          <a:ln>
            <a:solidFill>
              <a:srgbClr val="002060"/>
            </a:solidFill>
          </a:ln>
        </p:spPr>
        <p:txBody>
          <a:bodyPr vert="horz" lIns="106674" tIns="53337" rIns="106674" bIns="53337"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r>
              <a:rPr lang="en-US" sz="4400" dirty="0">
                <a:latin typeface="Times New Roman"/>
                <a:cs typeface="Times New Roman"/>
              </a:rPr>
              <a:t>In the event of a loss of power at a nuclear plant, waste heat must be diffused from the fuel rods to avoid a catastrophic meltdown. Waste heat can be utilized to develop natural convection of working fluid through a cooling loop which undergoes heat exchange with a natural stream of flowing water at 10°C. Laboratory testing was carried out to determine optimal heat exchanger sizing and cold stream </a:t>
            </a:r>
            <a:r>
              <a:rPr lang="en-US" sz="4400">
                <a:latin typeface="Times New Roman"/>
                <a:cs typeface="Times New Roman"/>
              </a:rPr>
              <a:t>flow rates for the design problem solution. The goal was extrapolate heat transfer coefficients to use on a larger scale.</a:t>
            </a:r>
            <a:endParaRPr lang="en-US" sz="4400" dirty="0">
              <a:latin typeface="Times New Roman" panose="02020603050405020304" pitchFamily="18" charset="0"/>
              <a:cs typeface="Times New Roman" panose="02020603050405020304" pitchFamily="18" charset="0"/>
            </a:endParaRPr>
          </a:p>
          <a:p>
            <a:pPr algn="l"/>
            <a:endParaRPr lang="en-US" sz="3700" dirty="0">
              <a:latin typeface="Times New Roman" panose="02020603050405020304" pitchFamily="18" charset="0"/>
              <a:cs typeface="Times New Roman" panose="02020603050405020304" pitchFamily="18" charset="0"/>
            </a:endParaRPr>
          </a:p>
          <a:p>
            <a:endParaRPr lang="en-US" sz="3700" dirty="0">
              <a:latin typeface="Times New Roman" panose="02020603050405020304" pitchFamily="18" charset="0"/>
              <a:cs typeface="Times New Roman" panose="02020603050405020304" pitchFamily="18" charset="0"/>
            </a:endParaRPr>
          </a:p>
        </p:txBody>
      </p:sp>
      <p:graphicFrame>
        <p:nvGraphicFramePr>
          <p:cNvPr id="95" name="Chart 94">
            <a:extLst>
              <a:ext uri="{FF2B5EF4-FFF2-40B4-BE49-F238E27FC236}">
                <a16:creationId xmlns:a16="http://schemas.microsoft.com/office/drawing/2014/main" id="{DA23536A-D60A-4C8A-B32E-A2D126D838EB}"/>
              </a:ext>
            </a:extLst>
          </p:cNvPr>
          <p:cNvGraphicFramePr>
            <a:graphicFrameLocks/>
          </p:cNvGraphicFramePr>
          <p:nvPr>
            <p:extLst>
              <p:ext uri="{D42A27DB-BD31-4B8C-83A1-F6EECF244321}">
                <p14:modId xmlns:p14="http://schemas.microsoft.com/office/powerpoint/2010/main" val="946994889"/>
              </p:ext>
            </p:extLst>
          </p:nvPr>
        </p:nvGraphicFramePr>
        <p:xfrm>
          <a:off x="12083705" y="22536452"/>
          <a:ext cx="10580200" cy="9056736"/>
        </p:xfrm>
        <a:graphic>
          <a:graphicData uri="http://schemas.openxmlformats.org/drawingml/2006/chart">
            <c:chart xmlns:c="http://schemas.openxmlformats.org/drawingml/2006/chart" xmlns:r="http://schemas.openxmlformats.org/officeDocument/2006/relationships" r:id="rId125"/>
          </a:graphicData>
        </a:graphic>
      </p:graphicFrame>
      <mc:AlternateContent xmlns:mc="http://schemas.openxmlformats.org/markup-compatibility/2006" xmlns:a14="http://schemas.microsoft.com/office/drawing/2010/main">
        <mc:Choice Requires="a14">
          <p:sp>
            <p:nvSpPr>
              <p:cNvPr id="94" name="Subtitle 2">
                <a:extLst>
                  <a:ext uri="{FF2B5EF4-FFF2-40B4-BE49-F238E27FC236}">
                    <a16:creationId xmlns:a16="http://schemas.microsoft.com/office/drawing/2014/main" id="{CDDB3873-690E-D44A-9FB2-4E1D96E0181D}"/>
                  </a:ext>
                </a:extLst>
              </p:cNvPr>
              <p:cNvSpPr txBox="1">
                <a:spLocks/>
              </p:cNvSpPr>
              <p:nvPr/>
            </p:nvSpPr>
            <p:spPr>
              <a:xfrm>
                <a:off x="341474" y="23516448"/>
                <a:ext cx="10902101" cy="8625380"/>
              </a:xfrm>
              <a:prstGeom prst="rect">
                <a:avLst/>
              </a:prstGeom>
              <a:noFill/>
              <a:ln>
                <a:solidFill>
                  <a:srgbClr val="002060"/>
                </a:solidFill>
              </a:ln>
            </p:spPr>
            <p:txBody>
              <a:bodyPr vert="horz" lIns="106674" tIns="53337" rIns="106674" bIns="53337" rtlCol="0" anchor="t">
                <a:normAutofit fontScale="25000" lnSpcReduction="2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13500" dirty="0">
                    <a:latin typeface="Cambria Math" panose="02040503050406030204" pitchFamily="18" charset="0"/>
                  </a:rPr>
                  <a:t>Heat balance on hot and cold water:</a:t>
                </a:r>
              </a:p>
              <a:p>
                <a:pPr/>
                <a14:m>
                  <m:oMathPara xmlns:m="http://schemas.openxmlformats.org/officeDocument/2006/math">
                    <m:oMathParaPr>
                      <m:jc m:val="centerGroup"/>
                    </m:oMathParaPr>
                    <m:oMath xmlns:m="http://schemas.openxmlformats.org/officeDocument/2006/math">
                      <m:r>
                        <m:rPr>
                          <m:sty m:val="p"/>
                        </m:rPr>
                        <a:rPr lang="en-US" sz="16000" smtClean="0">
                          <a:latin typeface="Cambria Math" panose="02040503050406030204" pitchFamily="18" charset="0"/>
                        </a:rPr>
                        <m:t>q</m:t>
                      </m:r>
                      <m:r>
                        <a:rPr lang="en-US" sz="16000" smtClean="0">
                          <a:latin typeface="Cambria Math" panose="02040503050406030204" pitchFamily="18" charset="0"/>
                        </a:rPr>
                        <m:t>=</m:t>
                      </m:r>
                      <m:sSub>
                        <m:sSubPr>
                          <m:ctrlPr>
                            <a:rPr lang="en-US" sz="16000" i="1">
                              <a:latin typeface="Cambria Math" panose="02040503050406030204" pitchFamily="18" charset="0"/>
                            </a:rPr>
                          </m:ctrlPr>
                        </m:sSubPr>
                        <m:e>
                          <m:r>
                            <m:rPr>
                              <m:sty m:val="p"/>
                            </m:rPr>
                            <a:rPr lang="en-US" sz="16000">
                              <a:latin typeface="Cambria Math" panose="02040503050406030204" pitchFamily="18" charset="0"/>
                            </a:rPr>
                            <m:t>m</m:t>
                          </m:r>
                        </m:e>
                        <m:sub>
                          <m:r>
                            <m:rPr>
                              <m:sty m:val="p"/>
                            </m:rPr>
                            <a:rPr lang="en-US" sz="16000">
                              <a:latin typeface="Cambria Math" panose="02040503050406030204" pitchFamily="18" charset="0"/>
                            </a:rPr>
                            <m:t>h</m:t>
                          </m:r>
                        </m:sub>
                      </m:sSub>
                      <m:sSub>
                        <m:sSubPr>
                          <m:ctrlPr>
                            <a:rPr lang="en-US" sz="16000" i="1">
                              <a:latin typeface="Cambria Math" panose="02040503050406030204" pitchFamily="18" charset="0"/>
                            </a:rPr>
                          </m:ctrlPr>
                        </m:sSubPr>
                        <m:e>
                          <m:r>
                            <m:rPr>
                              <m:sty m:val="p"/>
                            </m:rPr>
                            <a:rPr lang="en-US" sz="16000">
                              <a:latin typeface="Cambria Math" panose="02040503050406030204" pitchFamily="18" charset="0"/>
                            </a:rPr>
                            <m:t>c</m:t>
                          </m:r>
                        </m:e>
                        <m:sub>
                          <m:r>
                            <m:rPr>
                              <m:sty m:val="p"/>
                            </m:rPr>
                            <a:rPr lang="en-US" sz="16000">
                              <a:latin typeface="Cambria Math" panose="02040503050406030204" pitchFamily="18" charset="0"/>
                            </a:rPr>
                            <m:t>p</m:t>
                          </m:r>
                        </m:sub>
                      </m:sSub>
                      <m:d>
                        <m:dPr>
                          <m:ctrlPr>
                            <a:rPr lang="en-US" sz="16000" i="1">
                              <a:latin typeface="Cambria Math" panose="02040503050406030204" pitchFamily="18" charset="0"/>
                            </a:rPr>
                          </m:ctrlPr>
                        </m:dPr>
                        <m:e>
                          <m:sSub>
                            <m:sSubPr>
                              <m:ctrlPr>
                                <a:rPr lang="en-US" sz="16000" i="1">
                                  <a:latin typeface="Cambria Math" panose="02040503050406030204" pitchFamily="18" charset="0"/>
                                </a:rPr>
                              </m:ctrlPr>
                            </m:sSubPr>
                            <m:e>
                              <m:r>
                                <m:rPr>
                                  <m:sty m:val="p"/>
                                </m:rPr>
                                <a:rPr lang="en-US" sz="16000">
                                  <a:latin typeface="Cambria Math" panose="02040503050406030204" pitchFamily="18" charset="0"/>
                                </a:rPr>
                                <m:t>T</m:t>
                              </m:r>
                            </m:e>
                            <m:sub>
                              <m:r>
                                <m:rPr>
                                  <m:sty m:val="p"/>
                                </m:rPr>
                                <a:rPr lang="en-US" sz="16000">
                                  <a:latin typeface="Cambria Math" panose="02040503050406030204" pitchFamily="18" charset="0"/>
                                </a:rPr>
                                <m:t>h</m:t>
                              </m:r>
                              <m:r>
                                <a:rPr lang="en-US" sz="16000">
                                  <a:latin typeface="Cambria Math" panose="02040503050406030204" pitchFamily="18" charset="0"/>
                                </a:rPr>
                                <m:t>,1</m:t>
                              </m:r>
                            </m:sub>
                          </m:sSub>
                          <m:r>
                            <a:rPr lang="en-US" sz="16000" i="1">
                              <a:latin typeface="Cambria Math" panose="02040503050406030204" pitchFamily="18" charset="0"/>
                            </a:rPr>
                            <m:t>−</m:t>
                          </m:r>
                          <m:sSub>
                            <m:sSubPr>
                              <m:ctrlPr>
                                <a:rPr lang="en-US" sz="16000" i="1">
                                  <a:latin typeface="Cambria Math" panose="02040503050406030204" pitchFamily="18" charset="0"/>
                                </a:rPr>
                              </m:ctrlPr>
                            </m:sSubPr>
                            <m:e>
                              <m:r>
                                <m:rPr>
                                  <m:sty m:val="p"/>
                                </m:rPr>
                                <a:rPr lang="en-US" sz="16000">
                                  <a:latin typeface="Cambria Math" panose="02040503050406030204" pitchFamily="18" charset="0"/>
                                </a:rPr>
                                <m:t>T</m:t>
                              </m:r>
                            </m:e>
                            <m:sub>
                              <m:r>
                                <m:rPr>
                                  <m:sty m:val="p"/>
                                </m:rPr>
                                <a:rPr lang="en-US" sz="16000">
                                  <a:latin typeface="Cambria Math" panose="02040503050406030204" pitchFamily="18" charset="0"/>
                                </a:rPr>
                                <m:t>h</m:t>
                              </m:r>
                              <m:r>
                                <a:rPr lang="en-US" sz="16000">
                                  <a:latin typeface="Cambria Math" panose="02040503050406030204" pitchFamily="18" charset="0"/>
                                </a:rPr>
                                <m:t>,2</m:t>
                              </m:r>
                            </m:sub>
                          </m:sSub>
                        </m:e>
                      </m:d>
                      <m:r>
                        <a:rPr lang="en-US" sz="16000">
                          <a:latin typeface="Cambria Math" panose="02040503050406030204" pitchFamily="18" charset="0"/>
                        </a:rPr>
                        <m:t>= </m:t>
                      </m:r>
                      <m:sSub>
                        <m:sSubPr>
                          <m:ctrlPr>
                            <a:rPr lang="en-US" sz="16000" i="1">
                              <a:latin typeface="Cambria Math" panose="02040503050406030204" pitchFamily="18" charset="0"/>
                            </a:rPr>
                          </m:ctrlPr>
                        </m:sSubPr>
                        <m:e>
                          <m:r>
                            <m:rPr>
                              <m:sty m:val="p"/>
                            </m:rPr>
                            <a:rPr lang="en-US" sz="16000">
                              <a:latin typeface="Cambria Math" panose="02040503050406030204" pitchFamily="18" charset="0"/>
                            </a:rPr>
                            <m:t>m</m:t>
                          </m:r>
                        </m:e>
                        <m:sub>
                          <m:r>
                            <m:rPr>
                              <m:sty m:val="p"/>
                            </m:rPr>
                            <a:rPr lang="en-US" sz="16000">
                              <a:latin typeface="Cambria Math" panose="02040503050406030204" pitchFamily="18" charset="0"/>
                            </a:rPr>
                            <m:t>c</m:t>
                          </m:r>
                        </m:sub>
                      </m:sSub>
                      <m:sSub>
                        <m:sSubPr>
                          <m:ctrlPr>
                            <a:rPr lang="en-US" sz="16000" i="1">
                              <a:latin typeface="Cambria Math" panose="02040503050406030204" pitchFamily="18" charset="0"/>
                            </a:rPr>
                          </m:ctrlPr>
                        </m:sSubPr>
                        <m:e>
                          <m:r>
                            <m:rPr>
                              <m:sty m:val="p"/>
                            </m:rPr>
                            <a:rPr lang="en-US" sz="16000">
                              <a:latin typeface="Cambria Math" panose="02040503050406030204" pitchFamily="18" charset="0"/>
                            </a:rPr>
                            <m:t>c</m:t>
                          </m:r>
                        </m:e>
                        <m:sub>
                          <m:r>
                            <m:rPr>
                              <m:sty m:val="p"/>
                            </m:rPr>
                            <a:rPr lang="en-US" sz="16000">
                              <a:latin typeface="Cambria Math" panose="02040503050406030204" pitchFamily="18" charset="0"/>
                            </a:rPr>
                            <m:t>p</m:t>
                          </m:r>
                        </m:sub>
                      </m:sSub>
                      <m:d>
                        <m:dPr>
                          <m:ctrlPr>
                            <a:rPr lang="en-US" sz="16000" i="1">
                              <a:latin typeface="Cambria Math" panose="02040503050406030204" pitchFamily="18" charset="0"/>
                            </a:rPr>
                          </m:ctrlPr>
                        </m:dPr>
                        <m:e>
                          <m:sSub>
                            <m:sSubPr>
                              <m:ctrlPr>
                                <a:rPr lang="en-US" sz="16000" i="1">
                                  <a:latin typeface="Cambria Math" panose="02040503050406030204" pitchFamily="18" charset="0"/>
                                </a:rPr>
                              </m:ctrlPr>
                            </m:sSubPr>
                            <m:e>
                              <m:r>
                                <m:rPr>
                                  <m:sty m:val="p"/>
                                </m:rPr>
                                <a:rPr lang="en-US" sz="16000">
                                  <a:latin typeface="Cambria Math" panose="02040503050406030204" pitchFamily="18" charset="0"/>
                                </a:rPr>
                                <m:t>T</m:t>
                              </m:r>
                            </m:e>
                            <m:sub>
                              <m:r>
                                <m:rPr>
                                  <m:sty m:val="p"/>
                                </m:rPr>
                                <a:rPr lang="en-US" sz="16000">
                                  <a:latin typeface="Cambria Math" panose="02040503050406030204" pitchFamily="18" charset="0"/>
                                </a:rPr>
                                <m:t>c</m:t>
                              </m:r>
                              <m:r>
                                <a:rPr lang="en-US" sz="16000">
                                  <a:latin typeface="Cambria Math" panose="02040503050406030204" pitchFamily="18" charset="0"/>
                                </a:rPr>
                                <m:t>,2</m:t>
                              </m:r>
                            </m:sub>
                          </m:sSub>
                          <m:r>
                            <a:rPr lang="en-US" sz="16000" i="1">
                              <a:latin typeface="Cambria Math" panose="02040503050406030204" pitchFamily="18" charset="0"/>
                            </a:rPr>
                            <m:t>−</m:t>
                          </m:r>
                          <m:sSub>
                            <m:sSubPr>
                              <m:ctrlPr>
                                <a:rPr lang="en-US" sz="16000" i="1">
                                  <a:latin typeface="Cambria Math" panose="02040503050406030204" pitchFamily="18" charset="0"/>
                                </a:rPr>
                              </m:ctrlPr>
                            </m:sSubPr>
                            <m:e>
                              <m:r>
                                <m:rPr>
                                  <m:sty m:val="p"/>
                                </m:rPr>
                                <a:rPr lang="en-US" sz="16000">
                                  <a:latin typeface="Cambria Math" panose="02040503050406030204" pitchFamily="18" charset="0"/>
                                </a:rPr>
                                <m:t>T</m:t>
                              </m:r>
                            </m:e>
                            <m:sub>
                              <m:r>
                                <m:rPr>
                                  <m:sty m:val="p"/>
                                </m:rPr>
                                <a:rPr lang="en-US" sz="16000">
                                  <a:latin typeface="Cambria Math" panose="02040503050406030204" pitchFamily="18" charset="0"/>
                                </a:rPr>
                                <m:t>c</m:t>
                              </m:r>
                              <m:r>
                                <a:rPr lang="en-US" sz="16000">
                                  <a:latin typeface="Cambria Math" panose="02040503050406030204" pitchFamily="18" charset="0"/>
                                </a:rPr>
                                <m:t>,1</m:t>
                              </m:r>
                            </m:sub>
                          </m:sSub>
                        </m:e>
                      </m:d>
                      <m:r>
                        <a:rPr lang="en-US" sz="16000">
                          <a:latin typeface="Cambria Math" panose="02040503050406030204" pitchFamily="18" charset="0"/>
                        </a:rPr>
                        <m:t> </m:t>
                      </m:r>
                    </m:oMath>
                  </m:oMathPara>
                </a14:m>
                <a:endParaRPr lang="en-US" sz="16000" dirty="0">
                  <a:latin typeface="Cambria" panose="02040503050406030204" pitchFamily="18" charset="0"/>
                </a:endParaRPr>
              </a:p>
              <a:p>
                <a:r>
                  <a:rPr lang="en-US" sz="13500" dirty="0">
                    <a:latin typeface="Cambria" panose="02040503050406030204" pitchFamily="18" charset="0"/>
                  </a:rPr>
                  <a:t>Heat exchanger equation:</a:t>
                </a:r>
              </a:p>
              <a:p>
                <a:pPr/>
                <a14:m>
                  <m:oMathPara xmlns:m="http://schemas.openxmlformats.org/officeDocument/2006/math">
                    <m:oMathParaPr>
                      <m:jc m:val="centerGroup"/>
                    </m:oMathParaPr>
                    <m:oMath xmlns:m="http://schemas.openxmlformats.org/officeDocument/2006/math">
                      <m:r>
                        <m:rPr>
                          <m:sty m:val="p"/>
                        </m:rPr>
                        <a:rPr lang="en-US" sz="16000">
                          <a:latin typeface="Cambria Math" panose="02040503050406030204" pitchFamily="18" charset="0"/>
                        </a:rPr>
                        <m:t>q</m:t>
                      </m:r>
                      <m:r>
                        <a:rPr lang="en-US" sz="16000">
                          <a:latin typeface="Cambria Math" panose="02040503050406030204" pitchFamily="18" charset="0"/>
                        </a:rPr>
                        <m:t>= </m:t>
                      </m:r>
                      <m:sSub>
                        <m:sSubPr>
                          <m:ctrlPr>
                            <a:rPr lang="en-US" sz="16000" i="1">
                              <a:latin typeface="Cambria Math" panose="02040503050406030204" pitchFamily="18" charset="0"/>
                            </a:rPr>
                          </m:ctrlPr>
                        </m:sSubPr>
                        <m:e>
                          <m:r>
                            <m:rPr>
                              <m:sty m:val="p"/>
                            </m:rPr>
                            <a:rPr lang="en-US" sz="16000">
                              <a:latin typeface="Cambria Math" panose="02040503050406030204" pitchFamily="18" charset="0"/>
                            </a:rPr>
                            <m:t>U</m:t>
                          </m:r>
                        </m:e>
                        <m:sub>
                          <m:r>
                            <m:rPr>
                              <m:sty m:val="p"/>
                            </m:rPr>
                            <a:rPr lang="en-US" sz="16000">
                              <a:latin typeface="Cambria Math" panose="02040503050406030204" pitchFamily="18" charset="0"/>
                            </a:rPr>
                            <m:t>i</m:t>
                          </m:r>
                        </m:sub>
                      </m:sSub>
                      <m:sSub>
                        <m:sSubPr>
                          <m:ctrlPr>
                            <a:rPr lang="en-US" sz="16000" i="1">
                              <a:latin typeface="Cambria Math" panose="02040503050406030204" pitchFamily="18" charset="0"/>
                            </a:rPr>
                          </m:ctrlPr>
                        </m:sSubPr>
                        <m:e>
                          <m:r>
                            <m:rPr>
                              <m:sty m:val="p"/>
                            </m:rPr>
                            <a:rPr lang="en-US" sz="16000">
                              <a:latin typeface="Cambria Math" panose="02040503050406030204" pitchFamily="18" charset="0"/>
                            </a:rPr>
                            <m:t>A</m:t>
                          </m:r>
                        </m:e>
                        <m:sub>
                          <m:r>
                            <m:rPr>
                              <m:sty m:val="p"/>
                            </m:rPr>
                            <a:rPr lang="en-US" sz="16000">
                              <a:latin typeface="Cambria Math" panose="02040503050406030204" pitchFamily="18" charset="0"/>
                            </a:rPr>
                            <m:t>i</m:t>
                          </m:r>
                          <m:r>
                            <a:rPr lang="en-US" sz="16000">
                              <a:latin typeface="Cambria Math" panose="02040503050406030204" pitchFamily="18" charset="0"/>
                            </a:rPr>
                            <m:t> </m:t>
                          </m:r>
                        </m:sub>
                      </m:sSub>
                      <m:sSub>
                        <m:sSubPr>
                          <m:ctrlPr>
                            <a:rPr lang="en-US" sz="16000" i="1">
                              <a:latin typeface="Cambria Math" panose="02040503050406030204" pitchFamily="18" charset="0"/>
                            </a:rPr>
                          </m:ctrlPr>
                        </m:sSubPr>
                        <m:e>
                          <m:r>
                            <a:rPr lang="en-US" sz="16000">
                              <a:latin typeface="Cambria Math" panose="02040503050406030204" pitchFamily="18" charset="0"/>
                            </a:rPr>
                            <m:t>∆</m:t>
                          </m:r>
                          <m:r>
                            <m:rPr>
                              <m:sty m:val="p"/>
                            </m:rPr>
                            <a:rPr lang="en-US" sz="16000">
                              <a:latin typeface="Cambria Math" panose="02040503050406030204" pitchFamily="18" charset="0"/>
                            </a:rPr>
                            <m:t>T</m:t>
                          </m:r>
                        </m:e>
                        <m:sub>
                          <m:r>
                            <m:rPr>
                              <m:sty m:val="p"/>
                            </m:rPr>
                            <a:rPr lang="en-US" sz="16000">
                              <a:latin typeface="Cambria Math" panose="02040503050406030204" pitchFamily="18" charset="0"/>
                            </a:rPr>
                            <m:t>lm</m:t>
                          </m:r>
                        </m:sub>
                      </m:sSub>
                      <m:r>
                        <a:rPr lang="en-US" sz="16000">
                          <a:latin typeface="Cambria Math" panose="02040503050406030204" pitchFamily="18" charset="0"/>
                        </a:rPr>
                        <m:t>= </m:t>
                      </m:r>
                      <m:sSub>
                        <m:sSubPr>
                          <m:ctrlPr>
                            <a:rPr lang="en-US" sz="16000" i="1">
                              <a:latin typeface="Cambria Math" panose="02040503050406030204" pitchFamily="18" charset="0"/>
                            </a:rPr>
                          </m:ctrlPr>
                        </m:sSubPr>
                        <m:e>
                          <m:r>
                            <m:rPr>
                              <m:sty m:val="p"/>
                            </m:rPr>
                            <a:rPr lang="en-US" sz="16000">
                              <a:latin typeface="Cambria Math" panose="02040503050406030204" pitchFamily="18" charset="0"/>
                            </a:rPr>
                            <m:t>U</m:t>
                          </m:r>
                        </m:e>
                        <m:sub>
                          <m:r>
                            <m:rPr>
                              <m:sty m:val="p"/>
                            </m:rPr>
                            <a:rPr lang="en-US" sz="16000">
                              <a:latin typeface="Cambria Math" panose="02040503050406030204" pitchFamily="18" charset="0"/>
                            </a:rPr>
                            <m:t>o</m:t>
                          </m:r>
                        </m:sub>
                      </m:sSub>
                      <m:sSub>
                        <m:sSubPr>
                          <m:ctrlPr>
                            <a:rPr lang="en-US" sz="16000" i="1">
                              <a:latin typeface="Cambria Math" panose="02040503050406030204" pitchFamily="18" charset="0"/>
                            </a:rPr>
                          </m:ctrlPr>
                        </m:sSubPr>
                        <m:e>
                          <m:r>
                            <m:rPr>
                              <m:sty m:val="p"/>
                            </m:rPr>
                            <a:rPr lang="en-US" sz="16000">
                              <a:latin typeface="Cambria Math" panose="02040503050406030204" pitchFamily="18" charset="0"/>
                            </a:rPr>
                            <m:t>A</m:t>
                          </m:r>
                        </m:e>
                        <m:sub>
                          <m:r>
                            <m:rPr>
                              <m:sty m:val="p"/>
                            </m:rPr>
                            <a:rPr lang="en-US" sz="16000">
                              <a:latin typeface="Cambria Math" panose="02040503050406030204" pitchFamily="18" charset="0"/>
                            </a:rPr>
                            <m:t>o</m:t>
                          </m:r>
                          <m:r>
                            <a:rPr lang="en-US" sz="16000">
                              <a:latin typeface="Cambria Math" panose="02040503050406030204" pitchFamily="18" charset="0"/>
                            </a:rPr>
                            <m:t> </m:t>
                          </m:r>
                        </m:sub>
                      </m:sSub>
                      <m:sSub>
                        <m:sSubPr>
                          <m:ctrlPr>
                            <a:rPr lang="en-US" sz="16000" i="1">
                              <a:latin typeface="Cambria Math" panose="02040503050406030204" pitchFamily="18" charset="0"/>
                            </a:rPr>
                          </m:ctrlPr>
                        </m:sSubPr>
                        <m:e>
                          <m:r>
                            <a:rPr lang="en-US" sz="16000">
                              <a:latin typeface="Cambria Math" panose="02040503050406030204" pitchFamily="18" charset="0"/>
                            </a:rPr>
                            <m:t>∆</m:t>
                          </m:r>
                          <m:r>
                            <m:rPr>
                              <m:sty m:val="p"/>
                            </m:rPr>
                            <a:rPr lang="en-US" sz="16000">
                              <a:latin typeface="Cambria Math" panose="02040503050406030204" pitchFamily="18" charset="0"/>
                            </a:rPr>
                            <m:t>T</m:t>
                          </m:r>
                        </m:e>
                        <m:sub>
                          <m:r>
                            <m:rPr>
                              <m:sty m:val="p"/>
                            </m:rPr>
                            <a:rPr lang="en-US" sz="16000">
                              <a:latin typeface="Cambria Math" panose="02040503050406030204" pitchFamily="18" charset="0"/>
                            </a:rPr>
                            <m:t>lm</m:t>
                          </m:r>
                        </m:sub>
                      </m:sSub>
                      <m:r>
                        <a:rPr lang="en-US" sz="16000">
                          <a:latin typeface="Cambria Math" panose="02040503050406030204" pitchFamily="18" charset="0"/>
                        </a:rPr>
                        <m:t> </m:t>
                      </m:r>
                    </m:oMath>
                  </m:oMathPara>
                </a14:m>
                <a:endParaRPr lang="en-US" sz="16000" dirty="0"/>
              </a:p>
              <a:p>
                <a:r>
                  <a:rPr lang="en-US" sz="13500" dirty="0"/>
                  <a:t>Heat transfer coefficient for laminar flow inside a pipe:</a:t>
                </a:r>
              </a:p>
              <a:p>
                <a:pPr/>
                <a14:m>
                  <m:oMathPara xmlns:m="http://schemas.openxmlformats.org/officeDocument/2006/math">
                    <m:oMathParaPr>
                      <m:jc m:val="centerGroup"/>
                    </m:oMathParaPr>
                    <m:oMath xmlns:m="http://schemas.openxmlformats.org/officeDocument/2006/math">
                      <m:sSub>
                        <m:sSubPr>
                          <m:ctrlPr>
                            <a:rPr lang="en-US" sz="16000" i="1" smtClean="0">
                              <a:latin typeface="Cambria Math" panose="02040503050406030204" pitchFamily="18" charset="0"/>
                            </a:rPr>
                          </m:ctrlPr>
                        </m:sSubPr>
                        <m:e>
                          <m:r>
                            <m:rPr>
                              <m:sty m:val="p"/>
                            </m:rPr>
                            <a:rPr lang="en-US" sz="16000">
                              <a:latin typeface="Cambria Math" panose="02040503050406030204" pitchFamily="18" charset="0"/>
                            </a:rPr>
                            <m:t>N</m:t>
                          </m:r>
                        </m:e>
                        <m:sub>
                          <m:r>
                            <m:rPr>
                              <m:sty m:val="p"/>
                            </m:rPr>
                            <a:rPr lang="en-US" sz="16000">
                              <a:latin typeface="Cambria Math" panose="02040503050406030204" pitchFamily="18" charset="0"/>
                            </a:rPr>
                            <m:t>Nu</m:t>
                          </m:r>
                        </m:sub>
                      </m:sSub>
                      <m:r>
                        <a:rPr lang="en-US" sz="16000">
                          <a:latin typeface="Cambria Math" panose="02040503050406030204" pitchFamily="18" charset="0"/>
                        </a:rPr>
                        <m:t>= </m:t>
                      </m:r>
                      <m:f>
                        <m:fPr>
                          <m:ctrlPr>
                            <a:rPr lang="en-US" sz="16000" i="1">
                              <a:latin typeface="Cambria Math" panose="02040503050406030204" pitchFamily="18" charset="0"/>
                            </a:rPr>
                          </m:ctrlPr>
                        </m:fPr>
                        <m:num>
                          <m:r>
                            <m:rPr>
                              <m:sty m:val="p"/>
                            </m:rPr>
                            <a:rPr lang="en-US" sz="16000">
                              <a:latin typeface="Cambria Math" panose="02040503050406030204" pitchFamily="18" charset="0"/>
                            </a:rPr>
                            <m:t>hD</m:t>
                          </m:r>
                        </m:num>
                        <m:den>
                          <m:r>
                            <m:rPr>
                              <m:sty m:val="p"/>
                            </m:rPr>
                            <a:rPr lang="en-US" sz="16000">
                              <a:latin typeface="Cambria Math" panose="02040503050406030204" pitchFamily="18" charset="0"/>
                            </a:rPr>
                            <m:t>k</m:t>
                          </m:r>
                        </m:den>
                      </m:f>
                      <m:r>
                        <a:rPr lang="en-US" sz="16000">
                          <a:latin typeface="Cambria Math" panose="02040503050406030204" pitchFamily="18" charset="0"/>
                        </a:rPr>
                        <m:t>=1.86 </m:t>
                      </m:r>
                      <m:sSup>
                        <m:sSupPr>
                          <m:ctrlPr>
                            <a:rPr lang="en-US" sz="16000" i="1">
                              <a:latin typeface="Cambria Math" panose="02040503050406030204" pitchFamily="18" charset="0"/>
                            </a:rPr>
                          </m:ctrlPr>
                        </m:sSupPr>
                        <m:e>
                          <m:d>
                            <m:dPr>
                              <m:ctrlPr>
                                <a:rPr lang="en-US" sz="16000" i="1">
                                  <a:latin typeface="Cambria Math" panose="02040503050406030204" pitchFamily="18" charset="0"/>
                                </a:rPr>
                              </m:ctrlPr>
                            </m:dPr>
                            <m:e>
                              <m:sSub>
                                <m:sSubPr>
                                  <m:ctrlPr>
                                    <a:rPr lang="en-US" sz="16000" i="1">
                                      <a:latin typeface="Cambria Math" panose="02040503050406030204" pitchFamily="18" charset="0"/>
                                    </a:rPr>
                                  </m:ctrlPr>
                                </m:sSubPr>
                                <m:e>
                                  <m:r>
                                    <m:rPr>
                                      <m:sty m:val="p"/>
                                    </m:rPr>
                                    <a:rPr lang="en-US" sz="16000">
                                      <a:latin typeface="Cambria Math" panose="02040503050406030204" pitchFamily="18" charset="0"/>
                                    </a:rPr>
                                    <m:t>N</m:t>
                                  </m:r>
                                </m:e>
                                <m:sub>
                                  <m:r>
                                    <m:rPr>
                                      <m:sty m:val="p"/>
                                    </m:rPr>
                                    <a:rPr lang="en-US" sz="16000">
                                      <a:latin typeface="Cambria Math" panose="02040503050406030204" pitchFamily="18" charset="0"/>
                                    </a:rPr>
                                    <m:t>Re</m:t>
                                  </m:r>
                                </m:sub>
                              </m:sSub>
                              <m:sSub>
                                <m:sSubPr>
                                  <m:ctrlPr>
                                    <a:rPr lang="en-US" sz="16000" i="1">
                                      <a:latin typeface="Cambria Math" panose="02040503050406030204" pitchFamily="18" charset="0"/>
                                    </a:rPr>
                                  </m:ctrlPr>
                                </m:sSubPr>
                                <m:e>
                                  <m:r>
                                    <m:rPr>
                                      <m:sty m:val="p"/>
                                    </m:rPr>
                                    <a:rPr lang="en-US" sz="16000">
                                      <a:latin typeface="Cambria Math" panose="02040503050406030204" pitchFamily="18" charset="0"/>
                                    </a:rPr>
                                    <m:t>N</m:t>
                                  </m:r>
                                </m:e>
                                <m:sub>
                                  <m:r>
                                    <m:rPr>
                                      <m:sty m:val="p"/>
                                    </m:rPr>
                                    <a:rPr lang="en-US" sz="16000">
                                      <a:latin typeface="Cambria Math" panose="02040503050406030204" pitchFamily="18" charset="0"/>
                                    </a:rPr>
                                    <m:t>Pr</m:t>
                                  </m:r>
                                </m:sub>
                              </m:sSub>
                              <m:f>
                                <m:fPr>
                                  <m:ctrlPr>
                                    <a:rPr lang="en-US" sz="16000" i="1">
                                      <a:latin typeface="Cambria Math" panose="02040503050406030204" pitchFamily="18" charset="0"/>
                                    </a:rPr>
                                  </m:ctrlPr>
                                </m:fPr>
                                <m:num>
                                  <m:r>
                                    <m:rPr>
                                      <m:sty m:val="p"/>
                                    </m:rPr>
                                    <a:rPr lang="en-US" sz="16000">
                                      <a:latin typeface="Cambria Math" panose="02040503050406030204" pitchFamily="18" charset="0"/>
                                    </a:rPr>
                                    <m:t>D</m:t>
                                  </m:r>
                                </m:num>
                                <m:den>
                                  <m:r>
                                    <m:rPr>
                                      <m:sty m:val="p"/>
                                    </m:rPr>
                                    <a:rPr lang="en-US" sz="16000">
                                      <a:latin typeface="Cambria Math" panose="02040503050406030204" pitchFamily="18" charset="0"/>
                                    </a:rPr>
                                    <m:t>L</m:t>
                                  </m:r>
                                </m:den>
                              </m:f>
                            </m:e>
                          </m:d>
                        </m:e>
                        <m:sup>
                          <m:f>
                            <m:fPr>
                              <m:ctrlPr>
                                <a:rPr lang="en-US" sz="16000" i="1">
                                  <a:latin typeface="Cambria Math" panose="02040503050406030204" pitchFamily="18" charset="0"/>
                                </a:rPr>
                              </m:ctrlPr>
                            </m:fPr>
                            <m:num>
                              <m:r>
                                <a:rPr lang="en-US" sz="16000">
                                  <a:latin typeface="Cambria Math" panose="02040503050406030204" pitchFamily="18" charset="0"/>
                                </a:rPr>
                                <m:t>1</m:t>
                              </m:r>
                            </m:num>
                            <m:den>
                              <m:r>
                                <a:rPr lang="en-US" sz="16000">
                                  <a:latin typeface="Cambria Math" panose="02040503050406030204" pitchFamily="18" charset="0"/>
                                </a:rPr>
                                <m:t>3</m:t>
                              </m:r>
                            </m:den>
                          </m:f>
                        </m:sup>
                      </m:sSup>
                      <m:sSup>
                        <m:sSupPr>
                          <m:ctrlPr>
                            <a:rPr lang="en-US" sz="16000" i="1">
                              <a:latin typeface="Cambria Math" panose="02040503050406030204" pitchFamily="18" charset="0"/>
                            </a:rPr>
                          </m:ctrlPr>
                        </m:sSupPr>
                        <m:e>
                          <m:d>
                            <m:dPr>
                              <m:ctrlPr>
                                <a:rPr lang="en-US" sz="16000" i="1">
                                  <a:latin typeface="Cambria Math" panose="02040503050406030204" pitchFamily="18" charset="0"/>
                                </a:rPr>
                              </m:ctrlPr>
                            </m:dPr>
                            <m:e>
                              <m:f>
                                <m:fPr>
                                  <m:ctrlPr>
                                    <a:rPr lang="en-US" sz="16000" i="1">
                                      <a:latin typeface="Cambria Math" panose="02040503050406030204" pitchFamily="18" charset="0"/>
                                    </a:rPr>
                                  </m:ctrlPr>
                                </m:fPr>
                                <m:num>
                                  <m:sSub>
                                    <m:sSubPr>
                                      <m:ctrlPr>
                                        <a:rPr lang="en-US" sz="16000" i="1">
                                          <a:latin typeface="Cambria Math" panose="02040503050406030204" pitchFamily="18" charset="0"/>
                                        </a:rPr>
                                      </m:ctrlPr>
                                    </m:sSubPr>
                                    <m:e>
                                      <m:r>
                                        <m:rPr>
                                          <m:sty m:val="p"/>
                                        </m:rPr>
                                        <a:rPr lang="en-US" sz="16000">
                                          <a:latin typeface="Cambria Math" panose="02040503050406030204" pitchFamily="18" charset="0"/>
                                        </a:rPr>
                                        <m:t>μ</m:t>
                                      </m:r>
                                    </m:e>
                                    <m:sub>
                                      <m:r>
                                        <m:rPr>
                                          <m:sty m:val="p"/>
                                        </m:rPr>
                                        <a:rPr lang="en-US" sz="16000">
                                          <a:latin typeface="Cambria Math" panose="02040503050406030204" pitchFamily="18" charset="0"/>
                                        </a:rPr>
                                        <m:t>b</m:t>
                                      </m:r>
                                    </m:sub>
                                  </m:sSub>
                                </m:num>
                                <m:den>
                                  <m:sSub>
                                    <m:sSubPr>
                                      <m:ctrlPr>
                                        <a:rPr lang="en-US" sz="16000" i="1">
                                          <a:latin typeface="Cambria Math" panose="02040503050406030204" pitchFamily="18" charset="0"/>
                                        </a:rPr>
                                      </m:ctrlPr>
                                    </m:sSubPr>
                                    <m:e>
                                      <m:r>
                                        <m:rPr>
                                          <m:sty m:val="p"/>
                                        </m:rPr>
                                        <a:rPr lang="en-US" sz="16000">
                                          <a:latin typeface="Cambria Math" panose="02040503050406030204" pitchFamily="18" charset="0"/>
                                        </a:rPr>
                                        <m:t>μ</m:t>
                                      </m:r>
                                    </m:e>
                                    <m:sub>
                                      <m:r>
                                        <m:rPr>
                                          <m:sty m:val="p"/>
                                        </m:rPr>
                                        <a:rPr lang="en-US" sz="16000">
                                          <a:latin typeface="Cambria Math" panose="02040503050406030204" pitchFamily="18" charset="0"/>
                                        </a:rPr>
                                        <m:t>w</m:t>
                                      </m:r>
                                    </m:sub>
                                  </m:sSub>
                                </m:den>
                              </m:f>
                            </m:e>
                          </m:d>
                        </m:e>
                        <m:sup>
                          <m:r>
                            <a:rPr lang="en-US" sz="16000">
                              <a:latin typeface="Cambria Math" panose="02040503050406030204" pitchFamily="18" charset="0"/>
                            </a:rPr>
                            <m:t>0.14</m:t>
                          </m:r>
                        </m:sup>
                      </m:sSup>
                    </m:oMath>
                  </m:oMathPara>
                </a14:m>
                <a:endParaRPr lang="en-US" sz="6300" dirty="0">
                  <a:effectLst/>
                </a:endParaRPr>
              </a:p>
              <a:p>
                <a:pPr/>
                <a14:m>
                  <m:oMathPara xmlns:m="http://schemas.openxmlformats.org/officeDocument/2006/math">
                    <m:oMathParaPr>
                      <m:jc m:val="centerGroup"/>
                    </m:oMathParaPr>
                    <m:oMath xmlns:m="http://schemas.openxmlformats.org/officeDocument/2006/math">
                      <m:sSub>
                        <m:sSubPr>
                          <m:ctrlPr>
                            <a:rPr lang="en-US" sz="16000" i="1">
                              <a:latin typeface="Cambria Math" panose="02040503050406030204" pitchFamily="18" charset="0"/>
                            </a:rPr>
                          </m:ctrlPr>
                        </m:sSubPr>
                        <m:e>
                          <m:r>
                            <m:rPr>
                              <m:sty m:val="p"/>
                            </m:rPr>
                            <a:rPr lang="en-US" sz="16000">
                              <a:latin typeface="Cambria Math" panose="02040503050406030204" pitchFamily="18" charset="0"/>
                            </a:rPr>
                            <m:t>N</m:t>
                          </m:r>
                        </m:e>
                        <m:sub>
                          <m:r>
                            <m:rPr>
                              <m:sty m:val="p"/>
                            </m:rPr>
                            <a:rPr lang="en-US" sz="16000">
                              <a:latin typeface="Cambria Math" panose="02040503050406030204" pitchFamily="18" charset="0"/>
                            </a:rPr>
                            <m:t>Re</m:t>
                          </m:r>
                        </m:sub>
                      </m:sSub>
                      <m:r>
                        <a:rPr lang="en-US" sz="16000">
                          <a:latin typeface="Cambria Math" panose="02040503050406030204" pitchFamily="18" charset="0"/>
                        </a:rPr>
                        <m:t>= </m:t>
                      </m:r>
                      <m:f>
                        <m:fPr>
                          <m:ctrlPr>
                            <a:rPr lang="en-US" sz="16000" i="1">
                              <a:latin typeface="Cambria Math" panose="02040503050406030204" pitchFamily="18" charset="0"/>
                            </a:rPr>
                          </m:ctrlPr>
                        </m:fPr>
                        <m:num>
                          <m:r>
                            <m:rPr>
                              <m:sty m:val="p"/>
                            </m:rPr>
                            <a:rPr lang="en-US" sz="16000">
                              <a:latin typeface="Cambria Math" panose="02040503050406030204" pitchFamily="18" charset="0"/>
                            </a:rPr>
                            <m:t>Dvρ</m:t>
                          </m:r>
                        </m:num>
                        <m:den>
                          <m:r>
                            <m:rPr>
                              <m:sty m:val="p"/>
                            </m:rPr>
                            <a:rPr lang="en-US" sz="16000">
                              <a:latin typeface="Cambria Math" panose="02040503050406030204" pitchFamily="18" charset="0"/>
                            </a:rPr>
                            <m:t>μ</m:t>
                          </m:r>
                        </m:den>
                      </m:f>
                      <m:r>
                        <a:rPr lang="en-US" sz="16000" b="0" i="1" smtClean="0">
                          <a:latin typeface="Cambria Math" panose="02040503050406030204" pitchFamily="18" charset="0"/>
                        </a:rPr>
                        <m:t>,  </m:t>
                      </m:r>
                      <m:sSub>
                        <m:sSubPr>
                          <m:ctrlPr>
                            <a:rPr lang="en-US" sz="16000" i="1" smtClean="0">
                              <a:latin typeface="Cambria Math" panose="02040503050406030204" pitchFamily="18" charset="0"/>
                            </a:rPr>
                          </m:ctrlPr>
                        </m:sSubPr>
                        <m:e>
                          <m:r>
                            <m:rPr>
                              <m:sty m:val="p"/>
                            </m:rPr>
                            <a:rPr lang="en-US" sz="16000">
                              <a:latin typeface="Cambria Math" panose="02040503050406030204" pitchFamily="18" charset="0"/>
                            </a:rPr>
                            <m:t>N</m:t>
                          </m:r>
                        </m:e>
                        <m:sub>
                          <m:r>
                            <m:rPr>
                              <m:sty m:val="p"/>
                            </m:rPr>
                            <a:rPr lang="en-US" sz="16000">
                              <a:latin typeface="Cambria Math" panose="02040503050406030204" pitchFamily="18" charset="0"/>
                            </a:rPr>
                            <m:t>Pr</m:t>
                          </m:r>
                        </m:sub>
                      </m:sSub>
                      <m:r>
                        <a:rPr lang="en-US" sz="16000">
                          <a:latin typeface="Cambria Math" panose="02040503050406030204" pitchFamily="18" charset="0"/>
                        </a:rPr>
                        <m:t>= </m:t>
                      </m:r>
                      <m:f>
                        <m:fPr>
                          <m:ctrlPr>
                            <a:rPr lang="en-US" sz="16000" i="1">
                              <a:latin typeface="Cambria Math" panose="02040503050406030204" pitchFamily="18" charset="0"/>
                            </a:rPr>
                          </m:ctrlPr>
                        </m:fPr>
                        <m:num>
                          <m:sSub>
                            <m:sSubPr>
                              <m:ctrlPr>
                                <a:rPr lang="en-US" sz="16000" i="1">
                                  <a:latin typeface="Cambria Math" panose="02040503050406030204" pitchFamily="18" charset="0"/>
                                </a:rPr>
                              </m:ctrlPr>
                            </m:sSubPr>
                            <m:e>
                              <m:r>
                                <m:rPr>
                                  <m:sty m:val="p"/>
                                </m:rPr>
                                <a:rPr lang="en-US" sz="16000">
                                  <a:latin typeface="Cambria Math" panose="02040503050406030204" pitchFamily="18" charset="0"/>
                                </a:rPr>
                                <m:t>c</m:t>
                              </m:r>
                            </m:e>
                            <m:sub>
                              <m:r>
                                <m:rPr>
                                  <m:sty m:val="p"/>
                                </m:rPr>
                                <a:rPr lang="en-US" sz="16000">
                                  <a:latin typeface="Cambria Math" panose="02040503050406030204" pitchFamily="18" charset="0"/>
                                </a:rPr>
                                <m:t>p</m:t>
                              </m:r>
                            </m:sub>
                          </m:sSub>
                          <m:r>
                            <m:rPr>
                              <m:sty m:val="p"/>
                            </m:rPr>
                            <a:rPr lang="en-US" sz="16000">
                              <a:latin typeface="Cambria Math" panose="02040503050406030204" pitchFamily="18" charset="0"/>
                            </a:rPr>
                            <m:t>μ</m:t>
                          </m:r>
                        </m:num>
                        <m:den>
                          <m:r>
                            <m:rPr>
                              <m:sty m:val="p"/>
                            </m:rPr>
                            <a:rPr lang="en-US" sz="16000">
                              <a:latin typeface="Cambria Math" panose="02040503050406030204" pitchFamily="18" charset="0"/>
                            </a:rPr>
                            <m:t>k</m:t>
                          </m:r>
                        </m:den>
                      </m:f>
                    </m:oMath>
                  </m:oMathPara>
                </a14:m>
                <a:endParaRPr lang="en-US" sz="7000" dirty="0"/>
              </a:p>
              <a:p>
                <a:r>
                  <a:rPr lang="en-US" sz="14400" dirty="0"/>
                  <a:t>Overall heat-transfer coefficient for cylinder based on the inside area of the tube:</a:t>
                </a:r>
              </a:p>
              <a:p>
                <a:pPr/>
                <a14:m>
                  <m:oMathPara xmlns:m="http://schemas.openxmlformats.org/officeDocument/2006/math">
                    <m:oMathParaPr>
                      <m:jc m:val="centerGroup"/>
                    </m:oMathParaPr>
                    <m:oMath xmlns:m="http://schemas.openxmlformats.org/officeDocument/2006/math">
                      <m:sSub>
                        <m:sSubPr>
                          <m:ctrlPr>
                            <a:rPr lang="en-US" sz="12800" i="1">
                              <a:latin typeface="Cambria Math" panose="02040503050406030204" pitchFamily="18" charset="0"/>
                            </a:rPr>
                          </m:ctrlPr>
                        </m:sSubPr>
                        <m:e>
                          <m:r>
                            <m:rPr>
                              <m:sty m:val="p"/>
                            </m:rPr>
                            <a:rPr lang="en-US" sz="12800">
                              <a:latin typeface="Cambria Math" panose="02040503050406030204" pitchFamily="18" charset="0"/>
                            </a:rPr>
                            <m:t>U</m:t>
                          </m:r>
                        </m:e>
                        <m:sub>
                          <m:r>
                            <m:rPr>
                              <m:sty m:val="p"/>
                            </m:rPr>
                            <a:rPr lang="en-US" sz="12800">
                              <a:latin typeface="Cambria Math" panose="02040503050406030204" pitchFamily="18" charset="0"/>
                            </a:rPr>
                            <m:t>i</m:t>
                          </m:r>
                          <m:r>
                            <a:rPr lang="en-US" sz="12800">
                              <a:latin typeface="Cambria Math" panose="02040503050406030204" pitchFamily="18" charset="0"/>
                            </a:rPr>
                            <m:t> </m:t>
                          </m:r>
                        </m:sub>
                      </m:sSub>
                      <m:r>
                        <a:rPr lang="en-US" sz="12800">
                          <a:latin typeface="Cambria Math" panose="02040503050406030204" pitchFamily="18" charset="0"/>
                        </a:rPr>
                        <m:t>= </m:t>
                      </m:r>
                      <m:f>
                        <m:fPr>
                          <m:ctrlPr>
                            <a:rPr lang="en-US" sz="12800" i="1">
                              <a:latin typeface="Cambria Math" panose="02040503050406030204" pitchFamily="18" charset="0"/>
                            </a:rPr>
                          </m:ctrlPr>
                        </m:fPr>
                        <m:num>
                          <m:r>
                            <a:rPr lang="en-US" sz="12800">
                              <a:latin typeface="Cambria Math" panose="02040503050406030204" pitchFamily="18" charset="0"/>
                            </a:rPr>
                            <m:t>1</m:t>
                          </m:r>
                        </m:num>
                        <m:den>
                          <m:f>
                            <m:fPr>
                              <m:ctrlPr>
                                <a:rPr lang="en-US" sz="12800" i="1">
                                  <a:latin typeface="Cambria Math" panose="02040503050406030204" pitchFamily="18" charset="0"/>
                                </a:rPr>
                              </m:ctrlPr>
                            </m:fPr>
                            <m:num>
                              <m:r>
                                <a:rPr lang="en-US" sz="12800">
                                  <a:latin typeface="Cambria Math" panose="02040503050406030204" pitchFamily="18" charset="0"/>
                                </a:rPr>
                                <m:t>1</m:t>
                              </m:r>
                            </m:num>
                            <m:den>
                              <m:sSub>
                                <m:sSubPr>
                                  <m:ctrlPr>
                                    <a:rPr lang="en-US" sz="12800" i="1">
                                      <a:latin typeface="Cambria Math" panose="02040503050406030204" pitchFamily="18" charset="0"/>
                                    </a:rPr>
                                  </m:ctrlPr>
                                </m:sSubPr>
                                <m:e>
                                  <m:r>
                                    <m:rPr>
                                      <m:sty m:val="p"/>
                                    </m:rPr>
                                    <a:rPr lang="en-US" sz="12800">
                                      <a:latin typeface="Cambria Math" panose="02040503050406030204" pitchFamily="18" charset="0"/>
                                    </a:rPr>
                                    <m:t>h</m:t>
                                  </m:r>
                                </m:e>
                                <m:sub>
                                  <m:r>
                                    <m:rPr>
                                      <m:sty m:val="p"/>
                                    </m:rPr>
                                    <a:rPr lang="en-US" sz="12800">
                                      <a:latin typeface="Cambria Math" panose="02040503050406030204" pitchFamily="18" charset="0"/>
                                    </a:rPr>
                                    <m:t>i</m:t>
                                  </m:r>
                                </m:sub>
                              </m:sSub>
                            </m:den>
                          </m:f>
                          <m:r>
                            <a:rPr lang="en-US" sz="12800">
                              <a:latin typeface="Cambria Math" panose="02040503050406030204" pitchFamily="18" charset="0"/>
                            </a:rPr>
                            <m:t>+</m:t>
                          </m:r>
                          <m:f>
                            <m:fPr>
                              <m:ctrlPr>
                                <a:rPr lang="en-US" sz="12800" i="1">
                                  <a:latin typeface="Cambria Math" panose="02040503050406030204" pitchFamily="18" charset="0"/>
                                </a:rPr>
                              </m:ctrlPr>
                            </m:fPr>
                            <m:num>
                              <m:r>
                                <a:rPr lang="en-US" sz="12800">
                                  <a:latin typeface="Cambria Math" panose="02040503050406030204" pitchFamily="18" charset="0"/>
                                </a:rPr>
                                <m:t>(</m:t>
                              </m:r>
                              <m:sSub>
                                <m:sSubPr>
                                  <m:ctrlPr>
                                    <a:rPr lang="en-US" sz="12800" i="1">
                                      <a:latin typeface="Cambria Math" panose="02040503050406030204" pitchFamily="18" charset="0"/>
                                    </a:rPr>
                                  </m:ctrlPr>
                                </m:sSubPr>
                                <m:e>
                                  <m:r>
                                    <m:rPr>
                                      <m:sty m:val="p"/>
                                    </m:rPr>
                                    <a:rPr lang="en-US" sz="12800">
                                      <a:latin typeface="Cambria Math" panose="02040503050406030204" pitchFamily="18" charset="0"/>
                                    </a:rPr>
                                    <m:t>r</m:t>
                                  </m:r>
                                </m:e>
                                <m:sub>
                                  <m:r>
                                    <m:rPr>
                                      <m:sty m:val="p"/>
                                    </m:rPr>
                                    <a:rPr lang="en-US" sz="12800">
                                      <a:latin typeface="Cambria Math" panose="02040503050406030204" pitchFamily="18" charset="0"/>
                                    </a:rPr>
                                    <m:t>o</m:t>
                                  </m:r>
                                </m:sub>
                              </m:sSub>
                              <m:r>
                                <a:rPr lang="en-US" sz="12800" i="1">
                                  <a:latin typeface="Cambria Math" panose="02040503050406030204" pitchFamily="18" charset="0"/>
                                </a:rPr>
                                <m:t>−</m:t>
                              </m:r>
                              <m:sSub>
                                <m:sSubPr>
                                  <m:ctrlPr>
                                    <a:rPr lang="en-US" sz="12800" i="1">
                                      <a:latin typeface="Cambria Math" panose="02040503050406030204" pitchFamily="18" charset="0"/>
                                    </a:rPr>
                                  </m:ctrlPr>
                                </m:sSubPr>
                                <m:e>
                                  <m:r>
                                    <m:rPr>
                                      <m:sty m:val="p"/>
                                    </m:rPr>
                                    <a:rPr lang="en-US" sz="12800">
                                      <a:latin typeface="Cambria Math" panose="02040503050406030204" pitchFamily="18" charset="0"/>
                                    </a:rPr>
                                    <m:t>r</m:t>
                                  </m:r>
                                </m:e>
                                <m:sub>
                                  <m:r>
                                    <m:rPr>
                                      <m:sty m:val="p"/>
                                    </m:rPr>
                                    <a:rPr lang="en-US" sz="12800">
                                      <a:latin typeface="Cambria Math" panose="02040503050406030204" pitchFamily="18" charset="0"/>
                                    </a:rPr>
                                    <m:t>i</m:t>
                                  </m:r>
                                </m:sub>
                              </m:sSub>
                              <m:r>
                                <a:rPr lang="en-US" sz="12800">
                                  <a:latin typeface="Cambria Math" panose="02040503050406030204" pitchFamily="18" charset="0"/>
                                </a:rPr>
                                <m:t>)</m:t>
                              </m:r>
                              <m:sSub>
                                <m:sSubPr>
                                  <m:ctrlPr>
                                    <a:rPr lang="en-US" sz="12800" i="1">
                                      <a:latin typeface="Cambria Math" panose="02040503050406030204" pitchFamily="18" charset="0"/>
                                    </a:rPr>
                                  </m:ctrlPr>
                                </m:sSubPr>
                                <m:e>
                                  <m:r>
                                    <m:rPr>
                                      <m:sty m:val="p"/>
                                    </m:rPr>
                                    <a:rPr lang="en-US" sz="12800">
                                      <a:latin typeface="Cambria Math" panose="02040503050406030204" pitchFamily="18" charset="0"/>
                                    </a:rPr>
                                    <m:t>A</m:t>
                                  </m:r>
                                </m:e>
                                <m:sub>
                                  <m:r>
                                    <m:rPr>
                                      <m:sty m:val="p"/>
                                    </m:rPr>
                                    <a:rPr lang="en-US" sz="12800">
                                      <a:latin typeface="Cambria Math" panose="02040503050406030204" pitchFamily="18" charset="0"/>
                                    </a:rPr>
                                    <m:t>i</m:t>
                                  </m:r>
                                </m:sub>
                              </m:sSub>
                            </m:num>
                            <m:den>
                              <m:sSub>
                                <m:sSubPr>
                                  <m:ctrlPr>
                                    <a:rPr lang="en-US" sz="12800" i="1">
                                      <a:latin typeface="Cambria Math" panose="02040503050406030204" pitchFamily="18" charset="0"/>
                                    </a:rPr>
                                  </m:ctrlPr>
                                </m:sSubPr>
                                <m:e>
                                  <m:r>
                                    <m:rPr>
                                      <m:sty m:val="p"/>
                                    </m:rPr>
                                    <a:rPr lang="en-US" sz="12800">
                                      <a:latin typeface="Cambria Math" panose="02040503050406030204" pitchFamily="18" charset="0"/>
                                    </a:rPr>
                                    <m:t>k</m:t>
                                  </m:r>
                                </m:e>
                                <m:sub>
                                  <m:r>
                                    <m:rPr>
                                      <m:sty m:val="p"/>
                                    </m:rPr>
                                    <a:rPr lang="en-US" sz="12800">
                                      <a:latin typeface="Cambria Math" panose="02040503050406030204" pitchFamily="18" charset="0"/>
                                    </a:rPr>
                                    <m:t>A</m:t>
                                  </m:r>
                                </m:sub>
                              </m:sSub>
                              <m:sSub>
                                <m:sSubPr>
                                  <m:ctrlPr>
                                    <a:rPr lang="en-US" sz="12800" i="1">
                                      <a:latin typeface="Cambria Math" panose="02040503050406030204" pitchFamily="18" charset="0"/>
                                    </a:rPr>
                                  </m:ctrlPr>
                                </m:sSubPr>
                                <m:e>
                                  <m:r>
                                    <m:rPr>
                                      <m:sty m:val="p"/>
                                    </m:rPr>
                                    <a:rPr lang="en-US" sz="12800">
                                      <a:latin typeface="Cambria Math" panose="02040503050406030204" pitchFamily="18" charset="0"/>
                                    </a:rPr>
                                    <m:t>A</m:t>
                                  </m:r>
                                </m:e>
                                <m:sub>
                                  <m:r>
                                    <m:rPr>
                                      <m:sty m:val="p"/>
                                    </m:rPr>
                                    <a:rPr lang="en-US" sz="12800">
                                      <a:latin typeface="Cambria Math" panose="02040503050406030204" pitchFamily="18" charset="0"/>
                                    </a:rPr>
                                    <m:t>A</m:t>
                                  </m:r>
                                  <m:r>
                                    <a:rPr lang="en-US" sz="12800">
                                      <a:latin typeface="Cambria Math" panose="02040503050406030204" pitchFamily="18" charset="0"/>
                                    </a:rPr>
                                    <m:t>,</m:t>
                                  </m:r>
                                  <m:r>
                                    <m:rPr>
                                      <m:sty m:val="p"/>
                                    </m:rPr>
                                    <a:rPr lang="en-US" sz="12800">
                                      <a:latin typeface="Cambria Math" panose="02040503050406030204" pitchFamily="18" charset="0"/>
                                    </a:rPr>
                                    <m:t>lm</m:t>
                                  </m:r>
                                </m:sub>
                              </m:sSub>
                            </m:den>
                          </m:f>
                          <m:r>
                            <a:rPr lang="en-US" sz="12800">
                              <a:latin typeface="Cambria Math" panose="02040503050406030204" pitchFamily="18" charset="0"/>
                            </a:rPr>
                            <m:t>+</m:t>
                          </m:r>
                          <m:f>
                            <m:fPr>
                              <m:ctrlPr>
                                <a:rPr lang="en-US" sz="12800" i="1">
                                  <a:latin typeface="Cambria Math" panose="02040503050406030204" pitchFamily="18" charset="0"/>
                                </a:rPr>
                              </m:ctrlPr>
                            </m:fPr>
                            <m:num>
                              <m:sSub>
                                <m:sSubPr>
                                  <m:ctrlPr>
                                    <a:rPr lang="en-US" sz="12800" i="1">
                                      <a:latin typeface="Cambria Math" panose="02040503050406030204" pitchFamily="18" charset="0"/>
                                    </a:rPr>
                                  </m:ctrlPr>
                                </m:sSubPr>
                                <m:e>
                                  <m:r>
                                    <m:rPr>
                                      <m:sty m:val="p"/>
                                    </m:rPr>
                                    <a:rPr lang="en-US" sz="12800">
                                      <a:latin typeface="Cambria Math" panose="02040503050406030204" pitchFamily="18" charset="0"/>
                                    </a:rPr>
                                    <m:t>A</m:t>
                                  </m:r>
                                </m:e>
                                <m:sub>
                                  <m:r>
                                    <m:rPr>
                                      <m:sty m:val="p"/>
                                    </m:rPr>
                                    <a:rPr lang="en-US" sz="12800">
                                      <a:latin typeface="Cambria Math" panose="02040503050406030204" pitchFamily="18" charset="0"/>
                                    </a:rPr>
                                    <m:t>i</m:t>
                                  </m:r>
                                </m:sub>
                              </m:sSub>
                            </m:num>
                            <m:den>
                              <m:sSub>
                                <m:sSubPr>
                                  <m:ctrlPr>
                                    <a:rPr lang="en-US" sz="12800" i="1">
                                      <a:latin typeface="Cambria Math" panose="02040503050406030204" pitchFamily="18" charset="0"/>
                                    </a:rPr>
                                  </m:ctrlPr>
                                </m:sSubPr>
                                <m:e>
                                  <m:r>
                                    <m:rPr>
                                      <m:sty m:val="p"/>
                                    </m:rPr>
                                    <a:rPr lang="en-US" sz="12800">
                                      <a:latin typeface="Cambria Math" panose="02040503050406030204" pitchFamily="18" charset="0"/>
                                    </a:rPr>
                                    <m:t>A</m:t>
                                  </m:r>
                                </m:e>
                                <m:sub>
                                  <m:r>
                                    <m:rPr>
                                      <m:sty m:val="p"/>
                                    </m:rPr>
                                    <a:rPr lang="en-US" sz="12800">
                                      <a:latin typeface="Cambria Math" panose="02040503050406030204" pitchFamily="18" charset="0"/>
                                    </a:rPr>
                                    <m:t>o</m:t>
                                  </m:r>
                                </m:sub>
                              </m:sSub>
                              <m:sSub>
                                <m:sSubPr>
                                  <m:ctrlPr>
                                    <a:rPr lang="en-US" sz="12800" i="1">
                                      <a:latin typeface="Cambria Math" panose="02040503050406030204" pitchFamily="18" charset="0"/>
                                    </a:rPr>
                                  </m:ctrlPr>
                                </m:sSubPr>
                                <m:e>
                                  <m:r>
                                    <m:rPr>
                                      <m:sty m:val="p"/>
                                    </m:rPr>
                                    <a:rPr lang="en-US" sz="12800">
                                      <a:latin typeface="Cambria Math" panose="02040503050406030204" pitchFamily="18" charset="0"/>
                                    </a:rPr>
                                    <m:t>h</m:t>
                                  </m:r>
                                </m:e>
                                <m:sub>
                                  <m:r>
                                    <m:rPr>
                                      <m:sty m:val="p"/>
                                    </m:rPr>
                                    <a:rPr lang="en-US" sz="12800">
                                      <a:latin typeface="Cambria Math" panose="02040503050406030204" pitchFamily="18" charset="0"/>
                                    </a:rPr>
                                    <m:t>o</m:t>
                                  </m:r>
                                </m:sub>
                              </m:sSub>
                            </m:den>
                          </m:f>
                        </m:den>
                      </m:f>
                    </m:oMath>
                  </m:oMathPara>
                </a14:m>
                <a:endParaRPr lang="en-US" sz="7000" dirty="0"/>
              </a:p>
              <a:p>
                <a:r>
                  <a:rPr lang="en-US" sz="9600" dirty="0">
                    <a:effectLst/>
                  </a:rPr>
                  <a:t> </a:t>
                </a:r>
              </a:p>
              <a:p>
                <a:endParaRPr lang="en-US" sz="4400" dirty="0"/>
              </a:p>
              <a:p>
                <a:endParaRPr lang="en-US" sz="4400" dirty="0"/>
              </a:p>
              <a:p>
                <a:endParaRPr lang="en-US" sz="4400" dirty="0">
                  <a:latin typeface="Cambria" panose="02040503050406030204" pitchFamily="18" charset="0"/>
                </a:endParaRPr>
              </a:p>
            </p:txBody>
          </p:sp>
        </mc:Choice>
        <mc:Fallback xmlns="">
          <p:sp>
            <p:nvSpPr>
              <p:cNvPr id="94" name="Subtitle 2">
                <a:extLst>
                  <a:ext uri="{FF2B5EF4-FFF2-40B4-BE49-F238E27FC236}">
                    <a16:creationId xmlns:a16="http://schemas.microsoft.com/office/drawing/2014/main" id="{CDDB3873-690E-D44A-9FB2-4E1D96E0181D}"/>
                  </a:ext>
                </a:extLst>
              </p:cNvPr>
              <p:cNvSpPr txBox="1">
                <a:spLocks noRot="1" noChangeAspect="1" noMove="1" noResize="1" noEditPoints="1" noAdjustHandles="1" noChangeArrowheads="1" noChangeShapeType="1" noTextEdit="1"/>
              </p:cNvSpPr>
              <p:nvPr/>
            </p:nvSpPr>
            <p:spPr>
              <a:xfrm>
                <a:off x="341474" y="23516448"/>
                <a:ext cx="10902101" cy="8625380"/>
              </a:xfrm>
              <a:prstGeom prst="rect">
                <a:avLst/>
              </a:prstGeom>
              <a:blipFill>
                <a:blip r:embed="rId126"/>
                <a:stretch>
                  <a:fillRect l="-1047" t="-2496" r="-1977"/>
                </a:stretch>
              </a:blipFill>
              <a:ln>
                <a:solidFill>
                  <a:srgbClr val="002060"/>
                </a:solidFill>
              </a:ln>
            </p:spPr>
            <p:txBody>
              <a:bodyPr/>
              <a:lstStyle/>
              <a:p>
                <a:r>
                  <a:rPr lang="en-US">
                    <a:noFill/>
                  </a:rPr>
                  <a:t> </a:t>
                </a:r>
              </a:p>
            </p:txBody>
          </p:sp>
        </mc:Fallback>
      </mc:AlternateContent>
      <p:sp>
        <p:nvSpPr>
          <p:cNvPr id="3" name="TextBox 2">
            <a:extLst>
              <a:ext uri="{FF2B5EF4-FFF2-40B4-BE49-F238E27FC236}">
                <a16:creationId xmlns:a16="http://schemas.microsoft.com/office/drawing/2014/main" id="{44435CF6-9CA9-410F-AD60-E6064F42B291}"/>
              </a:ext>
            </a:extLst>
          </p:cNvPr>
          <p:cNvSpPr txBox="1"/>
          <p:nvPr/>
        </p:nvSpPr>
        <p:spPr>
          <a:xfrm>
            <a:off x="22677120" y="23225760"/>
            <a:ext cx="9235440" cy="98950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800" b="1" dirty="0"/>
              <a:t>Results Summary</a:t>
            </a:r>
            <a:endParaRPr lang="en-US" sz="4800" b="1">
              <a:cs typeface="Calibri"/>
            </a:endParaRPr>
          </a:p>
          <a:p>
            <a:r>
              <a:rPr lang="en-US" sz="4200" dirty="0"/>
              <a:t>Overall heat transfer coefficients in the test system were derived under all conditions other than low power input (200W), as temperature differentials were too small to allow for accurate extrapolation of hot loop flow rates. Calculation of hot water loop velocity was achieved by utilizing energy balance equations. Heat transfer resistance values for copper tubing double pipe heat exchangers as a function of contact surface area were extrapolated. </a:t>
            </a:r>
            <a:endParaRPr lang="en-US" sz="4200">
              <a:cs typeface="Calibri"/>
            </a:endParaRPr>
          </a:p>
          <a:p>
            <a:pPr algn="l"/>
            <a:endParaRPr lang="en-US" dirty="0">
              <a:cs typeface="Calibri"/>
            </a:endParaRPr>
          </a:p>
        </p:txBody>
      </p:sp>
    </p:spTree>
    <p:extLst>
      <p:ext uri="{BB962C8B-B14F-4D97-AF65-F5344CB8AC3E}">
        <p14:creationId xmlns:p14="http://schemas.microsoft.com/office/powerpoint/2010/main" val="37603044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EsriMapsInfo xmlns="ESRI.ArcGIS.Mapping.OfficeIntegration.PowerPointInfo">
  <Version>Version1</Version>
  <RequiresSignIn>False</RequiresSignIn>
</EsriMapsInfo>
</file>

<file path=customXml/item2.xml><?xml version="1.0" encoding="utf-8"?>
<EsriMapsInfo xmlns="ESRI.ArcGIS.Mapping.OfficeIntegration.PowerPointInfo">
  <Version>Version1</Version>
  <RequiresSignIn>False</RequiresSignIn>
</EsriMapsInfo>
</file>

<file path=customXml/itemProps1.xml><?xml version="1.0" encoding="utf-8"?>
<ds:datastoreItem xmlns:ds="http://schemas.openxmlformats.org/officeDocument/2006/customXml" ds:itemID="{1966D790-D06C-4361-94B8-8BED25FA40AD}">
  <ds:schemaRefs>
    <ds:schemaRef ds:uri="ESRI.ArcGIS.Mapping.OfficeIntegration.PowerPointInfo"/>
  </ds:schemaRefs>
</ds:datastoreItem>
</file>

<file path=customXml/itemProps2.xml><?xml version="1.0" encoding="utf-8"?>
<ds:datastoreItem xmlns:ds="http://schemas.openxmlformats.org/officeDocument/2006/customXml" ds:itemID="{E8B49EBC-8012-49EB-A634-9AC004CF8E85}">
  <ds:schemaRefs>
    <ds:schemaRef ds:uri="ESRI.ArcGIS.Mapping.OfficeIntegration.PowerPointInfo"/>
  </ds:schemaRefs>
</ds:datastoreItem>
</file>

<file path=docProps/app.xml><?xml version="1.0" encoding="utf-8"?>
<Properties xmlns="http://schemas.openxmlformats.org/officeDocument/2006/extended-properties" xmlns:vt="http://schemas.openxmlformats.org/officeDocument/2006/docPropsVTypes">
  <Template>Office Theme</Template>
  <TotalTime>4224</TotalTime>
  <Words>602</Words>
  <Application>Microsoft Office PowerPoint</Application>
  <PresentationFormat>Custom</PresentationFormat>
  <Paragraphs>100</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Arial</vt:lpstr>
      <vt:lpstr>Calibri</vt:lpstr>
      <vt:lpstr>Calibri Light</vt:lpstr>
      <vt:lpstr>Cambria</vt:lpstr>
      <vt:lpstr>Cambria Math</vt:lpstr>
      <vt:lpstr>Times New Roman</vt:lpstr>
      <vt:lpstr>Office Theme</vt:lpstr>
      <vt:lpstr>Natural Circulation in Heat Exchangers  Chit Eaindray Thant, Jonathan Thomas, &amp; Shadi Zamani Chemical Engineering Department, University of New Hampshire, Durham, NH 03824</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Rhiannon Jacobs</dc:creator>
  <cp:lastModifiedBy>shadi zamani</cp:lastModifiedBy>
  <cp:revision>330</cp:revision>
  <dcterms:created xsi:type="dcterms:W3CDTF">2016-03-05T16:55:12Z</dcterms:created>
  <dcterms:modified xsi:type="dcterms:W3CDTF">2019-05-01T16:01:22Z</dcterms:modified>
</cp:coreProperties>
</file>