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84251" autoAdjust="0"/>
  </p:normalViewPr>
  <p:slideViewPr>
    <p:cSldViewPr snapToGrid="0">
      <p:cViewPr>
        <p:scale>
          <a:sx n="24" d="100"/>
          <a:sy n="24" d="100"/>
        </p:scale>
        <p:origin x="12" y="-1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7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79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4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3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81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6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1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0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47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6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0" y="1049482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582400" y="1049482"/>
            <a:ext cx="3051810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Batch Production of Monoclonal Antibodies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582400" y="2629780"/>
            <a:ext cx="30518100" cy="1209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Ion the Prize: Caitlin Considine, Julie Delano, Lucas Hefler, and Evan Redfearn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52500" y="5105399"/>
            <a:ext cx="10629900" cy="145084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fontAlgn="base"/>
            <a:r>
              <a:rPr lang="en-US" sz="5400" b="1" dirty="0">
                <a:solidFill>
                  <a:srgbClr val="000000"/>
                </a:solidFill>
                <a:latin typeface="Calibri" panose="020F0502020204030204" pitchFamily="34" charset="0"/>
              </a:rPr>
              <a:t>Objectives:</a:t>
            </a: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5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Design a facility to produce a variety of monoclonal antibody (mAb) products.  Specifically, mAbs to be used in research for the treatment of colon and breast cancer along with neovascular glaucoma and macular degeneration.​</a:t>
            </a:r>
            <a:endParaRPr lang="en-US" sz="48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5400" b="1" dirty="0">
                <a:solidFill>
                  <a:srgbClr val="000000"/>
                </a:solidFill>
                <a:latin typeface="Calibri" panose="020F0502020204030204" pitchFamily="34" charset="0"/>
              </a:rPr>
              <a:t>Introduction:</a:t>
            </a: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5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4800" i="1" dirty="0">
                <a:solidFill>
                  <a:srgbClr val="000000"/>
                </a:solidFill>
                <a:latin typeface="Calibri" panose="020F0502020204030204" pitchFamily="34" charset="0"/>
              </a:rPr>
              <a:t>Market</a:t>
            </a: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48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Expected to grow $85.4B to $138.6B 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4800" i="1" dirty="0">
                <a:solidFill>
                  <a:srgbClr val="000000"/>
                </a:solidFill>
                <a:latin typeface="Calibri" panose="020F0502020204030204" pitchFamily="34" charset="0"/>
              </a:rPr>
              <a:t>Customer Requirements </a:t>
            </a: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48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99.5% humanized mAbs​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Titer of 1-2g/L with capabilities to increase to 5-10g/L​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4800" i="1" dirty="0">
                <a:solidFill>
                  <a:srgbClr val="000000"/>
                </a:solidFill>
                <a:latin typeface="Calibri" panose="020F0502020204030204" pitchFamily="34" charset="0"/>
              </a:rPr>
              <a:t>Critical to Quality Variables:</a:t>
            </a: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48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Temperature, dissolved oxygen, pH​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Stored for a year In 50% glycerol at -</a:t>
            </a:r>
            <a:r>
              <a:rPr lang="en-US" sz="4800">
                <a:solidFill>
                  <a:srgbClr val="000000"/>
                </a:solidFill>
                <a:latin typeface="Calibri" panose="020F0502020204030204" pitchFamily="34" charset="0"/>
              </a:rPr>
              <a:t>20 degrees C.</a:t>
            </a: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 ​</a:t>
            </a:r>
            <a:endParaRPr lang="en-US" sz="4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496800" y="5105400"/>
            <a:ext cx="30525720" cy="17030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5400" b="1" dirty="0">
                <a:solidFill>
                  <a:schemeClr val="tx1"/>
                </a:solidFill>
              </a:rPr>
              <a:t>Process Flow Diagrams and Material Balances</a:t>
            </a: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029073" y="22840920"/>
            <a:ext cx="15478142" cy="90716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5400" b="1" dirty="0">
                <a:solidFill>
                  <a:schemeClr val="tx1"/>
                </a:solidFill>
              </a:rPr>
              <a:t>Economic Analysis</a:t>
            </a:r>
          </a:p>
          <a:p>
            <a:pPr marL="419100"/>
            <a:endParaRPr lang="en-US" sz="5400" b="1" dirty="0">
              <a:solidFill>
                <a:schemeClr val="tx1"/>
              </a:solidFill>
            </a:endParaRPr>
          </a:p>
          <a:p>
            <a:pPr marL="419100"/>
            <a:endParaRPr lang="en-US" sz="5400" b="1" dirty="0">
              <a:solidFill>
                <a:schemeClr val="tx1"/>
              </a:solidFill>
            </a:endParaRPr>
          </a:p>
          <a:p>
            <a:pPr marL="419100"/>
            <a:endParaRPr lang="en-US" sz="5400" b="1" dirty="0">
              <a:solidFill>
                <a:schemeClr val="tx1"/>
              </a:solidFill>
            </a:endParaRPr>
          </a:p>
          <a:p>
            <a:pPr marL="419100"/>
            <a:endParaRPr lang="en-US" sz="5400" b="1" dirty="0">
              <a:solidFill>
                <a:schemeClr val="tx1"/>
              </a:solidFill>
            </a:endParaRPr>
          </a:p>
          <a:p>
            <a:pPr marL="419100"/>
            <a:endParaRPr lang="en-US" sz="5400" b="1" dirty="0">
              <a:solidFill>
                <a:schemeClr val="tx1"/>
              </a:solidFill>
            </a:endParaRPr>
          </a:p>
          <a:p>
            <a:pPr marL="419100"/>
            <a:r>
              <a:rPr lang="en-US" sz="5400" b="1" dirty="0">
                <a:solidFill>
                  <a:schemeClr val="tx1"/>
                </a:solidFill>
              </a:rPr>
              <a:t>		Fixed Capital Investment </a:t>
            </a:r>
          </a:p>
          <a:p>
            <a:pPr marL="419100"/>
            <a:r>
              <a:rPr lang="en-US" sz="5400" b="1" dirty="0">
                <a:solidFill>
                  <a:schemeClr val="tx1"/>
                </a:solidFill>
              </a:rPr>
              <a:t>		</a:t>
            </a:r>
            <a:r>
              <a:rPr lang="en-US" sz="4800" dirty="0">
                <a:solidFill>
                  <a:schemeClr val="tx1"/>
                </a:solidFill>
              </a:rPr>
              <a:t>$9.47 MM</a:t>
            </a:r>
          </a:p>
          <a:p>
            <a:pPr marL="419100"/>
            <a:r>
              <a:rPr lang="en-US" sz="4800" b="1" dirty="0">
                <a:solidFill>
                  <a:schemeClr val="tx1"/>
                </a:solidFill>
              </a:rPr>
              <a:t>		</a:t>
            </a:r>
            <a:r>
              <a:rPr lang="en-US" sz="5400" b="1" dirty="0">
                <a:solidFill>
                  <a:schemeClr val="tx1"/>
                </a:solidFill>
              </a:rPr>
              <a:t>Internal Rate of Return </a:t>
            </a:r>
            <a:r>
              <a:rPr lang="en-US" sz="4800" dirty="0">
                <a:solidFill>
                  <a:schemeClr val="tx1"/>
                </a:solidFill>
              </a:rPr>
              <a:t>50 %</a:t>
            </a:r>
            <a:r>
              <a:rPr lang="en-US" sz="5400" dirty="0">
                <a:solidFill>
                  <a:schemeClr val="tx1"/>
                </a:solidFill>
              </a:rPr>
              <a:t> </a:t>
            </a:r>
          </a:p>
          <a:p>
            <a:pPr marL="419100"/>
            <a:r>
              <a:rPr lang="en-US" sz="5400" b="1" dirty="0">
                <a:solidFill>
                  <a:schemeClr val="tx1"/>
                </a:solidFill>
              </a:rPr>
              <a:t>		NPV = </a:t>
            </a:r>
            <a:r>
              <a:rPr lang="en-US" sz="4800" dirty="0">
                <a:solidFill>
                  <a:schemeClr val="tx1"/>
                </a:solidFill>
              </a:rPr>
              <a:t>$3,736 MM for 10 years        		production</a:t>
            </a:r>
            <a:endParaRPr lang="en-US" sz="5400" b="1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3228" y="20318699"/>
            <a:ext cx="10629900" cy="1159386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5400" b="1" dirty="0">
                <a:solidFill>
                  <a:schemeClr val="tx1"/>
                </a:solidFill>
              </a:rPr>
              <a:t>Gantt Chart</a:t>
            </a: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r>
              <a:rPr lang="en-US" sz="5400" b="1" dirty="0">
                <a:solidFill>
                  <a:schemeClr val="tx1"/>
                </a:solidFill>
              </a:rPr>
              <a:t>Relief Valves  </a:t>
            </a: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r>
              <a:rPr lang="en-US" sz="4800" dirty="0">
                <a:solidFill>
                  <a:schemeClr val="tx1"/>
                </a:solidFill>
              </a:rPr>
              <a:t>     Corrosive                  Non-Corrosive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140157" y="22840920"/>
            <a:ext cx="14882363" cy="90716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fontAlgn="base"/>
            <a:r>
              <a:rPr lang="en-US" sz="5400" b="1" dirty="0">
                <a:solidFill>
                  <a:srgbClr val="000000"/>
                </a:solidFill>
                <a:latin typeface="Calibri" panose="020F0502020204030204" pitchFamily="34" charset="0"/>
              </a:rPr>
              <a:t>Conclusions</a:t>
            </a: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5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Process is lucrative and inherently safe by design​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DCFRR of 821% indicates good profitability of the process​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5400" b="1" dirty="0">
                <a:solidFill>
                  <a:srgbClr val="000000"/>
                </a:solidFill>
                <a:latin typeface="Calibri" panose="020F0502020204030204" pitchFamily="34" charset="0"/>
              </a:rPr>
              <a:t>Recommendations</a:t>
            </a: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5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The design team gives this process a </a:t>
            </a:r>
            <a:r>
              <a:rPr lang="en-US" sz="4800" b="1" dirty="0">
                <a:solidFill>
                  <a:srgbClr val="000000"/>
                </a:solidFill>
                <a:latin typeface="Calibri" panose="020F0502020204030204" pitchFamily="34" charset="0"/>
              </a:rPr>
              <a:t>“GO”</a:t>
            </a: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 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Recommend obtaining pilot and operational-scale fermentation data​</a:t>
            </a:r>
            <a:endParaRPr lang="en-US" sz="4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US" sz="5400" b="1" dirty="0">
                <a:solidFill>
                  <a:srgbClr val="000000"/>
                </a:solidFill>
                <a:latin typeface="Calibri" panose="020F0502020204030204" pitchFamily="34" charset="0"/>
              </a:rPr>
              <a:t>Acknowledgments</a:t>
            </a:r>
            <a:r>
              <a:rPr lang="en-US" sz="5400" dirty="0">
                <a:solidFill>
                  <a:srgbClr val="000000"/>
                </a:solidFill>
                <a:latin typeface="Calibri" panose="020F0502020204030204" pitchFamily="34" charset="0"/>
              </a:rPr>
              <a:t>​</a:t>
            </a:r>
            <a:endParaRPr lang="en-US" sz="5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marL="685800" indent="-685800" fontAlgn="base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rgbClr val="000000"/>
                </a:solidFill>
                <a:latin typeface="Calibri" panose="020F0502020204030204" pitchFamily="34" charset="0"/>
              </a:rPr>
              <a:t>Dr. Jeffrey Halpern and the UNH Department of Chemical Engineering for giving us the tools to design this facility. </a:t>
            </a:r>
            <a:endParaRPr lang="en-US" sz="4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AutoShape 2" descr="data:image/jpg;base64,%20/9j/4AAQSkZJRgABAQEAYABgAAD/2wBDAAUDBAQEAwUEBAQFBQUGBwwIBwcHBw8LCwkMEQ8SEhEPERETFhwXExQaFRERGCEYGh0dHx8fExciJCIeJBweHx7/2wBDAQUFBQcGBw4ICA4eFBEUHh4eHh4eHh4eHh4eHh4eHh4eHh4eHh4eHh4eHh4eHh4eHh4eHh4eHh4eHh4eHh4eHh7/wAARCABiAJ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rhfjYiDwgLma4lWKG4jJhEcbxyEnA3q8Um4DrgDmuz0050+2PHMS9BgdB2wMfkKAMzxb4gj8PWaXc0Hmxndn58HhSQAMEknp6DkkgCuZk+J1qgmzpjfutmSbhQDu4yDjp/Fn+5hvavQKKAM99WtYrG0urhZ0+1YEcaQPI5JUtjagJ6An8KZ/bll/zx1P8A8Flx/wDEUur/APIT0b/r7f8A9ES1pUAZn9uWX/PHU/8AwWXH/wARR/bll/zx1P8A8Flx/wDEVp0UAZn9uWX/ADx1P/wWXH/xFH9uWX/PHU//AAWXH/xFadFAGZ/bll/zx1P/AMFlx/8AEUf25Zf88dT/APBZcf8AxFadFAGZ/bll/wA8dT/8Flx/8RR/bll/zx1P/wAFlx/8RWnRQBmf25Zf88dT/wDBZcf/ABFH9uWX/PHU/wDwWXH/AMRWnRQBmf25Zf8APHU//BZcf/EUf25Zf88dT/8ABZcf/EVp0UAZU3iDT4Ynlkj1JERSzMdMuMADqfuVqRuskayIcqwBB9qztauIZdG1SOKVXeK2kDhTnadh4PvVyx/48YP+ua/yosFzl/ia8K6bAlxqNlaxSeZG6Xlu8sUm5CMkL3X7wB647da6fT1VLC3VJBIoiUBwMBhjrjtXIfGmVo/BbKmQ7XEeGNq8yjByd21HKgjI3Y7471tXuu2ejafYi5inZpYhsWGHgAAZ9h1HGc+gNAC+MPD7eIbGO2XVLqw8tmYGEKQxKlfmyMnAJ6EfyrmpPhvIwm/4nrfvdnBtiQu3nAG/p/Dj+5hfeui8T+JE0fRodTjs3uUlPERLRykbSeEK5J45GBgc9q52T4kOgm/4kTfutnJuSA27jIOzoPvZ/uYb2oA6i6g+yz6Bb+Y0nl3BXc3U4t5ea2Kx7qf7TPoFwY2jMlwW2N1XNvLxWxQAUUUUAFFFFABRRVe5vbW3bbNMqvjdsHLYzjOBzQBYrJ/4SDTW1pNJgeS5uSxWTyULJFgHO9ug5GMdQSOOpHPeILzULqFZdYnm0bTDJs+zxDfNcMMZU4B+Und9Rg966rRIbOOwjks7cwpMokbcuHYkDl+5bGOtAF2io7m4htoTNcSrGg7scc+n1qn5l9ff6lWsrc/8tHX96w/2VP3fq3P+z3qlFvUlyS0J7y9gtWWNt0kzjKQxjc7fh6e5wB3NQfZ7y95vJDbwn/l3hf5j/vOOfwXH1NWbO0t7RWEKYZjl3Ylmc+rMeT+NT0+ZL4RcrfxGfrMUUHhy+hhjSONbWQKqLgD5T2q1Y/8AHjB/1zX+VQa//wAgHUP+vWT/ANBNT2P/AB4wf9c1/lUFnK/F4J/whzyHPmxTxyQ4XcfMB448yP8AH5umTg1g/F1JpdM8OsbGKRBky3qBUe24T7s7HZErHg7shgAK3fi/KkXg6Qtlm85NqLCJCx5HTcuOvXI/I1jfE2GGe00KG7ayhiWEvHLeXpt4FkHln5og6q52hgvJKsRjAyaAPR7f/UR/7o7+3tT653WdHXxV4eso7iRLdXj3uAnmYLRlflY4PG7IbHOBkYOKwZPhdprib/T5P3uzI8hCBt5AA9M8Y/ufKOKAOu1f/kJ6N/19v/6IlrSrHurdbWfQLZGZliuCgLdSBby1sUAFFFFABRRRQAVl6boOn2N/PfIjzXUzlzNO3mOvspPIHtWpVO4v0WY29tG11cjrGh4T/ebov8/QGmk3sJtLciGj2K6vLqzpvnYDBkAYRkDGVyMrx15pTfSXXy6ZGsq97h+Ih9O7/hx7igWElyQ+pyLMOogTiJfqOrn3PHsK0BwMDpVe7HzF70vIp21hHHKLi4ka5uR0kk/h9lHRR9OfUmrlFFS23uNJLYKKKKQylr//ACAdQ/69ZP8A0E1PY/8AHjB/1zX+VQa//wAgHUP+vWT/ANBNT2P/AB4wf9c1/lQBy3xRsftmlW7y6pb6fbxyEO01xLCGdlwnzRkE4bnaeD3qP4jalq2j+D7KXSb+KO9M8MfmkxhXGDu/1ny4wCevaofjXNZr4N+zXskMS3FxGqSStBtVgc/dmdVY8HjIz6ijx9eQrpekWL7EW5XckxilHln5EyDEw28SnIyQVDDkcEA3/Ees3Gkabb3UNn9teTcCiOQSRE7jG1TnLKF/4F36HmZPHutKJseEbg+Xs2ndLh93Uj910A+b129cHiu6sYzFZQRFlcpGqllQKDgdQBwPpUrsqKWZgqgZJJwAKAMi6me4n0CeSFoXkuCzRt1Um3l4rYrM1Y51LRiOR9rf/wBES1p0AFFFMnmit4mmnkSKNfvM5wBQA+q95eW9rtErEu/3I0G53+gHJ/pVSa9nnXMTLY2x/wCXi4GGYf7KHp9W/I02zutFtSzQ31vLM/35PNEkj/UjJ/DoOwpuUIfGwjGc/gRL5V9e/wDHwzWcB/5ZRt+8Yf7Tj7v0Xn/aq5bQQ20Iht4kjjHRVGBVb+1LXsl2w9Vs5SPzC0f2lEfuW963/bq4/mBUOvB6XRSoTWtmXahv4pprKaG2uTbTOhWOYIGMbEcNg8HHpUH26Q/c029b8EX+bCj7bc/9Ai9/77h/+OVPtI/0mV7KX9NGXJHe6TYF9U8UEhwE86S3RFVyrcjsozg85xjrWTbXz3F9DZ2/jfdcM+Nn2DKvjOVyenX1z8v1rpp5muAiz6FcyhHDqHMJ2sOhGX4I9aaGUMGHh+cMrbgQIMg+v3+tHtF5/cw9k+6+9f5kWi6drVpeNLqPiBtQhKsFi+yJFhiwIOQc8AYA9znPFbFUvtl1/wBAm8/F4v8A4uj7Zd/9Aq4/7+R//FUe0Xn9zD2UvL70Gv8A/IB1D/r1k/8AQTU9j/x4wf8AXNf5VR1aaaXQdS821kgxbSY3spz8h9CavWP/AB4wf9c1/lVp3VyGrOxyHxm+0/8ACGzeXvSBWDyyxambOVMcjawRs+44/Gut0tt2mWrBi2YUOSck/KO/euZ+LRuk8JebardsI7mN5hbLIz+WD83CSRtj/ga/WuosGD2MDjJDRqec56e5P8z9aYiaqet6dFq2lT6fNI8ccwALIASMEH+IEdu4NUvFGrX2lwRyWWlT3xYtkRoz9IpGAwgJGWVVyQB8w5zxXMSeMvFKmYDwndERlArfZZ/nB4LYC54Hz464+U4agDp7m2js5tAtIixSG4ZFLHJIFvL1q3PpVrNM0ry3wZjkhL6ZF/AK4A/Cql619NDpF+unTSSRS+bNAjIHUGJ1/jKjgsO9Tf2ne/8AQvan/wB/Lf8A+O0WJlCMtJK4v9i2f/PbUv8AwZXH/wAXVe88L6TeNG1z/aMhjOUzqdyNp9f9ZU/9p3v/AEL2p/8Afy3/APjtH9p3v/Qvan/38t//AI7S5V2I9jT/AJV9xXh8KaHC26G3uUb+8t7MD+e+rP8AYtn/AM9tS/8ABlcf/F0n9p3v/Qvan/38t/8A47R/ad7/ANC9qf8A38t//jtJQjHZDlShLeKF/sWz/wCe2pf+DK4/+Lo/sWz/AOe2pf8AgyuP/i6T+073/oXtT/7+W/8A8do/tO9/6F7U/wDv5b//AB2nZdhewpfyr7jN1mO3065t4E0/xHe+cGO+2vZ2VNvZiZBgnt64x1qK6a1gWA/2b4mk83+FLu4JU4U8jzOPvdemQR6Umpw6re35uFt/ENtGVx5UM8Cjp1/13X8P6YrxWOtR20sIk8UEujKHaa1JBJznmTt7YPvRZdg9hS/lX3FjRpLXUrxrY6X4pswFLCW6ubhEIGO/mdSSeOvBPTGdn+xbP/ntqX/gyuP/AIusOxttYt7yC4ki8QzCIbWjaaApIOeoMx5561t/2ne/9C9qf/fy3/8AjtFl2D2FL+VfcL/Ytn/z21L/AMGVx/8AF0f2LZ/89tS/8GVx/wDF0n9p3v8A0L2p/wDfy3/+O0f2ne/9C9qf/fy3/wDjtFl2D2FL+VfcM1Kzhs9B1IQvctutpM+dcSS/wHpvY4/CtCx/48YP+ua/yrJ1S81C60y6to/D2pB5YXRcyW+MlSB/y1rYtFaO1iRhhlRQR74pmkYqKskYfjjStQ1fT0tbODTbqM71mt7/AIjbKkK33HyVPOMc9MituzjaG0hhYqWjjVSVXAJAxwO1S0UDCiiigArL8ONrLQ3B1iNUfz28oDbnZnj7pIx0xnn1rUooAo6e+oNf6gl3Ey26yr9lc7cMmwZ6Enhs9QKbbtqJ167WSORdPEMfks2zDSZO7bg7gMbfvdTnGMc6FFAGdM2p/wDCRW6xRk6abZzM5ZMCXcuwAfe6bs9ulJqTawNX05bGKBrAs/21mb5wNvy4H1//AFVpUUAZ2tHU1ewOmqzr9rQXKgoP3JBDElumODwCTjHGchviWTV49OVtFtxcXHmruTzFQlO+C2QD06g8ZxziuVXxd4mtY5nm8Ny6iBdXCkQJJG0aLLGkYClDvJEhYnIG1CRnpTbzxb4nh8NW80HhuW41G5tZ5BhJgqOu/YMGLJ+6pO/YSCMZJxQB2uri7bS7lbFmS6MZELLtyH7H5uMZ9aLn7amkv5OJb1YTt6YaTH4DrXKaz4g8U6PrsNomgvqti6QgzQhg6u3DbiFwQNpPAGdwGFrQ8G+I9U16ab7Z4duNJgjj3B7h23O3myoAFKDjbGHzn+MDHcgGt4fOpNotqdXVVv8Ay/34BBAb8OPyqLw02snRUOtqi325shdpyMnBOOOfQHgYyc5NalFAHPeE5fE0k8/9vW/kxCGLy8+Xkvt+fGxj3z19sd6l0ObX31W4TUrZ0swreS5EYyRI2PusTyu3t9ea3KKAMG3l8Qt4jMctvKunCaX94fK2NH5abBwxfO/f2HHXtW9RRQAUUUUAFFFFABRRRQAUUUUAFFFFABRRRQAUUUUAFFFFABRRRQAUUUUAf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data:image/jpg;base64,%20/9j/4AAQSkZJRgABAQEAYABgAAD/2wBDAAUDBAQEAwUEBAQFBQUGBwwIBwcHBw8LCwkMEQ8SEhEPERETFhwXExQaFRERGCEYGh0dHx8fExciJCIeJBweHx7/2wBDAQUFBQcGBw4ICA4eFBEUHh4eHh4eHh4eHh4eHh4eHh4eHh4eHh4eHh4eHh4eHh4eHh4eHh4eHh4eHh4eHh4eHh7/wAARCABiAJ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rhfjYiDwgLma4lWKG4jJhEcbxyEnA3q8Um4DrgDmuz0050+2PHMS9BgdB2wMfkKAMzxb4gj8PWaXc0Hmxndn58HhSQAMEknp6DkkgCuZk+J1qgmzpjfutmSbhQDu4yDjp/Fn+5hvavQKKAM99WtYrG0urhZ0+1YEcaQPI5JUtjagJ6An8KZ/bll/zx1P8A8Flx/wDEUur/APIT0b/r7f8A9ES1pUAZn9uWX/PHU/8AwWXH/wARR/bll/zx1P8A8Flx/wDEVp0UAZn9uWX/ADx1P/wWXH/xFH9uWX/PHU//AAWXH/xFadFAGZ/bll/zx1P/AMFlx/8AEUf25Zf88dT/APBZcf8AxFadFAGZ/bll/wA8dT/8Flx/8RR/bll/zx1P/wAFlx/8RWnRQBmf25Zf88dT/wDBZcf/ABFH9uWX/PHU/wDwWXH/AMRWnRQBmf25Zf8APHU//BZcf/EUf25Zf88dT/8ABZcf/EVp0UAZU3iDT4Ynlkj1JERSzMdMuMADqfuVqRuskayIcqwBB9qztauIZdG1SOKVXeK2kDhTnadh4PvVyx/48YP+ua/yosFzl/ia8K6bAlxqNlaxSeZG6Xlu8sUm5CMkL3X7wB647da6fT1VLC3VJBIoiUBwMBhjrjtXIfGmVo/BbKmQ7XEeGNq8yjByd21HKgjI3Y7471tXuu2ejafYi5inZpYhsWGHgAAZ9h1HGc+gNAC+MPD7eIbGO2XVLqw8tmYGEKQxKlfmyMnAJ6EfyrmpPhvIwm/4nrfvdnBtiQu3nAG/p/Dj+5hfeui8T+JE0fRodTjs3uUlPERLRykbSeEK5J45GBgc9q52T4kOgm/4kTfutnJuSA27jIOzoPvZ/uYb2oA6i6g+yz6Bb+Y0nl3BXc3U4t5ea2Kx7qf7TPoFwY2jMlwW2N1XNvLxWxQAUUUUAFFFFABRRVe5vbW3bbNMqvjdsHLYzjOBzQBYrJ/4SDTW1pNJgeS5uSxWTyULJFgHO9ug5GMdQSOOpHPeILzULqFZdYnm0bTDJs+zxDfNcMMZU4B+Und9Rg966rRIbOOwjks7cwpMokbcuHYkDl+5bGOtAF2io7m4htoTNcSrGg7scc+n1qn5l9ff6lWsrc/8tHX96w/2VP3fq3P+z3qlFvUlyS0J7y9gtWWNt0kzjKQxjc7fh6e5wB3NQfZ7y95vJDbwn/l3hf5j/vOOfwXH1NWbO0t7RWEKYZjl3Ylmc+rMeT+NT0+ZL4RcrfxGfrMUUHhy+hhjSONbWQKqLgD5T2q1Y/8AHjB/1zX+VQa//wAgHUP+vWT/ANBNT2P/AB4wf9c1/lUFnK/F4J/whzyHPmxTxyQ4XcfMB448yP8AH5umTg1g/F1JpdM8OsbGKRBky3qBUe24T7s7HZErHg7shgAK3fi/KkXg6Qtlm85NqLCJCx5HTcuOvXI/I1jfE2GGe00KG7ayhiWEvHLeXpt4FkHln5og6q52hgvJKsRjAyaAPR7f/UR/7o7+3tT653WdHXxV4eso7iRLdXj3uAnmYLRlflY4PG7IbHOBkYOKwZPhdprib/T5P3uzI8hCBt5AA9M8Y/ufKOKAOu1f/kJ6N/19v/6IlrSrHurdbWfQLZGZliuCgLdSBby1sUAFFFFABRRRQAVl6boOn2N/PfIjzXUzlzNO3mOvspPIHtWpVO4v0WY29tG11cjrGh4T/ebov8/QGmk3sJtLciGj2K6vLqzpvnYDBkAYRkDGVyMrx15pTfSXXy6ZGsq97h+Ih9O7/hx7igWElyQ+pyLMOogTiJfqOrn3PHsK0BwMDpVe7HzF70vIp21hHHKLi4ka5uR0kk/h9lHRR9OfUmrlFFS23uNJLYKKKKQylr//ACAdQ/69ZP8A0E1PY/8AHjB/1zX+VQa//wAgHUP+vWT/ANBNT2P/AB4wf9c1/lQBy3xRsftmlW7y6pb6fbxyEO01xLCGdlwnzRkE4bnaeD3qP4jalq2j+D7KXSb+KO9M8MfmkxhXGDu/1ny4wCevaofjXNZr4N+zXskMS3FxGqSStBtVgc/dmdVY8HjIz6ijx9eQrpekWL7EW5XckxilHln5EyDEw28SnIyQVDDkcEA3/Ees3Gkabb3UNn9teTcCiOQSRE7jG1TnLKF/4F36HmZPHutKJseEbg+Xs2ndLh93Uj910A+b129cHiu6sYzFZQRFlcpGqllQKDgdQBwPpUrsqKWZgqgZJJwAKAMi6me4n0CeSFoXkuCzRt1Um3l4rYrM1Y51LRiOR9rf/wBES1p0AFFFMnmit4mmnkSKNfvM5wBQA+q95eW9rtErEu/3I0G53+gHJ/pVSa9nnXMTLY2x/wCXi4GGYf7KHp9W/I02zutFtSzQ31vLM/35PNEkj/UjJ/DoOwpuUIfGwjGc/gRL5V9e/wDHwzWcB/5ZRt+8Yf7Tj7v0Xn/aq5bQQ20Iht4kjjHRVGBVb+1LXsl2w9Vs5SPzC0f2lEfuW963/bq4/mBUOvB6XRSoTWtmXahv4pprKaG2uTbTOhWOYIGMbEcNg8HHpUH26Q/c029b8EX+bCj7bc/9Ai9/77h/+OVPtI/0mV7KX9NGXJHe6TYF9U8UEhwE86S3RFVyrcjsozg85xjrWTbXz3F9DZ2/jfdcM+Nn2DKvjOVyenX1z8v1rpp5muAiz6FcyhHDqHMJ2sOhGX4I9aaGUMGHh+cMrbgQIMg+v3+tHtF5/cw9k+6+9f5kWi6drVpeNLqPiBtQhKsFi+yJFhiwIOQc8AYA9znPFbFUvtl1/wBAm8/F4v8A4uj7Zd/9Aq4/7+R//FUe0Xn9zD2UvL70Gv8A/IB1D/r1k/8AQTU9j/x4wf8AXNf5VR1aaaXQdS821kgxbSY3spz8h9CavWP/AB4wf9c1/lVp3VyGrOxyHxm+0/8ACGzeXvSBWDyyxambOVMcjawRs+44/Gut0tt2mWrBi2YUOSck/KO/euZ+LRuk8JebardsI7mN5hbLIz+WD83CSRtj/ga/WuosGD2MDjJDRqec56e5P8z9aYiaqet6dFq2lT6fNI8ccwALIASMEH+IEdu4NUvFGrX2lwRyWWlT3xYtkRoz9IpGAwgJGWVVyQB8w5zxXMSeMvFKmYDwndERlArfZZ/nB4LYC54Hz464+U4agDp7m2js5tAtIixSG4ZFLHJIFvL1q3PpVrNM0ry3wZjkhL6ZF/AK4A/Cql619NDpF+unTSSRS+bNAjIHUGJ1/jKjgsO9Tf2ne/8AQvan/wB/Lf8A+O0WJlCMtJK4v9i2f/PbUv8AwZXH/wAXVe88L6TeNG1z/aMhjOUzqdyNp9f9ZU/9p3v/AEL2p/8Afy3/APjtH9p3v/Qvan/38t//AI7S5V2I9jT/AJV9xXh8KaHC26G3uUb+8t7MD+e+rP8AYtn/AM9tS/8ABlcf/F0n9p3v/Qvan/38t/8A47R/ad7/ANC9qf8A38t//jtJQjHZDlShLeKF/sWz/wCe2pf+DK4/+Lo/sWz/AOe2pf8AgyuP/i6T+073/oXtT/7+W/8A8do/tO9/6F7U/wDv5b//AB2nZdhewpfyr7jN1mO3065t4E0/xHe+cGO+2vZ2VNvZiZBgnt64x1qK6a1gWA/2b4mk83+FLu4JU4U8jzOPvdemQR6Umpw6re35uFt/ENtGVx5UM8Cjp1/13X8P6YrxWOtR20sIk8UEujKHaa1JBJznmTt7YPvRZdg9hS/lX3FjRpLXUrxrY6X4pswFLCW6ubhEIGO/mdSSeOvBPTGdn+xbP/ntqX/gyuP/AIusOxttYt7yC4ki8QzCIbWjaaApIOeoMx5561t/2ne/9C9qf/fy3/8AjtFl2D2FL+VfcL/Ytn/z21L/AMGVx/8AF0f2LZ/89tS/8GVx/wDF0n9p3v8A0L2p/wDfy3/+O0f2ne/9C9qf/fy3/wDjtFl2D2FL+VfcM1Kzhs9B1IQvctutpM+dcSS/wHpvY4/CtCx/48YP+ua/yrJ1S81C60y6to/D2pB5YXRcyW+MlSB/y1rYtFaO1iRhhlRQR74pmkYqKskYfjjStQ1fT0tbODTbqM71mt7/AIjbKkK33HyVPOMc9MituzjaG0hhYqWjjVSVXAJAxwO1S0UDCiiigArL8ONrLQ3B1iNUfz28oDbnZnj7pIx0xnn1rUooAo6e+oNf6gl3Ey26yr9lc7cMmwZ6Enhs9QKbbtqJ167WSORdPEMfks2zDSZO7bg7gMbfvdTnGMc6FFAGdM2p/wDCRW6xRk6abZzM5ZMCXcuwAfe6bs9ulJqTawNX05bGKBrAs/21mb5wNvy4H1//AFVpUUAZ2tHU1ewOmqzr9rQXKgoP3JBDElumODwCTjHGchviWTV49OVtFtxcXHmruTzFQlO+C2QD06g8ZxziuVXxd4mtY5nm8Ny6iBdXCkQJJG0aLLGkYClDvJEhYnIG1CRnpTbzxb4nh8NW80HhuW41G5tZ5BhJgqOu/YMGLJ+6pO/YSCMZJxQB2uri7bS7lbFmS6MZELLtyH7H5uMZ9aLn7amkv5OJb1YTt6YaTH4DrXKaz4g8U6PrsNomgvqti6QgzQhg6u3DbiFwQNpPAGdwGFrQ8G+I9U16ab7Z4duNJgjj3B7h23O3myoAFKDjbGHzn+MDHcgGt4fOpNotqdXVVv8Ay/34BBAb8OPyqLw02snRUOtqi325shdpyMnBOOOfQHgYyc5NalFAHPeE5fE0k8/9vW/kxCGLy8+Xkvt+fGxj3z19sd6l0ObX31W4TUrZ0swreS5EYyRI2PusTyu3t9ea3KKAMG3l8Qt4jMctvKunCaX94fK2NH5abBwxfO/f2HHXtW9RRQAUUUUAFFFFABRRRQAUUUUAFFFFABRRRQAUUUUAFFFFABRRRQAUUUUAf//Z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5784" y="23137288"/>
            <a:ext cx="5474173" cy="40143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76" y="21126696"/>
            <a:ext cx="10299470" cy="5394960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283122"/>
              </p:ext>
            </p:extLst>
          </p:nvPr>
        </p:nvGraphicFramePr>
        <p:xfrm>
          <a:off x="12557238" y="16019705"/>
          <a:ext cx="30404844" cy="21253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44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544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423708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693898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454412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761446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589506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32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33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34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35"/>
                    </a:ext>
                  </a:extLst>
                </a:gridCol>
                <a:gridCol w="644773">
                  <a:extLst>
                    <a:ext uri="{9D8B030D-6E8A-4147-A177-3AD203B41FA5}">
                      <a16:colId xmlns:a16="http://schemas.microsoft.com/office/drawing/2014/main" val="20036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37"/>
                    </a:ext>
                  </a:extLst>
                </a:gridCol>
                <a:gridCol w="749163">
                  <a:extLst>
                    <a:ext uri="{9D8B030D-6E8A-4147-A177-3AD203B41FA5}">
                      <a16:colId xmlns:a16="http://schemas.microsoft.com/office/drawing/2014/main" val="20038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39"/>
                    </a:ext>
                  </a:extLst>
                </a:gridCol>
                <a:gridCol w="620209">
                  <a:extLst>
                    <a:ext uri="{9D8B030D-6E8A-4147-A177-3AD203B41FA5}">
                      <a16:colId xmlns:a16="http://schemas.microsoft.com/office/drawing/2014/main" val="20040"/>
                    </a:ext>
                  </a:extLst>
                </a:gridCol>
                <a:gridCol w="417567">
                  <a:extLst>
                    <a:ext uri="{9D8B030D-6E8A-4147-A177-3AD203B41FA5}">
                      <a16:colId xmlns:a16="http://schemas.microsoft.com/office/drawing/2014/main" val="20041"/>
                    </a:ext>
                  </a:extLst>
                </a:gridCol>
                <a:gridCol w="755306">
                  <a:extLst>
                    <a:ext uri="{9D8B030D-6E8A-4147-A177-3AD203B41FA5}">
                      <a16:colId xmlns:a16="http://schemas.microsoft.com/office/drawing/2014/main" val="20042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43"/>
                    </a:ext>
                  </a:extLst>
                </a:gridCol>
                <a:gridCol w="755306">
                  <a:extLst>
                    <a:ext uri="{9D8B030D-6E8A-4147-A177-3AD203B41FA5}">
                      <a16:colId xmlns:a16="http://schemas.microsoft.com/office/drawing/2014/main" val="20044"/>
                    </a:ext>
                  </a:extLst>
                </a:gridCol>
                <a:gridCol w="546522">
                  <a:extLst>
                    <a:ext uri="{9D8B030D-6E8A-4147-A177-3AD203B41FA5}">
                      <a16:colId xmlns:a16="http://schemas.microsoft.com/office/drawing/2014/main" val="20045"/>
                    </a:ext>
                  </a:extLst>
                </a:gridCol>
                <a:gridCol w="675475">
                  <a:extLst>
                    <a:ext uri="{9D8B030D-6E8A-4147-A177-3AD203B41FA5}">
                      <a16:colId xmlns:a16="http://schemas.microsoft.com/office/drawing/2014/main" val="20046"/>
                    </a:ext>
                  </a:extLst>
                </a:gridCol>
                <a:gridCol w="687758">
                  <a:extLst>
                    <a:ext uri="{9D8B030D-6E8A-4147-A177-3AD203B41FA5}">
                      <a16:colId xmlns:a16="http://schemas.microsoft.com/office/drawing/2014/main" val="20047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48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49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50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51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52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53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54"/>
                    </a:ext>
                  </a:extLst>
                </a:gridCol>
                <a:gridCol w="485114">
                  <a:extLst>
                    <a:ext uri="{9D8B030D-6E8A-4147-A177-3AD203B41FA5}">
                      <a16:colId xmlns:a16="http://schemas.microsoft.com/office/drawing/2014/main" val="20055"/>
                    </a:ext>
                  </a:extLst>
                </a:gridCol>
                <a:gridCol w="521959">
                  <a:extLst>
                    <a:ext uri="{9D8B030D-6E8A-4147-A177-3AD203B41FA5}">
                      <a16:colId xmlns:a16="http://schemas.microsoft.com/office/drawing/2014/main" val="20056"/>
                    </a:ext>
                  </a:extLst>
                </a:gridCol>
                <a:gridCol w="786008">
                  <a:extLst>
                    <a:ext uri="{9D8B030D-6E8A-4147-A177-3AD203B41FA5}">
                      <a16:colId xmlns:a16="http://schemas.microsoft.com/office/drawing/2014/main" val="20057"/>
                    </a:ext>
                  </a:extLst>
                </a:gridCol>
              </a:tblGrid>
              <a:tr h="135198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WFI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2.39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71781.61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2.39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2390.41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69391.20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2.39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9571.20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11964.00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59820.00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11964.00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23928.00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7976.00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23928.00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23928.00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23928.00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23928.00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MAB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0.00023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77.08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77.08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77.08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231.24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Oxygen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2261.15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2261.15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2261.15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2261.15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2261.12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0.31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2259.12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753.04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753.04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0.31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753.04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150.47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150.78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150.47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301.26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150.47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451.73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Nitrogen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7442.94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7442.94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7442.94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0.000054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7442.94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7442.85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6.58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6.58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7436.27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2478.76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2478.76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6.67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0.27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2478.76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2478.76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2485.42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0.54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0.54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2478.76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0.54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4964.18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2478.76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7442.94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1.61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349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Carbon Dioxide 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5.23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5.25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1542.55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1547.80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1542.55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3090.35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1542.55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4632.89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CHO cells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0.000001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0.000032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0.0010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0.35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0.35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21.33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21.33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21.33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Lactate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0.00028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762.53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762.53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762.53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2287.60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Glucose 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5144.94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5144.94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5144.94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5144.94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5144.77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171.33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4973.44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171.49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685.99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171.49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853.06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4287.45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853.06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5140.51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1713.50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571.17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1713.50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75.54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75.54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75.54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226.61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Amino Acids 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5956.00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646.80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5956.00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646.80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6602.80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6602.80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6602.80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6602.80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6602.58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219.87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6382.71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0.22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220.09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880.37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220.09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1099.27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5502.33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1099.27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6601.60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2200.53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733.51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2200.53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2037.57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2037.57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2037.57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6112.72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glutamine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0.47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0.39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Total (kg/batch)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11093.00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654.74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71784.00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11093.00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654.74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83532.21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83532.21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83532.21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0.001001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9704.08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9704.08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83532.21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0.001001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9704.08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2.78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83529.42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2781.62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9704.08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80747.80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2784.47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0.11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11137.63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9703.98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2784.47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12.12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8.58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9695.39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13918.31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69610.17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3231.80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3231.80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12.23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13918.31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3231.80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83528.13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27842.71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9280.90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27842.71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4171.78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4184.01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26902.81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26902.81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4171.78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26902.81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8355.78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4171.78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12527.56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80708.43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Temperature (</a:t>
                      </a:r>
                      <a:r>
                        <a:rPr lang="en-US" sz="8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°C)</a:t>
                      </a:r>
                      <a:r>
                        <a:rPr lang="en-US" sz="800" u="none" strike="noStrike" dirty="0">
                          <a:effectLst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25.00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37.00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25.00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37.00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5198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Pressure (Bar)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3.00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1.90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1.90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1.80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1.70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1.70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2.00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 dirty="0">
                          <a:effectLst/>
                        </a:rPr>
                        <a:t>1.00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33" marR="5633" marT="5633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277004"/>
              </p:ext>
            </p:extLst>
          </p:nvPr>
        </p:nvGraphicFramePr>
        <p:xfrm>
          <a:off x="12557244" y="18237997"/>
          <a:ext cx="30404833" cy="38653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5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1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819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71829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62737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636465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1045622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681927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1136546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881959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32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33"/>
                    </a:ext>
                  </a:extLst>
                </a:gridCol>
                <a:gridCol w="627372">
                  <a:extLst>
                    <a:ext uri="{9D8B030D-6E8A-4147-A177-3AD203B41FA5}">
                      <a16:colId xmlns:a16="http://schemas.microsoft.com/office/drawing/2014/main" val="20034"/>
                    </a:ext>
                  </a:extLst>
                </a:gridCol>
                <a:gridCol w="672835">
                  <a:extLst>
                    <a:ext uri="{9D8B030D-6E8A-4147-A177-3AD203B41FA5}">
                      <a16:colId xmlns:a16="http://schemas.microsoft.com/office/drawing/2014/main" val="20035"/>
                    </a:ext>
                  </a:extLst>
                </a:gridCol>
                <a:gridCol w="963791">
                  <a:extLst>
                    <a:ext uri="{9D8B030D-6E8A-4147-A177-3AD203B41FA5}">
                      <a16:colId xmlns:a16="http://schemas.microsoft.com/office/drawing/2014/main" val="20036"/>
                    </a:ext>
                  </a:extLst>
                </a:gridCol>
                <a:gridCol w="781941">
                  <a:extLst>
                    <a:ext uri="{9D8B030D-6E8A-4147-A177-3AD203B41FA5}">
                      <a16:colId xmlns:a16="http://schemas.microsoft.com/office/drawing/2014/main" val="20037"/>
                    </a:ext>
                  </a:extLst>
                </a:gridCol>
                <a:gridCol w="1118362">
                  <a:extLst>
                    <a:ext uri="{9D8B030D-6E8A-4147-A177-3AD203B41FA5}">
                      <a16:colId xmlns:a16="http://schemas.microsoft.com/office/drawing/2014/main" val="20038"/>
                    </a:ext>
                  </a:extLst>
                </a:gridCol>
                <a:gridCol w="727389">
                  <a:extLst>
                    <a:ext uri="{9D8B030D-6E8A-4147-A177-3AD203B41FA5}">
                      <a16:colId xmlns:a16="http://schemas.microsoft.com/office/drawing/2014/main" val="20039"/>
                    </a:ext>
                  </a:extLst>
                </a:gridCol>
              </a:tblGrid>
              <a:tr h="16284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96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WFI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71784.00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3589.20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68194.80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68194.80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68194.80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68194.80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135990.80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203786.80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203786.80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67796.00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67796.00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67796.00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61016.40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6779.60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6779.60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13255.40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20035.00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20035.00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20035.00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MAB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231.24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11.56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219.68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219.68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219.68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219.68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9.89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19.33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209.79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19.33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209.79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9.44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209.79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209.79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Oxygen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0.44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0.47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Nitrogen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1.61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1.53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1.53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1.53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1.53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1.45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1.53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1.53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0.08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606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Carbon Dioxide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CHO cells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64.00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60.80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3.04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3.20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0.16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0.16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0.16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0.16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Lactate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2287.60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114.38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2173.22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2173.22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2173.22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2173.22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2064.56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2173.22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108.66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2173.22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108.66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108.66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108.66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108.66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Glucose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226.61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11.33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215.28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215.28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215.28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215.28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204.52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215.28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10.76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215.28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10.76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10.76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10.76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10.76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Amino Acids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6112.72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305.64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5807.08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5807.08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5807.08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5807.08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5516.73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5807.08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290.35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5807.08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290.35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290.35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290.35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290.35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glutamine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0.14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0.15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0.01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0.15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0.01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0.01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Acetic Acid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8167.07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8167.07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8167.07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8167.07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8167.07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8167.07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8167.07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8167.07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8167.07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8167.07</a:t>
                      </a: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PBS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2795.00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2795.00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2795.00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2795.00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2795.00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2795.00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606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Sodium Citrate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189.91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189.91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189.91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189.91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189.91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189.91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189.91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189.91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Citric Acid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1220.59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1220.59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1220.59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1220.59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NaOH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2719.80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2719.80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2719.80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2719.80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2719.80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2719.80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Glycerol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25244.10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25244.10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25244.10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25244.10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606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Total (kg/batch)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80708.43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4093.02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76615.41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76615.41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75963.07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70591.00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76615.41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75963.07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75963.07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70591.00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76615.41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70591.00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146586.57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224379.63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76582.91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189.91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224379.63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189.91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76582.91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189.91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1220.59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77793.06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70515.80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77993.41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70515.80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70515.80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77993.41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70716.15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70716.15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63736.20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6979.95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6979.95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13255.40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25244.10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45479.45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45479.45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45479.45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marL="0" marR="0" lvl="0" indent="0" algn="l" defTabSz="438912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dirty="0">
                          <a:effectLst/>
                        </a:rPr>
                        <a:t>Temperature (</a:t>
                      </a:r>
                      <a:r>
                        <a:rPr lang="en-US" sz="10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°C)</a:t>
                      </a:r>
                      <a:r>
                        <a:rPr lang="en-US" sz="1000" u="none" strike="noStrike" dirty="0">
                          <a:effectLst/>
                        </a:rPr>
                        <a:t>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25.00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-20.00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284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Pressure (Bar)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1.00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2.00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 dirty="0">
                          <a:effectLst/>
                        </a:rPr>
                        <a:t>1.00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792" marR="6792" marT="6792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5624" y="5931126"/>
            <a:ext cx="17629718" cy="100019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902" y="27666018"/>
            <a:ext cx="1572989" cy="35193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658" y="27666018"/>
            <a:ext cx="1297470" cy="35193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566" y="23745448"/>
            <a:ext cx="6907418" cy="39205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566" y="27769951"/>
            <a:ext cx="6907418" cy="4038676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123691"/>
              </p:ext>
            </p:extLst>
          </p:nvPr>
        </p:nvGraphicFramePr>
        <p:xfrm>
          <a:off x="34189709" y="5931126"/>
          <a:ext cx="3673224" cy="45953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11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Equipment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Description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L-133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Positive Displacement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L-141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L-152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L-181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L-241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L-251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L-253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L-261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L-271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Centrifugal Radial Flow Pump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G-131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Air Blower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H-132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HEPA Filter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H-182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NANO Filter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882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H-262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Filter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556236"/>
              </p:ext>
            </p:extLst>
          </p:nvPr>
        </p:nvGraphicFramePr>
        <p:xfrm>
          <a:off x="34189709" y="10541943"/>
          <a:ext cx="3673224" cy="50553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11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R-130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1 Liter Bioreactor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R-140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1,000 Liter Bioreactor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R-150A-C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5,000 Liter Bioreactor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R-160A-E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6,000 Liter Bioreactor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R-170A-E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6,000 Liter Bioreactor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R-180A-E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6,000 Liter Bioreactor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J-112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Vibrating Conveyor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J-113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Vibrating Conveyor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J-243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Vibrating Conveyor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J-245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Vibrating Conveyor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H-220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Ion-Exchange Column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H-250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Ion-Exchange Column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Q-120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Oven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Storage Tank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Acetic Acid Storage Tank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PBS Storage Tank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Kill Tank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F-240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Storage Tank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F-242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Sodium Citrate Storage Tank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F-244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Citric Acid Storage Tank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F-252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Sodium Hydroxide Storage Tank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P-270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Refrigerator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1979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M-110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Mixer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1145</Words>
  <Application>Microsoft Office PowerPoint</Application>
  <PresentationFormat>Custom</PresentationFormat>
  <Paragraphs>979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Hefler, Lucas R</cp:lastModifiedBy>
  <cp:revision>21</cp:revision>
  <dcterms:created xsi:type="dcterms:W3CDTF">2016-04-28T01:04:40Z</dcterms:created>
  <dcterms:modified xsi:type="dcterms:W3CDTF">2019-05-02T15:24:03Z</dcterms:modified>
</cp:coreProperties>
</file>