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95767" rtl="0" eaLnBrk="1" latinLnBrk="0" hangingPunct="1">
      <a:defRPr sz="9045" kern="1200">
        <a:solidFill>
          <a:schemeClr val="tx1"/>
        </a:solidFill>
        <a:latin typeface="+mn-lt"/>
        <a:ea typeface="+mn-ea"/>
        <a:cs typeface="+mn-cs"/>
      </a:defRPr>
    </a:lvl1pPr>
    <a:lvl2pPr marL="2297884" algn="l" defTabSz="4595767" rtl="0" eaLnBrk="1" latinLnBrk="0" hangingPunct="1">
      <a:defRPr sz="9045" kern="1200">
        <a:solidFill>
          <a:schemeClr val="tx1"/>
        </a:solidFill>
        <a:latin typeface="+mn-lt"/>
        <a:ea typeface="+mn-ea"/>
        <a:cs typeface="+mn-cs"/>
      </a:defRPr>
    </a:lvl2pPr>
    <a:lvl3pPr marL="4595767" algn="l" defTabSz="4595767" rtl="0" eaLnBrk="1" latinLnBrk="0" hangingPunct="1">
      <a:defRPr sz="9045" kern="1200">
        <a:solidFill>
          <a:schemeClr val="tx1"/>
        </a:solidFill>
        <a:latin typeface="+mn-lt"/>
        <a:ea typeface="+mn-ea"/>
        <a:cs typeface="+mn-cs"/>
      </a:defRPr>
    </a:lvl3pPr>
    <a:lvl4pPr marL="6893651" algn="l" defTabSz="4595767" rtl="0" eaLnBrk="1" latinLnBrk="0" hangingPunct="1">
      <a:defRPr sz="9045" kern="1200">
        <a:solidFill>
          <a:schemeClr val="tx1"/>
        </a:solidFill>
        <a:latin typeface="+mn-lt"/>
        <a:ea typeface="+mn-ea"/>
        <a:cs typeface="+mn-cs"/>
      </a:defRPr>
    </a:lvl4pPr>
    <a:lvl5pPr marL="9191534" algn="l" defTabSz="4595767" rtl="0" eaLnBrk="1" latinLnBrk="0" hangingPunct="1">
      <a:defRPr sz="9045" kern="1200">
        <a:solidFill>
          <a:schemeClr val="tx1"/>
        </a:solidFill>
        <a:latin typeface="+mn-lt"/>
        <a:ea typeface="+mn-ea"/>
        <a:cs typeface="+mn-cs"/>
      </a:defRPr>
    </a:lvl5pPr>
    <a:lvl6pPr marL="11489422" algn="l" defTabSz="4595767" rtl="0" eaLnBrk="1" latinLnBrk="0" hangingPunct="1">
      <a:defRPr sz="9045" kern="1200">
        <a:solidFill>
          <a:schemeClr val="tx1"/>
        </a:solidFill>
        <a:latin typeface="+mn-lt"/>
        <a:ea typeface="+mn-ea"/>
        <a:cs typeface="+mn-cs"/>
      </a:defRPr>
    </a:lvl6pPr>
    <a:lvl7pPr marL="13787306" algn="l" defTabSz="4595767" rtl="0" eaLnBrk="1" latinLnBrk="0" hangingPunct="1">
      <a:defRPr sz="9045" kern="1200">
        <a:solidFill>
          <a:schemeClr val="tx1"/>
        </a:solidFill>
        <a:latin typeface="+mn-lt"/>
        <a:ea typeface="+mn-ea"/>
        <a:cs typeface="+mn-cs"/>
      </a:defRPr>
    </a:lvl7pPr>
    <a:lvl8pPr marL="16085189" algn="l" defTabSz="4595767" rtl="0" eaLnBrk="1" latinLnBrk="0" hangingPunct="1">
      <a:defRPr sz="9045" kern="1200">
        <a:solidFill>
          <a:schemeClr val="tx1"/>
        </a:solidFill>
        <a:latin typeface="+mn-lt"/>
        <a:ea typeface="+mn-ea"/>
        <a:cs typeface="+mn-cs"/>
      </a:defRPr>
    </a:lvl8pPr>
    <a:lvl9pPr marL="18383073" algn="l" defTabSz="4595767" rtl="0" eaLnBrk="1" latinLnBrk="0" hangingPunct="1">
      <a:defRPr sz="904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73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34"/>
    <p:restoredTop sz="94673"/>
  </p:normalViewPr>
  <p:slideViewPr>
    <p:cSldViewPr snapToGrid="0" snapToObjects="1">
      <p:cViewPr>
        <p:scale>
          <a:sx n="24" d="100"/>
          <a:sy n="24" d="100"/>
        </p:scale>
        <p:origin x="1280" y="-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15071-59D4-F14A-A25D-7F76C968DAF8}" type="datetimeFigureOut">
              <a:rPr lang="en-US" smtClean="0"/>
              <a:t>5/1/19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17E17-6F21-254C-A139-3BFB6F39F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734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95767" rtl="0" eaLnBrk="1" latinLnBrk="0" hangingPunct="1">
      <a:defRPr sz="6033" kern="1200">
        <a:solidFill>
          <a:schemeClr val="tx1"/>
        </a:solidFill>
        <a:latin typeface="+mn-lt"/>
        <a:ea typeface="+mn-ea"/>
        <a:cs typeface="+mn-cs"/>
      </a:defRPr>
    </a:lvl1pPr>
    <a:lvl2pPr marL="2297884" algn="l" defTabSz="4595767" rtl="0" eaLnBrk="1" latinLnBrk="0" hangingPunct="1">
      <a:defRPr sz="6033" kern="1200">
        <a:solidFill>
          <a:schemeClr val="tx1"/>
        </a:solidFill>
        <a:latin typeface="+mn-lt"/>
        <a:ea typeface="+mn-ea"/>
        <a:cs typeface="+mn-cs"/>
      </a:defRPr>
    </a:lvl2pPr>
    <a:lvl3pPr marL="4595767" algn="l" defTabSz="4595767" rtl="0" eaLnBrk="1" latinLnBrk="0" hangingPunct="1">
      <a:defRPr sz="6033" kern="1200">
        <a:solidFill>
          <a:schemeClr val="tx1"/>
        </a:solidFill>
        <a:latin typeface="+mn-lt"/>
        <a:ea typeface="+mn-ea"/>
        <a:cs typeface="+mn-cs"/>
      </a:defRPr>
    </a:lvl3pPr>
    <a:lvl4pPr marL="6893651" algn="l" defTabSz="4595767" rtl="0" eaLnBrk="1" latinLnBrk="0" hangingPunct="1">
      <a:defRPr sz="6033" kern="1200">
        <a:solidFill>
          <a:schemeClr val="tx1"/>
        </a:solidFill>
        <a:latin typeface="+mn-lt"/>
        <a:ea typeface="+mn-ea"/>
        <a:cs typeface="+mn-cs"/>
      </a:defRPr>
    </a:lvl4pPr>
    <a:lvl5pPr marL="9191534" algn="l" defTabSz="4595767" rtl="0" eaLnBrk="1" latinLnBrk="0" hangingPunct="1">
      <a:defRPr sz="6033" kern="1200">
        <a:solidFill>
          <a:schemeClr val="tx1"/>
        </a:solidFill>
        <a:latin typeface="+mn-lt"/>
        <a:ea typeface="+mn-ea"/>
        <a:cs typeface="+mn-cs"/>
      </a:defRPr>
    </a:lvl5pPr>
    <a:lvl6pPr marL="11489422" algn="l" defTabSz="4595767" rtl="0" eaLnBrk="1" latinLnBrk="0" hangingPunct="1">
      <a:defRPr sz="6033" kern="1200">
        <a:solidFill>
          <a:schemeClr val="tx1"/>
        </a:solidFill>
        <a:latin typeface="+mn-lt"/>
        <a:ea typeface="+mn-ea"/>
        <a:cs typeface="+mn-cs"/>
      </a:defRPr>
    </a:lvl6pPr>
    <a:lvl7pPr marL="13787306" algn="l" defTabSz="4595767" rtl="0" eaLnBrk="1" latinLnBrk="0" hangingPunct="1">
      <a:defRPr sz="6033" kern="1200">
        <a:solidFill>
          <a:schemeClr val="tx1"/>
        </a:solidFill>
        <a:latin typeface="+mn-lt"/>
        <a:ea typeface="+mn-ea"/>
        <a:cs typeface="+mn-cs"/>
      </a:defRPr>
    </a:lvl7pPr>
    <a:lvl8pPr marL="16085189" algn="l" defTabSz="4595767" rtl="0" eaLnBrk="1" latinLnBrk="0" hangingPunct="1">
      <a:defRPr sz="6033" kern="1200">
        <a:solidFill>
          <a:schemeClr val="tx1"/>
        </a:solidFill>
        <a:latin typeface="+mn-lt"/>
        <a:ea typeface="+mn-ea"/>
        <a:cs typeface="+mn-cs"/>
      </a:defRPr>
    </a:lvl8pPr>
    <a:lvl9pPr marL="18383073" algn="l" defTabSz="4595767" rtl="0" eaLnBrk="1" latinLnBrk="0" hangingPunct="1">
      <a:defRPr sz="603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917E17-6F21-254C-A139-3BFB6F39FCF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506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13295-D779-3746-9AF8-B08870F40B81}" type="datetimeFigureOut">
              <a:rPr lang="en-US" smtClean="0"/>
              <a:t>5/1/19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E6722-55B1-D243-BFD9-7D9F06858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566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13295-D779-3746-9AF8-B08870F40B81}" type="datetimeFigureOut">
              <a:rPr lang="en-US" smtClean="0"/>
              <a:t>5/1/19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E6722-55B1-D243-BFD9-7D9F06858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969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13295-D779-3746-9AF8-B08870F40B81}" type="datetimeFigureOut">
              <a:rPr lang="en-US" smtClean="0"/>
              <a:t>5/1/19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E6722-55B1-D243-BFD9-7D9F06858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23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13295-D779-3746-9AF8-B08870F40B81}" type="datetimeFigureOut">
              <a:rPr lang="en-US" smtClean="0"/>
              <a:t>5/1/19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E6722-55B1-D243-BFD9-7D9F06858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464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13295-D779-3746-9AF8-B08870F40B81}" type="datetimeFigureOut">
              <a:rPr lang="en-US" smtClean="0"/>
              <a:t>5/1/19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E6722-55B1-D243-BFD9-7D9F06858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97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13295-D779-3746-9AF8-B08870F40B81}" type="datetimeFigureOut">
              <a:rPr lang="en-US" smtClean="0"/>
              <a:t>5/1/19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E6722-55B1-D243-BFD9-7D9F06858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112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13295-D779-3746-9AF8-B08870F40B81}" type="datetimeFigureOut">
              <a:rPr lang="en-US" smtClean="0"/>
              <a:t>5/1/19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E6722-55B1-D243-BFD9-7D9F06858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348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13295-D779-3746-9AF8-B08870F40B81}" type="datetimeFigureOut">
              <a:rPr lang="en-US" smtClean="0"/>
              <a:t>5/1/19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E6722-55B1-D243-BFD9-7D9F06858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687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13295-D779-3746-9AF8-B08870F40B81}" type="datetimeFigureOut">
              <a:rPr lang="en-US" smtClean="0"/>
              <a:t>5/1/19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E6722-55B1-D243-BFD9-7D9F06858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091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13295-D779-3746-9AF8-B08870F40B81}" type="datetimeFigureOut">
              <a:rPr lang="en-US" smtClean="0"/>
              <a:t>5/1/19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E6722-55B1-D243-BFD9-7D9F06858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674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13295-D779-3746-9AF8-B08870F40B81}" type="datetimeFigureOut">
              <a:rPr lang="en-US" smtClean="0"/>
              <a:t>5/1/19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E6722-55B1-D243-BFD9-7D9F06858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999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13295-D779-3746-9AF8-B08870F40B81}" type="datetimeFigureOut">
              <a:rPr lang="en-US" smtClean="0"/>
              <a:t>5/1/19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E6722-55B1-D243-BFD9-7D9F06858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83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14494-8F56-8541-8567-3AFD21153F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7009" y="3986325"/>
            <a:ext cx="32918400" cy="4233010"/>
          </a:xfrm>
        </p:spPr>
        <p:txBody>
          <a:bodyPr>
            <a:normAutofit fontScale="90000"/>
          </a:bodyPr>
          <a:lstStyle/>
          <a:p>
            <a:r>
              <a:rPr lang="en-US" sz="12959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Neurontin</a:t>
            </a:r>
            <a:br>
              <a:rPr lang="en-US" sz="12959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Alexis Little</a:t>
            </a:r>
            <a:b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New Hampshire</a:t>
            </a:r>
            <a:b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Chemistry</a:t>
            </a:r>
            <a:br>
              <a:rPr lang="en-US" sz="12959" dirty="0"/>
            </a:br>
            <a:br>
              <a:rPr lang="en-US" sz="12959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1152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7199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944F0A75-3E88-FB4B-961F-2363BC8EEE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83" y="43805"/>
            <a:ext cx="5964374" cy="463239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ADB62E3-A4C1-B547-AA7C-193794B970F5}"/>
              </a:ext>
            </a:extLst>
          </p:cNvPr>
          <p:cNvSpPr/>
          <p:nvPr/>
        </p:nvSpPr>
        <p:spPr>
          <a:xfrm>
            <a:off x="6460795" y="2064754"/>
            <a:ext cx="8038306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(2-[1-(</a:t>
            </a:r>
            <a:r>
              <a:rPr lang="en-US" sz="504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aminomethyl</a:t>
            </a:r>
            <a:r>
              <a:rPr lang="en-US" sz="50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504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cyclohexyl</a:t>
            </a:r>
            <a:r>
              <a:rPr lang="en-US" sz="50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r>
              <a:rPr lang="en-US" sz="504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acetic acid</a:t>
            </a:r>
            <a:endParaRPr lang="en-US" sz="504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E49D79-7996-5646-9724-41DD2DEF88EA}"/>
              </a:ext>
            </a:extLst>
          </p:cNvPr>
          <p:cNvSpPr/>
          <p:nvPr/>
        </p:nvSpPr>
        <p:spPr>
          <a:xfrm>
            <a:off x="126098" y="6498537"/>
            <a:ext cx="21945600" cy="27515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Brand name = Neurontin</a:t>
            </a:r>
            <a:b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Generic name = Gabapentin</a:t>
            </a:r>
            <a:b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Drug Class = Anticonvulsant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2C4F064-C67C-F84F-BB91-A92353167F0A}"/>
              </a:ext>
            </a:extLst>
          </p:cNvPr>
          <p:cNvSpPr/>
          <p:nvPr/>
        </p:nvSpPr>
        <p:spPr>
          <a:xfrm>
            <a:off x="126098" y="9304032"/>
            <a:ext cx="12085467" cy="15161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Gabapentin is an FDA approved drug in which a </a:t>
            </a:r>
            <a:r>
              <a:rPr lang="en-US" sz="57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VALID</a:t>
            </a:r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prescription must be obtained by a practicing physician; and it is most commonly associated with the diagnosis:</a:t>
            </a:r>
          </a:p>
          <a:p>
            <a:pPr lvl="1"/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Diabetes</a:t>
            </a:r>
          </a:p>
          <a:p>
            <a:pPr lvl="1"/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Nerve pain after Herpes outbreak</a:t>
            </a:r>
          </a:p>
          <a:p>
            <a:pPr lvl="1"/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Seizure conditions</a:t>
            </a:r>
          </a:p>
          <a:p>
            <a:pPr lvl="1"/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Neuropathic pain </a:t>
            </a:r>
          </a:p>
          <a:p>
            <a:pPr lvl="1"/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Restless leg syndrome</a:t>
            </a:r>
          </a:p>
          <a:p>
            <a:pPr lvl="1"/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Alcohol and Drug Dependencies</a:t>
            </a:r>
          </a:p>
          <a:p>
            <a:pPr lvl="1"/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Fibromyalgia</a:t>
            </a:r>
          </a:p>
          <a:p>
            <a:pPr lvl="1"/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** Tremors</a:t>
            </a:r>
          </a:p>
          <a:p>
            <a:pPr lvl="1"/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** Post Operative Pain</a:t>
            </a:r>
          </a:p>
          <a:p>
            <a:pPr lvl="1"/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**Bipolar/Anxiety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556D156-1E1F-FF49-A031-8B88A3CAD8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69264" y="8537917"/>
            <a:ext cx="14535318" cy="10835342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3413F37-CE93-D04E-880A-8295F67EB92F}"/>
              </a:ext>
            </a:extLst>
          </p:cNvPr>
          <p:cNvSpPr txBox="1"/>
          <p:nvPr/>
        </p:nvSpPr>
        <p:spPr>
          <a:xfrm>
            <a:off x="12398059" y="4965179"/>
            <a:ext cx="1647773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4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 Method of 2-[1-(</a:t>
            </a: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aminomethyl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cyclohexyl] acetic acid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chemical structure of gabapentin is derived by addition the backbone of gamma-aminobutyric acid to a cyclohexyl group in a series of reactions.</a:t>
            </a:r>
            <a:endParaRPr lang="en-US" sz="40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9895A57-55B0-E64F-A247-A0D047538FD1}"/>
              </a:ext>
            </a:extLst>
          </p:cNvPr>
          <p:cNvSpPr txBox="1"/>
          <p:nvPr/>
        </p:nvSpPr>
        <p:spPr>
          <a:xfrm>
            <a:off x="326591" y="32112431"/>
            <a:ext cx="8186909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*** not as common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711FA0D2-34C5-7245-B008-5997EBF52E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49593" y="22309669"/>
            <a:ext cx="12084363" cy="9623184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BC19E76D-2459-834B-88F6-B662F66A7E2A}"/>
              </a:ext>
            </a:extLst>
          </p:cNvPr>
          <p:cNvSpPr/>
          <p:nvPr/>
        </p:nvSpPr>
        <p:spPr>
          <a:xfrm>
            <a:off x="1319112" y="26932551"/>
            <a:ext cx="11903771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Gamma-aminobutyric acid (</a:t>
            </a:r>
            <a:r>
              <a:rPr lang="en-US" sz="50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GABA) is an inhibitory neurotransmitter that is widely distributed throughout an individuals nervous system via neurons, contributing to motor control, vision, and other cortical functions</a:t>
            </a:r>
            <a:r>
              <a:rPr lang="en-US" sz="57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0F180A08-0BCD-A84E-BE2A-802BE830D1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910" y="24448531"/>
            <a:ext cx="4915997" cy="325492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F21C17C-0D66-B84E-BF28-530A727F4BD2}"/>
              </a:ext>
            </a:extLst>
          </p:cNvPr>
          <p:cNvSpPr txBox="1"/>
          <p:nvPr/>
        </p:nvSpPr>
        <p:spPr>
          <a:xfrm>
            <a:off x="-1250343" y="5002027"/>
            <a:ext cx="1097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7039D6-F9E1-084C-8F06-09DFC482023C}"/>
              </a:ext>
            </a:extLst>
          </p:cNvPr>
          <p:cNvSpPr txBox="1"/>
          <p:nvPr/>
        </p:nvSpPr>
        <p:spPr>
          <a:xfrm>
            <a:off x="17124674" y="20670941"/>
            <a:ext cx="85430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 Of Action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C7D2B8-8B7D-5942-A6D6-976CFC66D05F}"/>
              </a:ext>
            </a:extLst>
          </p:cNvPr>
          <p:cNvSpPr txBox="1"/>
          <p:nvPr/>
        </p:nvSpPr>
        <p:spPr>
          <a:xfrm>
            <a:off x="30754280" y="966143"/>
            <a:ext cx="101237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02E8EBC-21E5-4E4C-8B21-8D3B3C6CDBE1}"/>
              </a:ext>
            </a:extLst>
          </p:cNvPr>
          <p:cNvSpPr/>
          <p:nvPr/>
        </p:nvSpPr>
        <p:spPr>
          <a:xfrm>
            <a:off x="27787781" y="30930569"/>
            <a:ext cx="161746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NEURONTIN® (gabapentin) Clinical Studies. https://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www.pfizermedicalinformation.com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-us/Neurontin/clinical-studies (accessed Apr 8, 2019</a:t>
            </a:r>
          </a:p>
        </p:txBody>
      </p:sp>
      <p:pic>
        <p:nvPicPr>
          <p:cNvPr id="26" name="Content Placeholder 4">
            <a:extLst>
              <a:ext uri="{FF2B5EF4-FFF2-40B4-BE49-F238E27FC236}">
                <a16:creationId xmlns:a16="http://schemas.microsoft.com/office/drawing/2014/main" id="{140AFE35-2123-B246-8475-4B74FA4C6D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12975" y="2382126"/>
            <a:ext cx="14533644" cy="889883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B72F104-CA67-2643-8C7D-A94E8BAE5121}"/>
              </a:ext>
            </a:extLst>
          </p:cNvPr>
          <p:cNvSpPr txBox="1"/>
          <p:nvPr/>
        </p:nvSpPr>
        <p:spPr>
          <a:xfrm>
            <a:off x="31847686" y="25148294"/>
            <a:ext cx="71592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92D2105-965F-1749-B14A-4D89884997F6}"/>
              </a:ext>
            </a:extLst>
          </p:cNvPr>
          <p:cNvSpPr/>
          <p:nvPr/>
        </p:nvSpPr>
        <p:spPr>
          <a:xfrm>
            <a:off x="29946582" y="11558576"/>
            <a:ext cx="140710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NEURONTIN® (gabapentin) Clinical Studies. https://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www.pfizermedicalinformation.com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-us/Neurontin/clinical-studies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FE2CB5A-886B-294E-BBBF-4A2345629599}"/>
              </a:ext>
            </a:extLst>
          </p:cNvPr>
          <p:cNvSpPr/>
          <p:nvPr/>
        </p:nvSpPr>
        <p:spPr>
          <a:xfrm>
            <a:off x="27116301" y="12827968"/>
            <a:ext cx="16622039" cy="9658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Future Work: Rising problems for pharmaceutical and medical industries </a:t>
            </a:r>
          </a:p>
          <a:p>
            <a:pPr marL="1028660" indent="-1028660">
              <a:buFontTx/>
              <a:buChar char="-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Gabapentin is not currently classified as a controlled substance in every state; therefore it is relatively “easy” to obtain a prescription</a:t>
            </a:r>
          </a:p>
          <a:p>
            <a:pPr marL="1028660" indent="-1028660">
              <a:buFontTx/>
              <a:buChar char="-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Overdoses and illicit uses are exponentially increasing</a:t>
            </a:r>
          </a:p>
          <a:p>
            <a:pPr marL="3326544" lvl="1" indent="-1028660">
              <a:buFontTx/>
              <a:buChar char="-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25,000 more overdoses recorded in 2014 than 2013</a:t>
            </a:r>
          </a:p>
          <a:p>
            <a:pPr marL="1028660" indent="-1028660">
              <a:buFontTx/>
              <a:buChar char="-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has found that moderate or high doses of gabapentin increased the odds of a fatal opioid overdose by 60 percent compared to those without concomitant gabapentin and opioid use </a:t>
            </a:r>
          </a:p>
          <a:p>
            <a:endParaRPr lang="en-US" sz="576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3F949A4-FD7A-8C41-BCCB-E8F27671C99B}"/>
              </a:ext>
            </a:extLst>
          </p:cNvPr>
          <p:cNvSpPr/>
          <p:nvPr/>
        </p:nvSpPr>
        <p:spPr>
          <a:xfrm>
            <a:off x="15110766" y="31840540"/>
            <a:ext cx="110523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</a:rPr>
              <a:t>(Mechanism Gabapentin Action. https://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</a:rPr>
              <a:t>airfreshener.club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</a:rPr>
              <a:t>/mechanism-gabapentin-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</a:rPr>
              <a:t>action.html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</a:rPr>
              <a:t> (accessed April, 2019).</a:t>
            </a:r>
            <a:endParaRPr lang="en-US" sz="20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8BE983B-A5B8-4A48-8FE3-5FFF988EE4B0}"/>
              </a:ext>
            </a:extLst>
          </p:cNvPr>
          <p:cNvSpPr/>
          <p:nvPr/>
        </p:nvSpPr>
        <p:spPr>
          <a:xfrm>
            <a:off x="15440878" y="19524656"/>
            <a:ext cx="103920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</a:rPr>
              <a:t>(Production Method of Gabapentin - 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</a:rPr>
              <a:t>Chempedia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</a:rPr>
              <a:t>. https://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</a:rPr>
              <a:t>www.lookchem.com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</a:rPr>
              <a:t>/</a:t>
            </a:r>
            <a:r>
              <a:rPr lang="en-US" sz="2000" dirty="0" err="1">
                <a:solidFill>
                  <a:srgbClr val="333333"/>
                </a:solidFill>
                <a:latin typeface="Times New Roman" panose="02020603050405020304" pitchFamily="18" charset="0"/>
              </a:rPr>
              <a:t>Chempedia</a:t>
            </a:r>
            <a:r>
              <a:rPr lang="en-US" sz="2000" dirty="0">
                <a:solidFill>
                  <a:srgbClr val="333333"/>
                </a:solidFill>
                <a:latin typeface="Times New Roman" panose="02020603050405020304" pitchFamily="18" charset="0"/>
              </a:rPr>
              <a:t>/Chemical-Technology/Organic-Chemical-Technology/18081.html (accessed Apr 1, 2019).</a:t>
            </a:r>
            <a:endParaRPr lang="en-US" sz="20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EF0FEA5-041E-3E45-8669-E19E4B90DE0B}"/>
              </a:ext>
            </a:extLst>
          </p:cNvPr>
          <p:cNvSpPr/>
          <p:nvPr/>
        </p:nvSpPr>
        <p:spPr>
          <a:xfrm>
            <a:off x="27859026" y="29518754"/>
            <a:ext cx="160321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333333"/>
                </a:solidFill>
                <a:latin typeface="Times New Roman" panose="02020603050405020304" pitchFamily="18" charset="0"/>
              </a:rPr>
              <a:t>Mechanism Gabapentin Action. https://</a:t>
            </a:r>
            <a:r>
              <a:rPr lang="en-US" sz="4000" dirty="0" err="1">
                <a:solidFill>
                  <a:srgbClr val="333333"/>
                </a:solidFill>
                <a:latin typeface="Times New Roman" panose="02020603050405020304" pitchFamily="18" charset="0"/>
              </a:rPr>
              <a:t>airfreshener.club</a:t>
            </a:r>
            <a:r>
              <a:rPr lang="en-US" sz="4000" dirty="0">
                <a:solidFill>
                  <a:srgbClr val="333333"/>
                </a:solidFill>
                <a:latin typeface="Times New Roman" panose="02020603050405020304" pitchFamily="18" charset="0"/>
              </a:rPr>
              <a:t>/mechanism-gabapentin-</a:t>
            </a:r>
            <a:r>
              <a:rPr lang="en-US" sz="4000" dirty="0" err="1">
                <a:solidFill>
                  <a:srgbClr val="333333"/>
                </a:solidFill>
                <a:latin typeface="Times New Roman" panose="02020603050405020304" pitchFamily="18" charset="0"/>
              </a:rPr>
              <a:t>action.html</a:t>
            </a:r>
            <a:r>
              <a:rPr lang="en-US" sz="4000" dirty="0">
                <a:solidFill>
                  <a:srgbClr val="333333"/>
                </a:solidFill>
                <a:latin typeface="Times New Roman" panose="02020603050405020304" pitchFamily="18" charset="0"/>
              </a:rPr>
              <a:t> (accessed April, 2019).</a:t>
            </a:r>
            <a:endParaRPr lang="en-US" sz="40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D3A2C1-5423-AA42-BCBB-25B163B214C7}"/>
              </a:ext>
            </a:extLst>
          </p:cNvPr>
          <p:cNvSpPr/>
          <p:nvPr/>
        </p:nvSpPr>
        <p:spPr>
          <a:xfrm>
            <a:off x="27904582" y="27822012"/>
            <a:ext cx="165962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333333"/>
                </a:solidFill>
                <a:latin typeface="Times New Roman" panose="02020603050405020304" pitchFamily="18" charset="0"/>
              </a:rPr>
              <a:t>GABA: The Brain's Downer. https://</a:t>
            </a:r>
            <a:r>
              <a:rPr lang="en-US" sz="4000" dirty="0" err="1">
                <a:solidFill>
                  <a:srgbClr val="333333"/>
                </a:solidFill>
                <a:latin typeface="Times New Roman" panose="02020603050405020304" pitchFamily="18" charset="0"/>
              </a:rPr>
              <a:t>www.naturalstacks.com</a:t>
            </a:r>
            <a:r>
              <a:rPr lang="en-US" sz="4000" dirty="0">
                <a:solidFill>
                  <a:srgbClr val="333333"/>
                </a:solidFill>
                <a:latin typeface="Times New Roman" panose="02020603050405020304" pitchFamily="18" charset="0"/>
              </a:rPr>
              <a:t>/blogs/news/</a:t>
            </a:r>
            <a:r>
              <a:rPr lang="en-US" sz="4000" dirty="0" err="1">
                <a:solidFill>
                  <a:srgbClr val="333333"/>
                </a:solidFill>
                <a:latin typeface="Times New Roman" panose="02020603050405020304" pitchFamily="18" charset="0"/>
              </a:rPr>
              <a:t>gaba</a:t>
            </a:r>
            <a:r>
              <a:rPr lang="en-US" sz="4000" dirty="0">
                <a:solidFill>
                  <a:srgbClr val="333333"/>
                </a:solidFill>
                <a:latin typeface="Times New Roman" panose="02020603050405020304" pitchFamily="18" charset="0"/>
              </a:rPr>
              <a:t>-the-inhibitory-neurotransmitter (accessed Apr 1, 2019).</a:t>
            </a:r>
            <a:endParaRPr lang="en-US" sz="40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25BC536-4C00-B749-9DC5-72FDC1881343}"/>
              </a:ext>
            </a:extLst>
          </p:cNvPr>
          <p:cNvSpPr/>
          <p:nvPr/>
        </p:nvSpPr>
        <p:spPr>
          <a:xfrm>
            <a:off x="27957386" y="26380019"/>
            <a:ext cx="159338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Gabapentin? How is It Abused? https://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lagunatreatment.com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/gabapentin/ (accessed Apr 8, 2019).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FA5E73F-5650-A345-AD4F-45B8C1594C92}"/>
              </a:ext>
            </a:extLst>
          </p:cNvPr>
          <p:cNvSpPr/>
          <p:nvPr/>
        </p:nvSpPr>
        <p:spPr>
          <a:xfrm>
            <a:off x="5991176" y="24924592"/>
            <a:ext cx="87855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rgbClr val="333333"/>
                </a:solidFill>
                <a:latin typeface="Times New Roman" panose="02020603050405020304" pitchFamily="18" charset="0"/>
              </a:rPr>
              <a:t>(GABA: The Brain's Downer. https://</a:t>
            </a:r>
            <a:r>
              <a:rPr lang="en-US" sz="2200" dirty="0" err="1">
                <a:solidFill>
                  <a:srgbClr val="333333"/>
                </a:solidFill>
                <a:latin typeface="Times New Roman" panose="02020603050405020304" pitchFamily="18" charset="0"/>
              </a:rPr>
              <a:t>www.naturalstacks.com</a:t>
            </a:r>
            <a:r>
              <a:rPr lang="en-US" sz="2200" dirty="0">
                <a:solidFill>
                  <a:srgbClr val="333333"/>
                </a:solidFill>
                <a:latin typeface="Times New Roman" panose="02020603050405020304" pitchFamily="18" charset="0"/>
              </a:rPr>
              <a:t>/blogs/news/</a:t>
            </a:r>
            <a:r>
              <a:rPr lang="en-US" sz="2200" dirty="0" err="1">
                <a:solidFill>
                  <a:srgbClr val="333333"/>
                </a:solidFill>
                <a:latin typeface="Times New Roman" panose="02020603050405020304" pitchFamily="18" charset="0"/>
              </a:rPr>
              <a:t>gaba</a:t>
            </a:r>
            <a:r>
              <a:rPr lang="en-US" sz="2200" dirty="0">
                <a:solidFill>
                  <a:srgbClr val="333333"/>
                </a:solidFill>
                <a:latin typeface="Times New Roman" panose="02020603050405020304" pitchFamily="18" charset="0"/>
              </a:rPr>
              <a:t>-the-inhibitory-neurotransmitter )</a:t>
            </a:r>
            <a:endParaRPr lang="en-US" sz="22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CF04CA4-0F5F-5F48-8798-B6185CC345B4}"/>
              </a:ext>
            </a:extLst>
          </p:cNvPr>
          <p:cNvSpPr txBox="1"/>
          <p:nvPr/>
        </p:nvSpPr>
        <p:spPr>
          <a:xfrm>
            <a:off x="29108416" y="22018848"/>
            <a:ext cx="1160593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Acknowledgements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8D0EB5B-60A2-E54E-B6B4-9806EB9C9FC1}"/>
              </a:ext>
            </a:extLst>
          </p:cNvPr>
          <p:cNvSpPr txBox="1"/>
          <p:nvPr/>
        </p:nvSpPr>
        <p:spPr>
          <a:xfrm>
            <a:off x="28198311" y="23207801"/>
            <a:ext cx="153483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Meg Greenslade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New Hampshire Chemistry Department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C9E34600-1E96-294A-8668-CC2A3B00C6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91077" y="4829155"/>
            <a:ext cx="3662759" cy="254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49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349</TotalTime>
  <Words>412</Words>
  <Application>Microsoft Macintosh PowerPoint</Application>
  <PresentationFormat>Custom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Neurontin Alexis Little University of New Hampshire Department of Chemistry   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Neurontin Alexis Little University of New Hampshire Department of Chemistry   </dc:title>
  <dc:creator>Scott Little</dc:creator>
  <cp:lastModifiedBy>Scott Little</cp:lastModifiedBy>
  <cp:revision>25</cp:revision>
  <cp:lastPrinted>2019-05-01T13:09:38Z</cp:lastPrinted>
  <dcterms:created xsi:type="dcterms:W3CDTF">2019-04-29T01:53:44Z</dcterms:created>
  <dcterms:modified xsi:type="dcterms:W3CDTF">2019-05-01T17:09:57Z</dcterms:modified>
</cp:coreProperties>
</file>