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25" d="100"/>
          <a:sy n="25" d="100"/>
        </p:scale>
        <p:origin x="398" y="-137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Alex\Downloads\Plotted%20Data_4-11-2019%20(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Alex\Downloads\Plotted%20Data_4-11-2019%20(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Alex\Downloads\Plotted%20Data_4-11-2019%20(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Alex\Downloads\Plotted%20Data_4-11-2019%20(1).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800" dirty="0"/>
              <a:t>30ppm</a:t>
            </a:r>
            <a:r>
              <a:rPr lang="en-US" sz="2800" baseline="0" dirty="0"/>
              <a:t> Fe with Cu Electrode </a:t>
            </a:r>
            <a:endParaRPr lang="en-US" sz="28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v>[Fe(phen)3]2+</c:v>
          </c:tx>
          <c:spPr>
            <a:ln w="19050" cap="rnd">
              <a:noFill/>
              <a:round/>
            </a:ln>
            <a:effectLst/>
          </c:spPr>
          <c:marker>
            <c:symbol val="circle"/>
            <c:size val="5"/>
            <c:spPr>
              <a:solidFill>
                <a:schemeClr val="accent1"/>
              </a:solidFill>
              <a:ln w="9525">
                <a:solidFill>
                  <a:schemeClr val="accent1"/>
                </a:solidFill>
              </a:ln>
              <a:effectLst/>
            </c:spPr>
          </c:marker>
          <c:xVal>
            <c:numRef>
              <c:f>'[Plotted Data_4-11-2019 (1).xlsx]Sheet1'!$A$4:$A$20</c:f>
              <c:numCache>
                <c:formatCode>General</c:formatCode>
                <c:ptCount val="17"/>
                <c:pt idx="0">
                  <c:v>0.25</c:v>
                </c:pt>
                <c:pt idx="1">
                  <c:v>0.5</c:v>
                </c:pt>
                <c:pt idx="2">
                  <c:v>0.75</c:v>
                </c:pt>
                <c:pt idx="3">
                  <c:v>1</c:v>
                </c:pt>
                <c:pt idx="4">
                  <c:v>1.1000000000000001</c:v>
                </c:pt>
                <c:pt idx="5">
                  <c:v>1.2</c:v>
                </c:pt>
                <c:pt idx="6">
                  <c:v>1.3</c:v>
                </c:pt>
                <c:pt idx="7">
                  <c:v>1.4</c:v>
                </c:pt>
                <c:pt idx="8">
                  <c:v>1.5</c:v>
                </c:pt>
                <c:pt idx="9">
                  <c:v>1.6</c:v>
                </c:pt>
                <c:pt idx="10">
                  <c:v>1.7</c:v>
                </c:pt>
                <c:pt idx="11">
                  <c:v>1.8</c:v>
                </c:pt>
                <c:pt idx="12">
                  <c:v>1.9</c:v>
                </c:pt>
                <c:pt idx="13">
                  <c:v>2</c:v>
                </c:pt>
                <c:pt idx="14">
                  <c:v>2.1</c:v>
                </c:pt>
                <c:pt idx="15">
                  <c:v>2.2000000000000002</c:v>
                </c:pt>
                <c:pt idx="16">
                  <c:v>5</c:v>
                </c:pt>
              </c:numCache>
            </c:numRef>
          </c:xVal>
          <c:yVal>
            <c:numRef>
              <c:f>'[Plotted Data_4-11-2019 (1).xlsx]Sheet1'!$B$4:$B$20</c:f>
              <c:numCache>
                <c:formatCode>0.00E+00</c:formatCode>
                <c:ptCount val="17"/>
                <c:pt idx="0">
                  <c:v>24800000</c:v>
                </c:pt>
                <c:pt idx="1">
                  <c:v>25100000</c:v>
                </c:pt>
                <c:pt idx="2">
                  <c:v>23700000</c:v>
                </c:pt>
                <c:pt idx="3">
                  <c:v>23300000</c:v>
                </c:pt>
                <c:pt idx="4">
                  <c:v>20000000</c:v>
                </c:pt>
                <c:pt idx="5">
                  <c:v>17400000</c:v>
                </c:pt>
                <c:pt idx="6">
                  <c:v>14200000</c:v>
                </c:pt>
                <c:pt idx="7">
                  <c:v>10400000</c:v>
                </c:pt>
                <c:pt idx="8">
                  <c:v>8750000</c:v>
                </c:pt>
                <c:pt idx="9">
                  <c:v>7540000</c:v>
                </c:pt>
                <c:pt idx="10">
                  <c:v>6880000</c:v>
                </c:pt>
                <c:pt idx="11">
                  <c:v>5270000</c:v>
                </c:pt>
                <c:pt idx="12">
                  <c:v>4730000</c:v>
                </c:pt>
                <c:pt idx="13">
                  <c:v>4820000</c:v>
                </c:pt>
                <c:pt idx="14">
                  <c:v>4490000</c:v>
                </c:pt>
                <c:pt idx="15">
                  <c:v>4630000</c:v>
                </c:pt>
                <c:pt idx="16">
                  <c:v>3210000</c:v>
                </c:pt>
              </c:numCache>
            </c:numRef>
          </c:yVal>
          <c:smooth val="0"/>
          <c:extLst>
            <c:ext xmlns:c16="http://schemas.microsoft.com/office/drawing/2014/chart" uri="{C3380CC4-5D6E-409C-BE32-E72D297353CC}">
              <c16:uniqueId val="{00000000-9E9A-4C5C-BFCF-BEA78A7E4D4C}"/>
            </c:ext>
          </c:extLst>
        </c:ser>
        <c:ser>
          <c:idx val="1"/>
          <c:order val="1"/>
          <c:tx>
            <c:v>[Cu(phen)3]+</c:v>
          </c:tx>
          <c:spPr>
            <a:ln w="25400" cap="rnd">
              <a:noFill/>
              <a:round/>
            </a:ln>
            <a:effectLst/>
          </c:spPr>
          <c:marker>
            <c:symbol val="circle"/>
            <c:size val="5"/>
            <c:spPr>
              <a:solidFill>
                <a:schemeClr val="accent2"/>
              </a:solidFill>
              <a:ln w="9525">
                <a:solidFill>
                  <a:schemeClr val="accent2"/>
                </a:solidFill>
              </a:ln>
              <a:effectLst/>
            </c:spPr>
          </c:marker>
          <c:xVal>
            <c:numRef>
              <c:f>'[Plotted Data_4-11-2019 (1).xlsx]Sheet1'!$A$4:$A$20</c:f>
              <c:numCache>
                <c:formatCode>General</c:formatCode>
                <c:ptCount val="17"/>
                <c:pt idx="0">
                  <c:v>0.25</c:v>
                </c:pt>
                <c:pt idx="1">
                  <c:v>0.5</c:v>
                </c:pt>
                <c:pt idx="2">
                  <c:v>0.75</c:v>
                </c:pt>
                <c:pt idx="3">
                  <c:v>1</c:v>
                </c:pt>
                <c:pt idx="4">
                  <c:v>1.1000000000000001</c:v>
                </c:pt>
                <c:pt idx="5">
                  <c:v>1.2</c:v>
                </c:pt>
                <c:pt idx="6">
                  <c:v>1.3</c:v>
                </c:pt>
                <c:pt idx="7">
                  <c:v>1.4</c:v>
                </c:pt>
                <c:pt idx="8">
                  <c:v>1.5</c:v>
                </c:pt>
                <c:pt idx="9">
                  <c:v>1.6</c:v>
                </c:pt>
                <c:pt idx="10">
                  <c:v>1.7</c:v>
                </c:pt>
                <c:pt idx="11">
                  <c:v>1.8</c:v>
                </c:pt>
                <c:pt idx="12">
                  <c:v>1.9</c:v>
                </c:pt>
                <c:pt idx="13">
                  <c:v>2</c:v>
                </c:pt>
                <c:pt idx="14">
                  <c:v>2.1</c:v>
                </c:pt>
                <c:pt idx="15">
                  <c:v>2.2000000000000002</c:v>
                </c:pt>
                <c:pt idx="16">
                  <c:v>5</c:v>
                </c:pt>
              </c:numCache>
            </c:numRef>
          </c:xVal>
          <c:yVal>
            <c:numRef>
              <c:f>'[Plotted Data_4-11-2019 (1).xlsx]Sheet1'!$C$4:$C$20</c:f>
              <c:numCache>
                <c:formatCode>General</c:formatCode>
                <c:ptCount val="17"/>
                <c:pt idx="0">
                  <c:v>0</c:v>
                </c:pt>
                <c:pt idx="1">
                  <c:v>0</c:v>
                </c:pt>
                <c:pt idx="2">
                  <c:v>0</c:v>
                </c:pt>
                <c:pt idx="3" formatCode="0.00E+00">
                  <c:v>1450000</c:v>
                </c:pt>
                <c:pt idx="4" formatCode="0.00E+00">
                  <c:v>3150000</c:v>
                </c:pt>
                <c:pt idx="5" formatCode="0.00E+00">
                  <c:v>4140000</c:v>
                </c:pt>
                <c:pt idx="6" formatCode="0.00E+00">
                  <c:v>6030000</c:v>
                </c:pt>
                <c:pt idx="7" formatCode="0.00E+00">
                  <c:v>8160000</c:v>
                </c:pt>
                <c:pt idx="8" formatCode="0.00E+00">
                  <c:v>9710000</c:v>
                </c:pt>
                <c:pt idx="9" formatCode="0.00E+00">
                  <c:v>11300000</c:v>
                </c:pt>
                <c:pt idx="10" formatCode="0.00E+00">
                  <c:v>10900000</c:v>
                </c:pt>
                <c:pt idx="11" formatCode="0.00E+00">
                  <c:v>11900000</c:v>
                </c:pt>
                <c:pt idx="12" formatCode="0.00E+00">
                  <c:v>11800000</c:v>
                </c:pt>
                <c:pt idx="13" formatCode="0.00E+00">
                  <c:v>11800000</c:v>
                </c:pt>
                <c:pt idx="14" formatCode="0.00E+00">
                  <c:v>11700000</c:v>
                </c:pt>
                <c:pt idx="15" formatCode="0.00E+00">
                  <c:v>11200000</c:v>
                </c:pt>
                <c:pt idx="16" formatCode="0.00E+00">
                  <c:v>11200000</c:v>
                </c:pt>
              </c:numCache>
            </c:numRef>
          </c:yVal>
          <c:smooth val="0"/>
          <c:extLst>
            <c:ext xmlns:c16="http://schemas.microsoft.com/office/drawing/2014/chart" uri="{C3380CC4-5D6E-409C-BE32-E72D297353CC}">
              <c16:uniqueId val="{00000001-9E9A-4C5C-BFCF-BEA78A7E4D4C}"/>
            </c:ext>
          </c:extLst>
        </c:ser>
        <c:dLbls>
          <c:showLegendKey val="0"/>
          <c:showVal val="0"/>
          <c:showCatName val="0"/>
          <c:showSerName val="0"/>
          <c:showPercent val="0"/>
          <c:showBubbleSize val="0"/>
        </c:dLbls>
        <c:axId val="427726664"/>
        <c:axId val="427723384"/>
      </c:scatterChart>
      <c:valAx>
        <c:axId val="42772666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Time</a:t>
                </a:r>
                <a:r>
                  <a:rPr lang="en-US" sz="2000" baseline="0" dirty="0"/>
                  <a:t> (min)</a:t>
                </a:r>
                <a:endParaRPr lang="en-US" sz="2000"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7723384"/>
        <c:crosses val="autoZero"/>
        <c:crossBetween val="midCat"/>
      </c:valAx>
      <c:valAx>
        <c:axId val="427723384"/>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Relative</a:t>
                </a:r>
                <a:r>
                  <a:rPr lang="en-US" sz="2000" baseline="0" dirty="0"/>
                  <a:t> Intensity </a:t>
                </a:r>
                <a:endParaRPr lang="en-US" sz="2000"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7726664"/>
        <c:crosses val="autoZero"/>
        <c:crossBetween val="midCat"/>
      </c:valAx>
      <c:spPr>
        <a:noFill/>
        <a:ln>
          <a:noFill/>
        </a:ln>
        <a:effectLst/>
      </c:spPr>
    </c:plotArea>
    <c:legend>
      <c:legendPos val="r"/>
      <c:layout>
        <c:manualLayout>
          <c:xMode val="edge"/>
          <c:yMode val="edge"/>
          <c:x val="0.82002630758736628"/>
          <c:y val="0.44331967490094093"/>
          <c:w val="0.16396733879546982"/>
          <c:h val="0.1827811045330835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aseline="0" dirty="0"/>
              <a:t> </a:t>
            </a:r>
            <a:r>
              <a:rPr lang="en-US" sz="2800" baseline="0" dirty="0"/>
              <a:t>Response - Plasma </a:t>
            </a:r>
            <a:endParaRPr lang="en-US" sz="28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1"/>
            <c:dispEq val="1"/>
            <c:trendlineLbl>
              <c:layout>
                <c:manualLayout>
                  <c:x val="-0.16041622922134732"/>
                  <c:y val="3.6620370370370373E-2"/>
                </c:manualLayout>
              </c:layout>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rendlineLbl>
          </c:trendline>
          <c:xVal>
            <c:numRef>
              <c:f>'[Plotted Data_4-11-2019 (1).xlsx]Sheet1'!$A$38:$A$41</c:f>
              <c:numCache>
                <c:formatCode>General</c:formatCode>
                <c:ptCount val="4"/>
                <c:pt idx="0">
                  <c:v>0</c:v>
                </c:pt>
                <c:pt idx="1">
                  <c:v>1</c:v>
                </c:pt>
                <c:pt idx="2">
                  <c:v>5</c:v>
                </c:pt>
                <c:pt idx="3">
                  <c:v>10</c:v>
                </c:pt>
              </c:numCache>
            </c:numRef>
          </c:xVal>
          <c:yVal>
            <c:numRef>
              <c:f>'[Plotted Data_4-11-2019 (1).xlsx]Sheet1'!$B$38:$B$41</c:f>
              <c:numCache>
                <c:formatCode>0.00E+00</c:formatCode>
                <c:ptCount val="4"/>
                <c:pt idx="0">
                  <c:v>5020</c:v>
                </c:pt>
                <c:pt idx="1">
                  <c:v>14700</c:v>
                </c:pt>
                <c:pt idx="2">
                  <c:v>183000</c:v>
                </c:pt>
                <c:pt idx="3">
                  <c:v>427000</c:v>
                </c:pt>
              </c:numCache>
            </c:numRef>
          </c:yVal>
          <c:smooth val="0"/>
          <c:extLst>
            <c:ext xmlns:c16="http://schemas.microsoft.com/office/drawing/2014/chart" uri="{C3380CC4-5D6E-409C-BE32-E72D297353CC}">
              <c16:uniqueId val="{00000001-AD5E-4CF5-B2DB-A9F1CEE1C6BC}"/>
            </c:ext>
          </c:extLst>
        </c:ser>
        <c:dLbls>
          <c:showLegendKey val="0"/>
          <c:showVal val="0"/>
          <c:showCatName val="0"/>
          <c:showSerName val="0"/>
          <c:showPercent val="0"/>
          <c:showBubbleSize val="0"/>
        </c:dLbls>
        <c:axId val="498623192"/>
        <c:axId val="498615320"/>
      </c:scatterChart>
      <c:valAx>
        <c:axId val="49862319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Concentration Fe</a:t>
                </a:r>
                <a:r>
                  <a:rPr lang="en-US" sz="2000" baseline="0" dirty="0"/>
                  <a:t> (ppm)</a:t>
                </a:r>
                <a:endParaRPr lang="en-US" sz="2000"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8615320"/>
        <c:crosses val="autoZero"/>
        <c:crossBetween val="midCat"/>
      </c:valAx>
      <c:valAx>
        <c:axId val="498615320"/>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Relative</a:t>
                </a:r>
                <a:r>
                  <a:rPr lang="en-US" sz="2000" baseline="0" dirty="0"/>
                  <a:t> Intensity </a:t>
                </a:r>
                <a:endParaRPr lang="en-US" sz="2000"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862319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800" baseline="0" dirty="0"/>
              <a:t>Response - Ag Electrode </a:t>
            </a:r>
            <a:endParaRPr lang="en-US" sz="28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1"/>
            <c:dispEq val="1"/>
            <c:trendlineLbl>
              <c:layout>
                <c:manualLayout>
                  <c:x val="-0.14098578302712161"/>
                  <c:y val="2.736111111111111E-2"/>
                </c:manualLayout>
              </c:layout>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rendlineLbl>
          </c:trendline>
          <c:xVal>
            <c:numRef>
              <c:f>'[Plotted Data_4-11-2019 (1).xlsx]Sheet1'!$D$38:$D$41</c:f>
              <c:numCache>
                <c:formatCode>General</c:formatCode>
                <c:ptCount val="4"/>
                <c:pt idx="0">
                  <c:v>0</c:v>
                </c:pt>
                <c:pt idx="1">
                  <c:v>1</c:v>
                </c:pt>
                <c:pt idx="2">
                  <c:v>5</c:v>
                </c:pt>
                <c:pt idx="3">
                  <c:v>10</c:v>
                </c:pt>
              </c:numCache>
            </c:numRef>
          </c:xVal>
          <c:yVal>
            <c:numRef>
              <c:f>'[Plotted Data_4-11-2019 (1).xlsx]Sheet1'!$E$38:$E$41</c:f>
              <c:numCache>
                <c:formatCode>0.00E+00</c:formatCode>
                <c:ptCount val="4"/>
                <c:pt idx="0">
                  <c:v>5920</c:v>
                </c:pt>
                <c:pt idx="1">
                  <c:v>20900</c:v>
                </c:pt>
                <c:pt idx="2">
                  <c:v>222000</c:v>
                </c:pt>
                <c:pt idx="3">
                  <c:v>351000</c:v>
                </c:pt>
              </c:numCache>
            </c:numRef>
          </c:yVal>
          <c:smooth val="0"/>
          <c:extLst>
            <c:ext xmlns:c16="http://schemas.microsoft.com/office/drawing/2014/chart" uri="{C3380CC4-5D6E-409C-BE32-E72D297353CC}">
              <c16:uniqueId val="{00000001-AE9B-484D-9ACC-3D2125FE1D0F}"/>
            </c:ext>
          </c:extLst>
        </c:ser>
        <c:dLbls>
          <c:showLegendKey val="0"/>
          <c:showVal val="0"/>
          <c:showCatName val="0"/>
          <c:showSerName val="0"/>
          <c:showPercent val="0"/>
          <c:showBubbleSize val="0"/>
        </c:dLbls>
        <c:axId val="440690608"/>
        <c:axId val="440697824"/>
      </c:scatterChart>
      <c:valAx>
        <c:axId val="44069060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Concentration Fe</a:t>
                </a:r>
                <a:r>
                  <a:rPr lang="en-US" sz="2000" baseline="0" dirty="0"/>
                  <a:t> (ppm)</a:t>
                </a:r>
                <a:endParaRPr lang="en-US" sz="2000"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0697824"/>
        <c:crosses val="autoZero"/>
        <c:crossBetween val="midCat"/>
      </c:valAx>
      <c:valAx>
        <c:axId val="440697824"/>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000" dirty="0"/>
                  <a:t>Relative</a:t>
                </a:r>
                <a:r>
                  <a:rPr lang="en-US" sz="2000" baseline="0" dirty="0"/>
                  <a:t> Intensity</a:t>
                </a:r>
                <a:endParaRPr lang="en-US" sz="2000"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0690608"/>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en-US" sz="2800" dirty="0"/>
              <a:t>Stainless-Steel</a:t>
            </a:r>
            <a:r>
              <a:rPr lang="en-US" sz="2800" baseline="0" dirty="0"/>
              <a:t> Electrode </a:t>
            </a:r>
            <a:endParaRPr lang="en-US" sz="2800" dirty="0"/>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en-US"/>
        </a:p>
      </c:txPr>
    </c:title>
    <c:autoTitleDeleted val="0"/>
    <c:plotArea>
      <c:layout>
        <c:manualLayout>
          <c:layoutTarget val="inner"/>
          <c:xMode val="edge"/>
          <c:yMode val="edge"/>
          <c:x val="0.18560517879929042"/>
          <c:y val="0.15824074074074074"/>
          <c:w val="0.77117259552042172"/>
          <c:h val="0.73435987168270633"/>
        </c:manualLayout>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xVal>
            <c:numRef>
              <c:f>'[Plotted Data_4-11-2019 (1).xlsx]Sheet1'!$P$12:$P$23</c:f>
              <c:numCache>
                <c:formatCode>General</c:formatCode>
                <c:ptCount val="12"/>
                <c:pt idx="0">
                  <c:v>1</c:v>
                </c:pt>
                <c:pt idx="1">
                  <c:v>2</c:v>
                </c:pt>
                <c:pt idx="2">
                  <c:v>3</c:v>
                </c:pt>
                <c:pt idx="3">
                  <c:v>4</c:v>
                </c:pt>
                <c:pt idx="4">
                  <c:v>4.5</c:v>
                </c:pt>
                <c:pt idx="5">
                  <c:v>5</c:v>
                </c:pt>
                <c:pt idx="6">
                  <c:v>5.5</c:v>
                </c:pt>
                <c:pt idx="7">
                  <c:v>6</c:v>
                </c:pt>
                <c:pt idx="8">
                  <c:v>6.5</c:v>
                </c:pt>
                <c:pt idx="9">
                  <c:v>7</c:v>
                </c:pt>
                <c:pt idx="10">
                  <c:v>8</c:v>
                </c:pt>
                <c:pt idx="11">
                  <c:v>9</c:v>
                </c:pt>
              </c:numCache>
            </c:numRef>
          </c:xVal>
          <c:yVal>
            <c:numRef>
              <c:f>'[Plotted Data_4-11-2019 (1).xlsx]Sheet1'!$Q$12:$Q$23</c:f>
              <c:numCache>
                <c:formatCode>0.00E+00</c:formatCode>
                <c:ptCount val="12"/>
                <c:pt idx="0">
                  <c:v>2610</c:v>
                </c:pt>
                <c:pt idx="1">
                  <c:v>4290</c:v>
                </c:pt>
                <c:pt idx="2">
                  <c:v>8240</c:v>
                </c:pt>
                <c:pt idx="3">
                  <c:v>6010</c:v>
                </c:pt>
                <c:pt idx="4">
                  <c:v>7750</c:v>
                </c:pt>
                <c:pt idx="5">
                  <c:v>12800</c:v>
                </c:pt>
                <c:pt idx="6">
                  <c:v>32300</c:v>
                </c:pt>
                <c:pt idx="7">
                  <c:v>59500</c:v>
                </c:pt>
                <c:pt idx="8">
                  <c:v>71000</c:v>
                </c:pt>
                <c:pt idx="9">
                  <c:v>69500</c:v>
                </c:pt>
                <c:pt idx="10">
                  <c:v>105000</c:v>
                </c:pt>
                <c:pt idx="11">
                  <c:v>112000</c:v>
                </c:pt>
              </c:numCache>
            </c:numRef>
          </c:yVal>
          <c:smooth val="0"/>
          <c:extLst>
            <c:ext xmlns:c16="http://schemas.microsoft.com/office/drawing/2014/chart" uri="{C3380CC4-5D6E-409C-BE32-E72D297353CC}">
              <c16:uniqueId val="{00000000-F9F4-40BE-A548-07FB4E9259FC}"/>
            </c:ext>
          </c:extLst>
        </c:ser>
        <c:dLbls>
          <c:showLegendKey val="0"/>
          <c:showVal val="0"/>
          <c:showCatName val="0"/>
          <c:showSerName val="0"/>
          <c:showPercent val="0"/>
          <c:showBubbleSize val="0"/>
        </c:dLbls>
        <c:axId val="688902360"/>
        <c:axId val="688897768"/>
      </c:scatterChart>
      <c:valAx>
        <c:axId val="68890236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dirty="0"/>
                  <a:t>Time</a:t>
                </a:r>
                <a:r>
                  <a:rPr lang="en-US" sz="1600" baseline="0" dirty="0"/>
                  <a:t> (min)</a:t>
                </a:r>
                <a:endParaRPr lang="en-US" sz="1600"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88897768"/>
        <c:crosses val="autoZero"/>
        <c:crossBetween val="midCat"/>
      </c:valAx>
      <c:valAx>
        <c:axId val="68889776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dirty="0"/>
                  <a:t>Relative</a:t>
                </a:r>
                <a:r>
                  <a:rPr lang="en-US" sz="1600" baseline="0" dirty="0"/>
                  <a:t> Intensity</a:t>
                </a:r>
                <a:endParaRPr lang="en-US" sz="1600"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88902360"/>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916524-61DE-406E-ADF3-6B8B12228148}"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962199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16524-61DE-406E-ADF3-6B8B12228148}"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2811296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916524-61DE-406E-ADF3-6B8B12228148}"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749634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916524-61DE-406E-ADF3-6B8B12228148}"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1889838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916524-61DE-406E-ADF3-6B8B12228148}" type="datetimeFigureOut">
              <a:rPr lang="en-US" smtClean="0"/>
              <a:t>5/1/2019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413921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916524-61DE-406E-ADF3-6B8B12228148}" type="datetimeFigureOut">
              <a:rPr lang="en-US" smtClean="0"/>
              <a:t>5/1/2019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45106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916524-61DE-406E-ADF3-6B8B12228148}" type="datetimeFigureOut">
              <a:rPr lang="en-US" smtClean="0"/>
              <a:t>5/1/2019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833931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F6916524-61DE-406E-ADF3-6B8B12228148}"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2403629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F6916524-61DE-406E-ADF3-6B8B12228148}"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1061747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16524-61DE-406E-ADF3-6B8B12228148}"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1213253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16524-61DE-406E-ADF3-6B8B12228148}"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F253EC-55C5-429C-B908-5058692B36F4}" type="slidenum">
              <a:rPr lang="en-US" smtClean="0"/>
              <a:t>‹#›</a:t>
            </a:fld>
            <a:endParaRPr lang="en-US"/>
          </a:p>
        </p:txBody>
      </p:sp>
    </p:spTree>
    <p:extLst>
      <p:ext uri="{BB962C8B-B14F-4D97-AF65-F5344CB8AC3E}">
        <p14:creationId xmlns:p14="http://schemas.microsoft.com/office/powerpoint/2010/main" val="3244430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6916524-61DE-406E-ADF3-6B8B12228148}" type="datetimeFigureOut">
              <a:rPr lang="en-US" smtClean="0"/>
              <a:t>5/1/2019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8AF253EC-55C5-429C-B908-5058692B36F4}" type="slidenum">
              <a:rPr lang="en-US" smtClean="0"/>
              <a:t>‹#›</a:t>
            </a:fld>
            <a:endParaRPr lang="en-US"/>
          </a:p>
        </p:txBody>
      </p:sp>
    </p:spTree>
    <p:extLst>
      <p:ext uri="{BB962C8B-B14F-4D97-AF65-F5344CB8AC3E}">
        <p14:creationId xmlns:p14="http://schemas.microsoft.com/office/powerpoint/2010/main" val="21923939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18" Type="http://schemas.openxmlformats.org/officeDocument/2006/relationships/chart" Target="../charts/chart4.xml"/><Relationship Id="rId3" Type="http://schemas.openxmlformats.org/officeDocument/2006/relationships/image" Target="../media/image2.png"/><Relationship Id="rId21" Type="http://schemas.openxmlformats.org/officeDocument/2006/relationships/image" Target="../media/image14.jpeg"/><Relationship Id="rId7" Type="http://schemas.openxmlformats.org/officeDocument/2006/relationships/chart" Target="../charts/chart1.xml"/><Relationship Id="rId12" Type="http://schemas.openxmlformats.org/officeDocument/2006/relationships/image" Target="../media/image8.png"/><Relationship Id="rId17" Type="http://schemas.openxmlformats.org/officeDocument/2006/relationships/image" Target="../media/image11.png"/><Relationship Id="rId2" Type="http://schemas.openxmlformats.org/officeDocument/2006/relationships/slideLayout" Target="../slideLayouts/slideLayout1.xml"/><Relationship Id="rId16" Type="http://schemas.openxmlformats.org/officeDocument/2006/relationships/image" Target="../media/image10.png"/><Relationship Id="rId20" Type="http://schemas.openxmlformats.org/officeDocument/2006/relationships/image" Target="../media/image13.jpeg"/><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chart" Target="../charts/chart3.xml"/><Relationship Id="rId5" Type="http://schemas.openxmlformats.org/officeDocument/2006/relationships/image" Target="../media/image4.png"/><Relationship Id="rId15" Type="http://schemas.openxmlformats.org/officeDocument/2006/relationships/image" Target="../media/image1.emf"/><Relationship Id="rId10" Type="http://schemas.openxmlformats.org/officeDocument/2006/relationships/chart" Target="../charts/chart2.xml"/><Relationship Id="rId19" Type="http://schemas.openxmlformats.org/officeDocument/2006/relationships/image" Target="../media/image12.png"/><Relationship Id="rId4" Type="http://schemas.openxmlformats.org/officeDocument/2006/relationships/image" Target="../media/image3.jpg"/><Relationship Id="rId9" Type="http://schemas.openxmlformats.org/officeDocument/2006/relationships/image" Target="../media/image7.png"/><Relationship Id="rId1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58DFEB09-CA01-456C-B2D1-F168F2CAAA24}"/>
              </a:ext>
            </a:extLst>
          </p:cNvPr>
          <p:cNvSpPr/>
          <p:nvPr/>
        </p:nvSpPr>
        <p:spPr>
          <a:xfrm>
            <a:off x="30388560" y="15946102"/>
            <a:ext cx="12788883" cy="738162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51" name="Rectangle 50">
            <a:extLst>
              <a:ext uri="{FF2B5EF4-FFF2-40B4-BE49-F238E27FC236}">
                <a16:creationId xmlns:a16="http://schemas.microsoft.com/office/drawing/2014/main" id="{131499E5-E64C-4624-B4E9-A32E87E04978}"/>
              </a:ext>
            </a:extLst>
          </p:cNvPr>
          <p:cNvSpPr/>
          <p:nvPr/>
        </p:nvSpPr>
        <p:spPr>
          <a:xfrm>
            <a:off x="30662670" y="16156011"/>
            <a:ext cx="5212287" cy="11044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116E6CC0-C282-4D3C-93B8-85EFB332D3B6}"/>
              </a:ext>
            </a:extLst>
          </p:cNvPr>
          <p:cNvSpPr/>
          <p:nvPr/>
        </p:nvSpPr>
        <p:spPr>
          <a:xfrm>
            <a:off x="30662673" y="17333841"/>
            <a:ext cx="12253166" cy="576865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TextBox 10">
            <a:extLst>
              <a:ext uri="{FF2B5EF4-FFF2-40B4-BE49-F238E27FC236}">
                <a16:creationId xmlns:a16="http://schemas.microsoft.com/office/drawing/2014/main" id="{7467FAF9-51D9-44D5-B482-A0FCF9EE5D86}"/>
              </a:ext>
            </a:extLst>
          </p:cNvPr>
          <p:cNvSpPr txBox="1"/>
          <p:nvPr/>
        </p:nvSpPr>
        <p:spPr>
          <a:xfrm>
            <a:off x="30691249" y="15925374"/>
            <a:ext cx="11994420" cy="7073603"/>
          </a:xfrm>
          <a:prstGeom prst="rect">
            <a:avLst/>
          </a:prstGeom>
          <a:noFill/>
        </p:spPr>
        <p:txBody>
          <a:bodyPr wrap="square" rtlCol="0">
            <a:spAutoFit/>
          </a:bodyPr>
          <a:lstStyle/>
          <a:p>
            <a:r>
              <a:rPr lang="en-US" sz="8000" dirty="0"/>
              <a:t>Conclusion: </a:t>
            </a:r>
          </a:p>
          <a:p>
            <a:pPr algn="just">
              <a:lnSpc>
                <a:spcPct val="150000"/>
              </a:lnSpc>
            </a:pPr>
            <a:r>
              <a:rPr lang="en-US" sz="2800" dirty="0"/>
              <a:t>From the acquired data it can be concluded that from the offline analysis of the stainless-steel electrode that minimal amounts of iron had been oxidized from the electrode.. The iron still being present means that the interactions between the metal cation and any analyte can still be possible posing threats for quantitation. When using the copper electrode and an added amount of iron chloride (30ppm) it can easily be shown that there is potential for secondary reactions occurring during the ionization process. The complexity of the oxidation can be seen when compared to that of the plasma-driven ionization technique which does not utilize an electrode. </a:t>
            </a:r>
            <a:endParaRPr lang="en-US" sz="8000" dirty="0"/>
          </a:p>
        </p:txBody>
      </p:sp>
      <p:sp>
        <p:nvSpPr>
          <p:cNvPr id="48" name="Rectangle 47">
            <a:extLst>
              <a:ext uri="{FF2B5EF4-FFF2-40B4-BE49-F238E27FC236}">
                <a16:creationId xmlns:a16="http://schemas.microsoft.com/office/drawing/2014/main" id="{99AD8E30-3AD9-4677-A96D-D6B52F155120}"/>
              </a:ext>
            </a:extLst>
          </p:cNvPr>
          <p:cNvSpPr/>
          <p:nvPr/>
        </p:nvSpPr>
        <p:spPr>
          <a:xfrm>
            <a:off x="30388560" y="5454577"/>
            <a:ext cx="12788883" cy="1017219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49" name="Rectangle 48">
            <a:extLst>
              <a:ext uri="{FF2B5EF4-FFF2-40B4-BE49-F238E27FC236}">
                <a16:creationId xmlns:a16="http://schemas.microsoft.com/office/drawing/2014/main" id="{3B8E3AE9-6BA0-4EFF-9BA0-52C73C18769C}"/>
              </a:ext>
            </a:extLst>
          </p:cNvPr>
          <p:cNvSpPr/>
          <p:nvPr/>
        </p:nvSpPr>
        <p:spPr>
          <a:xfrm>
            <a:off x="30667417" y="5709594"/>
            <a:ext cx="3348263" cy="11548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10112CEC-B006-48CF-ABCB-73ED583D778B}"/>
              </a:ext>
            </a:extLst>
          </p:cNvPr>
          <p:cNvSpPr/>
          <p:nvPr/>
        </p:nvSpPr>
        <p:spPr>
          <a:xfrm>
            <a:off x="30662672" y="7044049"/>
            <a:ext cx="12253167" cy="8230379"/>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9" name="TextBox 8">
            <a:extLst>
              <a:ext uri="{FF2B5EF4-FFF2-40B4-BE49-F238E27FC236}">
                <a16:creationId xmlns:a16="http://schemas.microsoft.com/office/drawing/2014/main" id="{1BFBD95A-968D-451D-8CE3-C2C88EB14634}"/>
              </a:ext>
            </a:extLst>
          </p:cNvPr>
          <p:cNvSpPr txBox="1"/>
          <p:nvPr/>
        </p:nvSpPr>
        <p:spPr>
          <a:xfrm>
            <a:off x="30667417" y="5631603"/>
            <a:ext cx="11569154" cy="2554545"/>
          </a:xfrm>
          <a:prstGeom prst="rect">
            <a:avLst/>
          </a:prstGeom>
          <a:noFill/>
        </p:spPr>
        <p:txBody>
          <a:bodyPr wrap="square" rtlCol="0">
            <a:spAutoFit/>
          </a:bodyPr>
          <a:lstStyle/>
          <a:p>
            <a:r>
              <a:rPr lang="en-US" sz="8000" dirty="0"/>
              <a:t>Results:</a:t>
            </a:r>
          </a:p>
          <a:p>
            <a:endParaRPr lang="en-US" sz="8000" dirty="0"/>
          </a:p>
        </p:txBody>
      </p:sp>
      <p:sp>
        <p:nvSpPr>
          <p:cNvPr id="56" name="Rectangle 55">
            <a:extLst>
              <a:ext uri="{FF2B5EF4-FFF2-40B4-BE49-F238E27FC236}">
                <a16:creationId xmlns:a16="http://schemas.microsoft.com/office/drawing/2014/main" id="{8084E21C-ACC3-4E49-B4F0-A5C8354D3946}"/>
              </a:ext>
            </a:extLst>
          </p:cNvPr>
          <p:cNvSpPr/>
          <p:nvPr/>
        </p:nvSpPr>
        <p:spPr>
          <a:xfrm>
            <a:off x="30388560" y="28422181"/>
            <a:ext cx="12788883" cy="355415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54" name="Rectangle 53">
            <a:extLst>
              <a:ext uri="{FF2B5EF4-FFF2-40B4-BE49-F238E27FC236}">
                <a16:creationId xmlns:a16="http://schemas.microsoft.com/office/drawing/2014/main" id="{F5678B65-886C-4FB7-93D5-FB6BCB2F5294}"/>
              </a:ext>
            </a:extLst>
          </p:cNvPr>
          <p:cNvSpPr/>
          <p:nvPr/>
        </p:nvSpPr>
        <p:spPr>
          <a:xfrm>
            <a:off x="30691249" y="28590236"/>
            <a:ext cx="8194583" cy="10282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7BEC3001-90C0-4699-AE55-FCEAD7D116C7}"/>
              </a:ext>
            </a:extLst>
          </p:cNvPr>
          <p:cNvSpPr/>
          <p:nvPr/>
        </p:nvSpPr>
        <p:spPr>
          <a:xfrm>
            <a:off x="30662669" y="29803551"/>
            <a:ext cx="12253169" cy="133597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8FBFC76-C0BB-4364-BF47-951F508EAA29}"/>
              </a:ext>
            </a:extLst>
          </p:cNvPr>
          <p:cNvSpPr txBox="1"/>
          <p:nvPr/>
        </p:nvSpPr>
        <p:spPr>
          <a:xfrm>
            <a:off x="30764892" y="28479186"/>
            <a:ext cx="12150946" cy="2549288"/>
          </a:xfrm>
          <a:prstGeom prst="rect">
            <a:avLst/>
          </a:prstGeom>
          <a:noFill/>
        </p:spPr>
        <p:txBody>
          <a:bodyPr wrap="square" rtlCol="0">
            <a:spAutoFit/>
          </a:bodyPr>
          <a:lstStyle/>
          <a:p>
            <a:r>
              <a:rPr lang="en-US" sz="8000" dirty="0"/>
              <a:t>Acknowledgments:</a:t>
            </a:r>
          </a:p>
          <a:p>
            <a:pPr algn="just">
              <a:lnSpc>
                <a:spcPct val="150000"/>
              </a:lnSpc>
            </a:pPr>
            <a:r>
              <a:rPr lang="en-US" sz="2800" dirty="0"/>
              <a:t>I would like to thank the </a:t>
            </a:r>
            <a:r>
              <a:rPr lang="en-US" sz="2800" dirty="0" err="1"/>
              <a:t>Planalp</a:t>
            </a:r>
            <a:r>
              <a:rPr lang="en-US" sz="2800" dirty="0"/>
              <a:t> and Seitz research groups for access to chemicals along with all of the members of the Li research group.</a:t>
            </a:r>
          </a:p>
        </p:txBody>
      </p:sp>
      <p:sp>
        <p:nvSpPr>
          <p:cNvPr id="42" name="Rectangle 41">
            <a:extLst>
              <a:ext uri="{FF2B5EF4-FFF2-40B4-BE49-F238E27FC236}">
                <a16:creationId xmlns:a16="http://schemas.microsoft.com/office/drawing/2014/main" id="{BCD7799C-5D4A-4829-A796-A06FA81720CB}"/>
              </a:ext>
            </a:extLst>
          </p:cNvPr>
          <p:cNvSpPr/>
          <p:nvPr/>
        </p:nvSpPr>
        <p:spPr>
          <a:xfrm>
            <a:off x="14187632" y="5454577"/>
            <a:ext cx="15595682" cy="2652176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43" name="Rectangle 42">
            <a:extLst>
              <a:ext uri="{FF2B5EF4-FFF2-40B4-BE49-F238E27FC236}">
                <a16:creationId xmlns:a16="http://schemas.microsoft.com/office/drawing/2014/main" id="{9D4C14AC-AEFE-4A59-945F-CEA66748714E}"/>
              </a:ext>
            </a:extLst>
          </p:cNvPr>
          <p:cNvSpPr/>
          <p:nvPr/>
        </p:nvSpPr>
        <p:spPr>
          <a:xfrm>
            <a:off x="14508480" y="7177081"/>
            <a:ext cx="14953255" cy="2422955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38" name="Rectangle 37">
            <a:extLst>
              <a:ext uri="{FF2B5EF4-FFF2-40B4-BE49-F238E27FC236}">
                <a16:creationId xmlns:a16="http://schemas.microsoft.com/office/drawing/2014/main" id="{74DACF82-697F-4378-98C0-47980BA8CF69}"/>
              </a:ext>
            </a:extLst>
          </p:cNvPr>
          <p:cNvSpPr/>
          <p:nvPr/>
        </p:nvSpPr>
        <p:spPr>
          <a:xfrm>
            <a:off x="1205531" y="20817840"/>
            <a:ext cx="12102742" cy="1115849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34" name="Rectangle 33">
            <a:extLst>
              <a:ext uri="{FF2B5EF4-FFF2-40B4-BE49-F238E27FC236}">
                <a16:creationId xmlns:a16="http://schemas.microsoft.com/office/drawing/2014/main" id="{22808EA2-8860-4C78-B766-23651B6EA68F}"/>
              </a:ext>
            </a:extLst>
          </p:cNvPr>
          <p:cNvSpPr/>
          <p:nvPr/>
        </p:nvSpPr>
        <p:spPr>
          <a:xfrm>
            <a:off x="1654629" y="21072573"/>
            <a:ext cx="10260690" cy="12366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84BB169-7D23-4BA6-AC0D-7CF47A8F506B}"/>
              </a:ext>
            </a:extLst>
          </p:cNvPr>
          <p:cNvSpPr/>
          <p:nvPr/>
        </p:nvSpPr>
        <p:spPr>
          <a:xfrm>
            <a:off x="1654629" y="22494240"/>
            <a:ext cx="11257404" cy="8912399"/>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04982A9B-62A7-42D1-8240-ABDDB5DED1BE}"/>
              </a:ext>
            </a:extLst>
          </p:cNvPr>
          <p:cNvSpPr txBox="1"/>
          <p:nvPr/>
        </p:nvSpPr>
        <p:spPr>
          <a:xfrm>
            <a:off x="1704190" y="21060191"/>
            <a:ext cx="10870290" cy="7725192"/>
          </a:xfrm>
          <a:prstGeom prst="rect">
            <a:avLst/>
          </a:prstGeom>
          <a:noFill/>
        </p:spPr>
        <p:txBody>
          <a:bodyPr wrap="square" rtlCol="0">
            <a:spAutoFit/>
          </a:bodyPr>
          <a:lstStyle/>
          <a:p>
            <a:r>
              <a:rPr lang="en-US" sz="8000" dirty="0"/>
              <a:t> Experimental Methods: </a:t>
            </a:r>
          </a:p>
          <a:p>
            <a:pPr algn="just">
              <a:lnSpc>
                <a:spcPct val="150000"/>
              </a:lnSpc>
            </a:pPr>
            <a:r>
              <a:rPr lang="en-US" sz="2800" dirty="0"/>
              <a:t>In this study, both online and offline ionization was performed on samples of 1,10-phenanthroline (1mM, 180.21gmol</a:t>
            </a:r>
            <a:r>
              <a:rPr lang="en-US" sz="2800" baseline="30000" dirty="0"/>
              <a:t>-1</a:t>
            </a:r>
            <a:r>
              <a:rPr lang="en-US" sz="2800" dirty="0"/>
              <a:t>) for both copper and stainless-steel wire functioning as the electrodes. Standards of iron(II) were created with iron chloride (3000ppm, 55.845gmol</a:t>
            </a:r>
            <a:r>
              <a:rPr lang="en-US" sz="2800" baseline="30000" dirty="0"/>
              <a:t>-1</a:t>
            </a:r>
            <a:r>
              <a:rPr lang="en-US" sz="2800" dirty="0"/>
              <a:t>) to make peak identifications and for determination of any reactions occurring as a result of electrochemistry. The capillaries that were utilized had an outer-diameter of 1.5mm, inner-diameter of 0.86mm, and a tip-diameter of 3µm. The in-wire ESI-MS was compared to a PDA-ESI-MS set up. </a:t>
            </a:r>
          </a:p>
          <a:p>
            <a:endParaRPr lang="en-US" sz="8000" dirty="0"/>
          </a:p>
        </p:txBody>
      </p:sp>
      <p:sp>
        <p:nvSpPr>
          <p:cNvPr id="19" name="Rectangle 18">
            <a:extLst>
              <a:ext uri="{FF2B5EF4-FFF2-40B4-BE49-F238E27FC236}">
                <a16:creationId xmlns:a16="http://schemas.microsoft.com/office/drawing/2014/main" id="{06AF8D8A-4E54-4F27-BE36-C5FB5A03ECEE}"/>
              </a:ext>
            </a:extLst>
          </p:cNvPr>
          <p:cNvSpPr/>
          <p:nvPr/>
        </p:nvSpPr>
        <p:spPr>
          <a:xfrm>
            <a:off x="0" y="-4754"/>
            <a:ext cx="43891200" cy="465139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33" name="Rectangle 32">
            <a:extLst>
              <a:ext uri="{FF2B5EF4-FFF2-40B4-BE49-F238E27FC236}">
                <a16:creationId xmlns:a16="http://schemas.microsoft.com/office/drawing/2014/main" id="{BCE6D21A-4000-4949-A1D5-8167A9E9C69F}"/>
              </a:ext>
            </a:extLst>
          </p:cNvPr>
          <p:cNvSpPr/>
          <p:nvPr/>
        </p:nvSpPr>
        <p:spPr>
          <a:xfrm>
            <a:off x="4005944" y="1173253"/>
            <a:ext cx="35746629" cy="29922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FDD724F7-BAE5-477C-9F6F-761CC9B49564}"/>
              </a:ext>
            </a:extLst>
          </p:cNvPr>
          <p:cNvSpPr/>
          <p:nvPr/>
        </p:nvSpPr>
        <p:spPr>
          <a:xfrm>
            <a:off x="1205531" y="5454577"/>
            <a:ext cx="12102742" cy="1504602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28" name="Rectangle 27">
            <a:extLst>
              <a:ext uri="{FF2B5EF4-FFF2-40B4-BE49-F238E27FC236}">
                <a16:creationId xmlns:a16="http://schemas.microsoft.com/office/drawing/2014/main" id="{98283E2E-0D84-44FD-87C4-15EF30A5871F}"/>
              </a:ext>
            </a:extLst>
          </p:cNvPr>
          <p:cNvSpPr/>
          <p:nvPr/>
        </p:nvSpPr>
        <p:spPr>
          <a:xfrm>
            <a:off x="1654629" y="7177081"/>
            <a:ext cx="11257404" cy="1307106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25" name="Rectangle 24">
            <a:extLst>
              <a:ext uri="{FF2B5EF4-FFF2-40B4-BE49-F238E27FC236}">
                <a16:creationId xmlns:a16="http://schemas.microsoft.com/office/drawing/2014/main" id="{E8B6F25B-E191-43B8-BF04-31FB3255C578}"/>
              </a:ext>
            </a:extLst>
          </p:cNvPr>
          <p:cNvSpPr/>
          <p:nvPr/>
        </p:nvSpPr>
        <p:spPr>
          <a:xfrm>
            <a:off x="14508480" y="5787164"/>
            <a:ext cx="3709851" cy="10765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82096DD-668F-460C-AE63-BC70E1E4E464}"/>
              </a:ext>
            </a:extLst>
          </p:cNvPr>
          <p:cNvSpPr/>
          <p:nvPr/>
        </p:nvSpPr>
        <p:spPr>
          <a:xfrm>
            <a:off x="1654629" y="5821033"/>
            <a:ext cx="6444342" cy="12230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CB13D85-A329-41D8-8D47-2209F4589CCB}"/>
              </a:ext>
            </a:extLst>
          </p:cNvPr>
          <p:cNvSpPr txBox="1"/>
          <p:nvPr/>
        </p:nvSpPr>
        <p:spPr>
          <a:xfrm>
            <a:off x="4138627" y="1176476"/>
            <a:ext cx="35530970" cy="2923877"/>
          </a:xfrm>
          <a:prstGeom prst="rect">
            <a:avLst/>
          </a:prstGeom>
          <a:noFill/>
        </p:spPr>
        <p:txBody>
          <a:bodyPr wrap="square" rtlCol="0">
            <a:spAutoFit/>
          </a:bodyPr>
          <a:lstStyle/>
          <a:p>
            <a:pPr algn="ctr"/>
            <a:r>
              <a:rPr lang="en-US" sz="8800" b="1" dirty="0"/>
              <a:t>Oxidative Properties of Wire-In Electrodes for </a:t>
            </a:r>
            <a:r>
              <a:rPr lang="en-US" sz="8800" b="1" dirty="0" err="1"/>
              <a:t>nano</a:t>
            </a:r>
            <a:r>
              <a:rPr lang="en-US" sz="8800" b="1" dirty="0"/>
              <a:t>-ESI-MS</a:t>
            </a:r>
          </a:p>
          <a:p>
            <a:pPr algn="ctr"/>
            <a:r>
              <a:rPr lang="en-US" sz="3200" b="1" dirty="0"/>
              <a:t>Alexander Tognazzi, </a:t>
            </a:r>
            <a:r>
              <a:rPr lang="en-US" sz="3200" b="1" dirty="0" err="1"/>
              <a:t>Mengtian</a:t>
            </a:r>
            <a:r>
              <a:rPr lang="en-US" sz="3200" b="1" dirty="0"/>
              <a:t> Li, </a:t>
            </a:r>
            <a:r>
              <a:rPr lang="en-US" sz="3200" b="1" dirty="0" err="1"/>
              <a:t>Anyin</a:t>
            </a:r>
            <a:r>
              <a:rPr lang="en-US" sz="3200" b="1" dirty="0"/>
              <a:t> Li</a:t>
            </a:r>
          </a:p>
          <a:p>
            <a:pPr algn="ctr"/>
            <a:r>
              <a:rPr lang="en-US" sz="3200" b="1" dirty="0"/>
              <a:t>University of New Hampshire, Durham</a:t>
            </a:r>
          </a:p>
          <a:p>
            <a:pPr algn="ctr"/>
            <a:r>
              <a:rPr lang="en-US" sz="3200" b="1" dirty="0"/>
              <a:t>May 2, 2019</a:t>
            </a:r>
          </a:p>
        </p:txBody>
      </p:sp>
      <p:sp>
        <p:nvSpPr>
          <p:cNvPr id="5" name="TextBox 4">
            <a:extLst>
              <a:ext uri="{FF2B5EF4-FFF2-40B4-BE49-F238E27FC236}">
                <a16:creationId xmlns:a16="http://schemas.microsoft.com/office/drawing/2014/main" id="{D294CFF3-4A7E-4695-92F7-91CC931F6AE6}"/>
              </a:ext>
            </a:extLst>
          </p:cNvPr>
          <p:cNvSpPr txBox="1"/>
          <p:nvPr/>
        </p:nvSpPr>
        <p:spPr>
          <a:xfrm>
            <a:off x="1757139" y="5821034"/>
            <a:ext cx="10972800" cy="9048631"/>
          </a:xfrm>
          <a:prstGeom prst="rect">
            <a:avLst/>
          </a:prstGeom>
          <a:noFill/>
        </p:spPr>
        <p:txBody>
          <a:bodyPr wrap="square" rtlCol="0">
            <a:spAutoFit/>
          </a:bodyPr>
          <a:lstStyle/>
          <a:p>
            <a:r>
              <a:rPr lang="en-US" sz="8800" dirty="0"/>
              <a:t>Introduction:</a:t>
            </a:r>
          </a:p>
          <a:p>
            <a:pPr algn="just">
              <a:lnSpc>
                <a:spcPct val="150000"/>
              </a:lnSpc>
            </a:pPr>
            <a:r>
              <a:rPr lang="en-US" sz="2800" dirty="0"/>
              <a:t>This study explores the electrochemistry that is occurring during the process of electrospray ionization – mass spectrometry. Electrospray ionization or ESI is a process that is commonly used coupled with mass spectrometry as an ionization technique for analytes contained within a liquid matrix.. This process is possible through the addition of a metal electrode into the capillary with a large applied voltage. The processes that occur within the capillary during ionization is not widely understood, although, it can be easily surmised that there is electrochemistry occurring. This poses potential problems when utilizing ESI-MS for quantitative studies as there is potential for any generated metal ion to interact with an analyte and metal-solvent interactions. </a:t>
            </a:r>
          </a:p>
          <a:p>
            <a:endParaRPr lang="en-US" sz="3200" dirty="0"/>
          </a:p>
        </p:txBody>
      </p:sp>
      <p:sp>
        <p:nvSpPr>
          <p:cNvPr id="7" name="TextBox 6">
            <a:extLst>
              <a:ext uri="{FF2B5EF4-FFF2-40B4-BE49-F238E27FC236}">
                <a16:creationId xmlns:a16="http://schemas.microsoft.com/office/drawing/2014/main" id="{23098F2C-FD34-43BC-8244-3F467C90B890}"/>
              </a:ext>
            </a:extLst>
          </p:cNvPr>
          <p:cNvSpPr txBox="1"/>
          <p:nvPr/>
        </p:nvSpPr>
        <p:spPr>
          <a:xfrm>
            <a:off x="14624952" y="5766776"/>
            <a:ext cx="3476905" cy="2554545"/>
          </a:xfrm>
          <a:prstGeom prst="rect">
            <a:avLst/>
          </a:prstGeom>
          <a:noFill/>
        </p:spPr>
        <p:txBody>
          <a:bodyPr wrap="square" rtlCol="0">
            <a:spAutoFit/>
          </a:bodyPr>
          <a:lstStyle/>
          <a:p>
            <a:r>
              <a:rPr lang="en-US" sz="8000" dirty="0"/>
              <a:t>Results: </a:t>
            </a:r>
          </a:p>
          <a:p>
            <a:endParaRPr lang="en-US" sz="8000" dirty="0"/>
          </a:p>
        </p:txBody>
      </p:sp>
      <p:pic>
        <p:nvPicPr>
          <p:cNvPr id="1106" name="Picture 82" descr="Image result for unh logo">
            <a:extLst>
              <a:ext uri="{FF2B5EF4-FFF2-40B4-BE49-F238E27FC236}">
                <a16:creationId xmlns:a16="http://schemas.microsoft.com/office/drawing/2014/main" id="{928F3E55-AF3B-4918-AD4D-43B6F36907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74" y="572738"/>
            <a:ext cx="2843797" cy="375666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82" descr="Image result for unh logo">
            <a:extLst>
              <a:ext uri="{FF2B5EF4-FFF2-40B4-BE49-F238E27FC236}">
                <a16:creationId xmlns:a16="http://schemas.microsoft.com/office/drawing/2014/main" id="{A338FA5D-3EBA-4822-9490-63B1322A6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33646" y="572737"/>
            <a:ext cx="2843797" cy="3756667"/>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57">
            <a:extLst>
              <a:ext uri="{FF2B5EF4-FFF2-40B4-BE49-F238E27FC236}">
                <a16:creationId xmlns:a16="http://schemas.microsoft.com/office/drawing/2014/main" id="{8325400B-CEB8-4185-97BF-2EA14FA54F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7059163" y="15124398"/>
            <a:ext cx="5594973" cy="3732771"/>
          </a:xfrm>
          <a:prstGeom prst="rect">
            <a:avLst/>
          </a:prstGeom>
        </p:spPr>
      </p:pic>
      <p:graphicFrame>
        <p:nvGraphicFramePr>
          <p:cNvPr id="59" name="Content Placeholder 4">
            <a:extLst>
              <a:ext uri="{FF2B5EF4-FFF2-40B4-BE49-F238E27FC236}">
                <a16:creationId xmlns:a16="http://schemas.microsoft.com/office/drawing/2014/main" id="{DAA18838-9E70-4A3A-8ABA-079EB7F2F040}"/>
              </a:ext>
            </a:extLst>
          </p:cNvPr>
          <p:cNvGraphicFramePr>
            <a:graphicFrameLocks/>
          </p:cNvGraphicFramePr>
          <p:nvPr>
            <p:extLst>
              <p:ext uri="{D42A27DB-BD31-4B8C-83A1-F6EECF244321}">
                <p14:modId xmlns:p14="http://schemas.microsoft.com/office/powerpoint/2010/main" val="3500995494"/>
              </p:ext>
            </p:extLst>
          </p:nvPr>
        </p:nvGraphicFramePr>
        <p:xfrm>
          <a:off x="1987096" y="28060714"/>
          <a:ext cx="10260690" cy="2590800"/>
        </p:xfrm>
        <a:graphic>
          <a:graphicData uri="http://schemas.openxmlformats.org/drawingml/2006/table">
            <a:tbl>
              <a:tblPr firstRow="1" bandRow="1">
                <a:tableStyleId>{5C22544A-7EE6-4342-B048-85BDC9FD1C3A}</a:tableStyleId>
              </a:tblPr>
              <a:tblGrid>
                <a:gridCol w="3420230">
                  <a:extLst>
                    <a:ext uri="{9D8B030D-6E8A-4147-A177-3AD203B41FA5}">
                      <a16:colId xmlns:a16="http://schemas.microsoft.com/office/drawing/2014/main" val="3276064089"/>
                    </a:ext>
                  </a:extLst>
                </a:gridCol>
                <a:gridCol w="3420230">
                  <a:extLst>
                    <a:ext uri="{9D8B030D-6E8A-4147-A177-3AD203B41FA5}">
                      <a16:colId xmlns:a16="http://schemas.microsoft.com/office/drawing/2014/main" val="838686313"/>
                    </a:ext>
                  </a:extLst>
                </a:gridCol>
                <a:gridCol w="3420230">
                  <a:extLst>
                    <a:ext uri="{9D8B030D-6E8A-4147-A177-3AD203B41FA5}">
                      <a16:colId xmlns:a16="http://schemas.microsoft.com/office/drawing/2014/main" val="1954702909"/>
                    </a:ext>
                  </a:extLst>
                </a:gridCol>
              </a:tblGrid>
              <a:tr h="331761">
                <a:tc>
                  <a:txBody>
                    <a:bodyPr/>
                    <a:lstStyle/>
                    <a:p>
                      <a:r>
                        <a:rPr lang="en-US" sz="2800" dirty="0"/>
                        <a:t>Predicted Ions</a:t>
                      </a:r>
                    </a:p>
                  </a:txBody>
                  <a:tcPr/>
                </a:tc>
                <a:tc>
                  <a:txBody>
                    <a:bodyPr/>
                    <a:lstStyle/>
                    <a:p>
                      <a:r>
                        <a:rPr lang="en-US" sz="2800" dirty="0"/>
                        <a:t>Molecular Weight</a:t>
                      </a:r>
                    </a:p>
                  </a:txBody>
                  <a:tcPr/>
                </a:tc>
                <a:tc>
                  <a:txBody>
                    <a:bodyPr/>
                    <a:lstStyle/>
                    <a:p>
                      <a:r>
                        <a:rPr lang="en-US" sz="2800" dirty="0"/>
                        <a:t>Predicted m/z</a:t>
                      </a:r>
                    </a:p>
                  </a:txBody>
                  <a:tcPr/>
                </a:tc>
                <a:extLst>
                  <a:ext uri="{0D108BD9-81ED-4DB2-BD59-A6C34878D82A}">
                    <a16:rowId xmlns:a16="http://schemas.microsoft.com/office/drawing/2014/main" val="1104933015"/>
                  </a:ext>
                </a:extLst>
              </a:tr>
              <a:tr h="3317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dirty="0">
                          <a:solidFill>
                            <a:schemeClr val="dk1"/>
                          </a:solidFill>
                          <a:latin typeface="+mn-lt"/>
                          <a:ea typeface="+mn-ea"/>
                          <a:cs typeface="+mn-cs"/>
                        </a:rPr>
                        <a:t>[Fe(</a:t>
                      </a:r>
                      <a:r>
                        <a:rPr lang="en-US" sz="2800" kern="1200" dirty="0" err="1">
                          <a:solidFill>
                            <a:schemeClr val="dk1"/>
                          </a:solidFill>
                          <a:latin typeface="+mn-lt"/>
                          <a:ea typeface="+mn-ea"/>
                          <a:cs typeface="+mn-cs"/>
                        </a:rPr>
                        <a:t>phen</a:t>
                      </a:r>
                      <a:r>
                        <a:rPr lang="en-US" sz="2800" kern="1200" dirty="0">
                          <a:solidFill>
                            <a:schemeClr val="dk1"/>
                          </a:solidFill>
                          <a:latin typeface="+mn-lt"/>
                          <a:ea typeface="+mn-ea"/>
                          <a:cs typeface="+mn-cs"/>
                        </a:rPr>
                        <a:t>)</a:t>
                      </a:r>
                      <a:r>
                        <a:rPr lang="en-US" sz="2800" kern="1200" baseline="-25000" dirty="0">
                          <a:solidFill>
                            <a:schemeClr val="dk1"/>
                          </a:solidFill>
                          <a:latin typeface="+mn-lt"/>
                          <a:ea typeface="+mn-ea"/>
                          <a:cs typeface="+mn-cs"/>
                        </a:rPr>
                        <a:t>3</a:t>
                      </a:r>
                      <a:r>
                        <a:rPr lang="en-US" sz="2800" kern="1200" baseline="0" dirty="0">
                          <a:solidFill>
                            <a:schemeClr val="dk1"/>
                          </a:solidFill>
                          <a:latin typeface="+mn-lt"/>
                          <a:ea typeface="+mn-ea"/>
                          <a:cs typeface="+mn-cs"/>
                        </a:rPr>
                        <a:t>]</a:t>
                      </a:r>
                      <a:r>
                        <a:rPr lang="en-US" sz="2800" kern="1200" baseline="30000" dirty="0">
                          <a:solidFill>
                            <a:schemeClr val="dk1"/>
                          </a:solidFill>
                          <a:latin typeface="+mn-lt"/>
                          <a:ea typeface="+mn-ea"/>
                          <a:cs typeface="+mn-cs"/>
                        </a:rPr>
                        <a:t>2+</a:t>
                      </a:r>
                      <a:endParaRPr lang="en-US" sz="2800"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596.27</a:t>
                      </a:r>
                      <a:r>
                        <a:rPr lang="en-US" sz="2800" kern="1200" dirty="0">
                          <a:solidFill>
                            <a:schemeClr val="dk1"/>
                          </a:solidFill>
                          <a:latin typeface="+mn-lt"/>
                          <a:ea typeface="+mn-ea"/>
                          <a:cs typeface="+mn-cs"/>
                        </a:rPr>
                        <a:t>gmol</a:t>
                      </a:r>
                      <a:r>
                        <a:rPr lang="en-US" sz="2800" kern="1200" baseline="30000" dirty="0">
                          <a:solidFill>
                            <a:schemeClr val="dk1"/>
                          </a:solidFill>
                          <a:latin typeface="+mn-lt"/>
                          <a:ea typeface="+mn-ea"/>
                          <a:cs typeface="+mn-cs"/>
                        </a:rPr>
                        <a:t>-1</a:t>
                      </a:r>
                      <a:endParaRPr lang="en-US" sz="2800"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dirty="0">
                          <a:solidFill>
                            <a:schemeClr val="dk1"/>
                          </a:solidFill>
                          <a:latin typeface="+mn-lt"/>
                          <a:ea typeface="+mn-ea"/>
                          <a:cs typeface="+mn-cs"/>
                        </a:rPr>
                        <a:t>298.14</a:t>
                      </a:r>
                      <a:endParaRPr lang="en-US" sz="2800" kern="1200" baseline="0" dirty="0">
                        <a:solidFill>
                          <a:schemeClr val="dk1"/>
                        </a:solidFill>
                        <a:latin typeface="+mn-lt"/>
                        <a:ea typeface="+mn-ea"/>
                        <a:cs typeface="+mn-cs"/>
                      </a:endParaRPr>
                    </a:p>
                  </a:txBody>
                  <a:tcPr/>
                </a:tc>
                <a:extLst>
                  <a:ext uri="{0D108BD9-81ED-4DB2-BD59-A6C34878D82A}">
                    <a16:rowId xmlns:a16="http://schemas.microsoft.com/office/drawing/2014/main" val="1325785184"/>
                  </a:ext>
                </a:extLst>
              </a:tr>
              <a:tr h="3317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dirty="0">
                          <a:solidFill>
                            <a:schemeClr val="dk1"/>
                          </a:solidFill>
                          <a:latin typeface="+mn-lt"/>
                          <a:ea typeface="+mn-ea"/>
                          <a:cs typeface="+mn-cs"/>
                        </a:rPr>
                        <a:t>[Fe(</a:t>
                      </a:r>
                      <a:r>
                        <a:rPr lang="en-US" sz="2800" kern="1200" dirty="0" err="1">
                          <a:solidFill>
                            <a:schemeClr val="dk1"/>
                          </a:solidFill>
                          <a:latin typeface="+mn-lt"/>
                          <a:ea typeface="+mn-ea"/>
                          <a:cs typeface="+mn-cs"/>
                        </a:rPr>
                        <a:t>phen</a:t>
                      </a:r>
                      <a:r>
                        <a:rPr lang="en-US" sz="2800" kern="1200" dirty="0">
                          <a:solidFill>
                            <a:schemeClr val="dk1"/>
                          </a:solidFill>
                          <a:latin typeface="+mn-lt"/>
                          <a:ea typeface="+mn-ea"/>
                          <a:cs typeface="+mn-cs"/>
                        </a:rPr>
                        <a:t>)</a:t>
                      </a:r>
                      <a:r>
                        <a:rPr lang="en-US" sz="2800" kern="1200" baseline="-25000" dirty="0">
                          <a:solidFill>
                            <a:schemeClr val="dk1"/>
                          </a:solidFill>
                          <a:latin typeface="+mn-lt"/>
                          <a:ea typeface="+mn-ea"/>
                          <a:cs typeface="+mn-cs"/>
                        </a:rPr>
                        <a:t>2</a:t>
                      </a:r>
                      <a:r>
                        <a:rPr lang="en-US" sz="2800" kern="1200" baseline="0" dirty="0">
                          <a:solidFill>
                            <a:schemeClr val="dk1"/>
                          </a:solidFill>
                          <a:latin typeface="+mn-lt"/>
                          <a:ea typeface="+mn-ea"/>
                          <a:cs typeface="+mn-cs"/>
                        </a:rPr>
                        <a:t>]</a:t>
                      </a:r>
                      <a:r>
                        <a:rPr lang="en-US" sz="2800" kern="1200" baseline="30000" dirty="0">
                          <a:solidFill>
                            <a:schemeClr val="dk1"/>
                          </a:solidFill>
                          <a:latin typeface="+mn-lt"/>
                          <a:ea typeface="+mn-ea"/>
                          <a:cs typeface="+mn-cs"/>
                        </a:rPr>
                        <a:t>2+</a:t>
                      </a:r>
                      <a:endParaRPr lang="en-US" sz="2800"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baseline="0" dirty="0">
                          <a:solidFill>
                            <a:schemeClr val="dk1"/>
                          </a:solidFill>
                          <a:latin typeface="+mn-lt"/>
                          <a:ea typeface="+mn-ea"/>
                          <a:cs typeface="+mn-cs"/>
                        </a:rPr>
                        <a:t>416.26</a:t>
                      </a:r>
                      <a:r>
                        <a:rPr lang="en-US" sz="2800" kern="1200" dirty="0">
                          <a:solidFill>
                            <a:schemeClr val="dk1"/>
                          </a:solidFill>
                          <a:latin typeface="+mn-lt"/>
                          <a:ea typeface="+mn-ea"/>
                          <a:cs typeface="+mn-cs"/>
                        </a:rPr>
                        <a:t>gmol</a:t>
                      </a:r>
                      <a:r>
                        <a:rPr lang="en-US" sz="2800" kern="1200" baseline="30000" dirty="0">
                          <a:solidFill>
                            <a:schemeClr val="dk1"/>
                          </a:solidFill>
                          <a:latin typeface="+mn-lt"/>
                          <a:ea typeface="+mn-ea"/>
                          <a:cs typeface="+mn-cs"/>
                        </a:rPr>
                        <a:t>-1</a:t>
                      </a:r>
                      <a:endParaRPr lang="en-US" sz="2800"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208.13</a:t>
                      </a:r>
                      <a:endParaRPr lang="en-US" sz="2800" kern="1200" baseline="0" dirty="0">
                        <a:solidFill>
                          <a:schemeClr val="dk1"/>
                        </a:solidFill>
                        <a:latin typeface="+mn-lt"/>
                        <a:ea typeface="+mn-ea"/>
                        <a:cs typeface="+mn-cs"/>
                      </a:endParaRPr>
                    </a:p>
                  </a:txBody>
                  <a:tcPr/>
                </a:tc>
                <a:extLst>
                  <a:ext uri="{0D108BD9-81ED-4DB2-BD59-A6C34878D82A}">
                    <a16:rowId xmlns:a16="http://schemas.microsoft.com/office/drawing/2014/main" val="2663184658"/>
                  </a:ext>
                </a:extLst>
              </a:tr>
              <a:tr h="3317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dirty="0">
                          <a:solidFill>
                            <a:schemeClr val="dk1"/>
                          </a:solidFill>
                          <a:latin typeface="+mn-lt"/>
                          <a:ea typeface="+mn-ea"/>
                          <a:cs typeface="+mn-cs"/>
                        </a:rPr>
                        <a:t>[Cu(</a:t>
                      </a:r>
                      <a:r>
                        <a:rPr lang="en-US" sz="2800" kern="1200" dirty="0" err="1">
                          <a:solidFill>
                            <a:schemeClr val="dk1"/>
                          </a:solidFill>
                          <a:latin typeface="+mn-lt"/>
                          <a:ea typeface="+mn-ea"/>
                          <a:cs typeface="+mn-cs"/>
                        </a:rPr>
                        <a:t>phen</a:t>
                      </a:r>
                      <a:r>
                        <a:rPr lang="en-US" sz="2800" kern="1200" dirty="0">
                          <a:solidFill>
                            <a:schemeClr val="dk1"/>
                          </a:solidFill>
                          <a:latin typeface="+mn-lt"/>
                          <a:ea typeface="+mn-ea"/>
                          <a:cs typeface="+mn-cs"/>
                        </a:rPr>
                        <a:t>)</a:t>
                      </a:r>
                      <a:r>
                        <a:rPr lang="en-US" sz="2800" kern="1200" baseline="-25000" dirty="0">
                          <a:solidFill>
                            <a:schemeClr val="dk1"/>
                          </a:solidFill>
                          <a:latin typeface="+mn-lt"/>
                          <a:ea typeface="+mn-ea"/>
                          <a:cs typeface="+mn-cs"/>
                        </a:rPr>
                        <a:t>2</a:t>
                      </a:r>
                      <a:r>
                        <a:rPr lang="en-US" sz="2800" kern="1200" baseline="0" dirty="0">
                          <a:solidFill>
                            <a:schemeClr val="dk1"/>
                          </a:solidFill>
                          <a:latin typeface="+mn-lt"/>
                          <a:ea typeface="+mn-ea"/>
                          <a:cs typeface="+mn-cs"/>
                        </a:rPr>
                        <a:t>]</a:t>
                      </a:r>
                      <a:r>
                        <a:rPr lang="en-US" sz="2800" kern="1200" baseline="30000" dirty="0">
                          <a:solidFill>
                            <a:schemeClr val="dk1"/>
                          </a:solidFill>
                          <a:latin typeface="+mn-lt"/>
                          <a:ea typeface="+mn-ea"/>
                          <a:cs typeface="+mn-cs"/>
                        </a:rPr>
                        <a:t>+</a:t>
                      </a:r>
                    </a:p>
                  </a:txBody>
                  <a:tcPr/>
                </a:tc>
                <a:tc>
                  <a:txBody>
                    <a:bodyPr/>
                    <a:lstStyle/>
                    <a:p>
                      <a:r>
                        <a:rPr lang="en-US" sz="2800" dirty="0"/>
                        <a:t>423.87</a:t>
                      </a:r>
                      <a:r>
                        <a:rPr lang="en-US" sz="2800" kern="1200" dirty="0">
                          <a:solidFill>
                            <a:schemeClr val="dk1"/>
                          </a:solidFill>
                          <a:latin typeface="+mn-lt"/>
                          <a:ea typeface="+mn-ea"/>
                          <a:cs typeface="+mn-cs"/>
                        </a:rPr>
                        <a:t>gmol</a:t>
                      </a:r>
                      <a:r>
                        <a:rPr lang="en-US" sz="2800" kern="1200" baseline="30000" dirty="0">
                          <a:solidFill>
                            <a:schemeClr val="dk1"/>
                          </a:solidFill>
                          <a:latin typeface="+mn-lt"/>
                          <a:ea typeface="+mn-ea"/>
                          <a:cs typeface="+mn-cs"/>
                        </a:rPr>
                        <a:t>-1</a:t>
                      </a:r>
                      <a:endParaRPr lang="en-US" sz="2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423.87</a:t>
                      </a:r>
                      <a:endParaRPr lang="en-US" sz="2800" kern="1200" baseline="0" dirty="0">
                        <a:solidFill>
                          <a:schemeClr val="dk1"/>
                        </a:solidFill>
                        <a:latin typeface="+mn-lt"/>
                        <a:ea typeface="+mn-ea"/>
                        <a:cs typeface="+mn-cs"/>
                      </a:endParaRPr>
                    </a:p>
                  </a:txBody>
                  <a:tcPr/>
                </a:tc>
                <a:extLst>
                  <a:ext uri="{0D108BD9-81ED-4DB2-BD59-A6C34878D82A}">
                    <a16:rowId xmlns:a16="http://schemas.microsoft.com/office/drawing/2014/main" val="3911860933"/>
                  </a:ext>
                </a:extLst>
              </a:tr>
              <a:tr h="3317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kern="1200" dirty="0">
                          <a:solidFill>
                            <a:schemeClr val="dk1"/>
                          </a:solidFill>
                          <a:latin typeface="+mn-lt"/>
                          <a:ea typeface="+mn-ea"/>
                          <a:cs typeface="+mn-cs"/>
                        </a:rPr>
                        <a:t>[H(</a:t>
                      </a:r>
                      <a:r>
                        <a:rPr lang="en-US" sz="2800" kern="1200" dirty="0" err="1">
                          <a:solidFill>
                            <a:schemeClr val="dk1"/>
                          </a:solidFill>
                          <a:latin typeface="+mn-lt"/>
                          <a:ea typeface="+mn-ea"/>
                          <a:cs typeface="+mn-cs"/>
                        </a:rPr>
                        <a:t>phen</a:t>
                      </a:r>
                      <a:r>
                        <a:rPr lang="en-US" sz="2800" kern="1200" dirty="0">
                          <a:solidFill>
                            <a:schemeClr val="dk1"/>
                          </a:solidFill>
                          <a:latin typeface="+mn-lt"/>
                          <a:ea typeface="+mn-ea"/>
                          <a:cs typeface="+mn-cs"/>
                        </a:rPr>
                        <a:t>)]</a:t>
                      </a:r>
                      <a:r>
                        <a:rPr lang="en-US" sz="2800" kern="1200" baseline="30000" dirty="0">
                          <a:solidFill>
                            <a:schemeClr val="dk1"/>
                          </a:solidFill>
                          <a:latin typeface="+mn-lt"/>
                          <a:ea typeface="+mn-ea"/>
                          <a:cs typeface="+mn-cs"/>
                        </a:rPr>
                        <a:t>+</a:t>
                      </a:r>
                      <a:endParaRPr lang="en-US" sz="2800" kern="1200" baseline="0" dirty="0">
                        <a:solidFill>
                          <a:schemeClr val="dk1"/>
                        </a:solidFill>
                        <a:latin typeface="+mn-lt"/>
                        <a:ea typeface="+mn-ea"/>
                        <a:cs typeface="+mn-cs"/>
                      </a:endParaRPr>
                    </a:p>
                  </a:txBody>
                  <a:tcPr/>
                </a:tc>
                <a:tc>
                  <a:txBody>
                    <a:bodyPr/>
                    <a:lstStyle/>
                    <a:p>
                      <a:r>
                        <a:rPr lang="en-US" sz="2800" dirty="0"/>
                        <a:t>181.21</a:t>
                      </a:r>
                      <a:r>
                        <a:rPr lang="en-US" sz="2800" kern="1200" dirty="0">
                          <a:solidFill>
                            <a:schemeClr val="dk1"/>
                          </a:solidFill>
                          <a:latin typeface="+mn-lt"/>
                          <a:ea typeface="+mn-ea"/>
                          <a:cs typeface="+mn-cs"/>
                        </a:rPr>
                        <a:t>gmol</a:t>
                      </a:r>
                      <a:r>
                        <a:rPr lang="en-US" sz="2800" kern="1200" baseline="30000" dirty="0">
                          <a:solidFill>
                            <a:schemeClr val="dk1"/>
                          </a:solidFill>
                          <a:latin typeface="+mn-lt"/>
                          <a:ea typeface="+mn-ea"/>
                          <a:cs typeface="+mn-cs"/>
                        </a:rPr>
                        <a:t>-1</a:t>
                      </a:r>
                      <a:endParaRPr lang="en-US" sz="2800" dirty="0"/>
                    </a:p>
                  </a:txBody>
                  <a:tcPr/>
                </a:tc>
                <a:tc>
                  <a:txBody>
                    <a:bodyPr/>
                    <a:lstStyle/>
                    <a:p>
                      <a:r>
                        <a:rPr lang="en-US" sz="2800" dirty="0"/>
                        <a:t>181.21</a:t>
                      </a:r>
                    </a:p>
                  </a:txBody>
                  <a:tcPr/>
                </a:tc>
                <a:extLst>
                  <a:ext uri="{0D108BD9-81ED-4DB2-BD59-A6C34878D82A}">
                    <a16:rowId xmlns:a16="http://schemas.microsoft.com/office/drawing/2014/main" val="1784204128"/>
                  </a:ext>
                </a:extLst>
              </a:tr>
            </a:tbl>
          </a:graphicData>
        </a:graphic>
      </p:graphicFrame>
      <p:pic>
        <p:nvPicPr>
          <p:cNvPr id="2" name="Picture 1">
            <a:extLst>
              <a:ext uri="{FF2B5EF4-FFF2-40B4-BE49-F238E27FC236}">
                <a16:creationId xmlns:a16="http://schemas.microsoft.com/office/drawing/2014/main" id="{DE266B96-EB0F-4BF8-A9CF-716740CC0087}"/>
              </a:ext>
            </a:extLst>
          </p:cNvPr>
          <p:cNvPicPr>
            <a:picLocks noChangeAspect="1"/>
          </p:cNvPicPr>
          <p:nvPr/>
        </p:nvPicPr>
        <p:blipFill>
          <a:blip r:embed="rId5"/>
          <a:stretch>
            <a:fillRect/>
          </a:stretch>
        </p:blipFill>
        <p:spPr>
          <a:xfrm>
            <a:off x="17705240" y="13860302"/>
            <a:ext cx="8408061" cy="4593936"/>
          </a:xfrm>
          <a:prstGeom prst="rect">
            <a:avLst/>
          </a:prstGeom>
        </p:spPr>
      </p:pic>
      <p:pic>
        <p:nvPicPr>
          <p:cNvPr id="3" name="Picture 2">
            <a:extLst>
              <a:ext uri="{FF2B5EF4-FFF2-40B4-BE49-F238E27FC236}">
                <a16:creationId xmlns:a16="http://schemas.microsoft.com/office/drawing/2014/main" id="{5A222FFF-14D9-4D90-852F-5BBF4F33C849}"/>
              </a:ext>
            </a:extLst>
          </p:cNvPr>
          <p:cNvPicPr>
            <a:picLocks noChangeAspect="1"/>
          </p:cNvPicPr>
          <p:nvPr/>
        </p:nvPicPr>
        <p:blipFill>
          <a:blip r:embed="rId6"/>
          <a:stretch>
            <a:fillRect/>
          </a:stretch>
        </p:blipFill>
        <p:spPr>
          <a:xfrm>
            <a:off x="30946103" y="8157691"/>
            <a:ext cx="6316819" cy="3617428"/>
          </a:xfrm>
          <a:prstGeom prst="rect">
            <a:avLst/>
          </a:prstGeom>
        </p:spPr>
      </p:pic>
      <p:graphicFrame>
        <p:nvGraphicFramePr>
          <p:cNvPr id="64" name="Chart 63">
            <a:extLst>
              <a:ext uri="{FF2B5EF4-FFF2-40B4-BE49-F238E27FC236}">
                <a16:creationId xmlns:a16="http://schemas.microsoft.com/office/drawing/2014/main" id="{C1F51455-B04D-40A2-8A4D-E138D92B3185}"/>
              </a:ext>
            </a:extLst>
          </p:cNvPr>
          <p:cNvGraphicFramePr>
            <a:graphicFrameLocks/>
          </p:cNvGraphicFramePr>
          <p:nvPr>
            <p:extLst>
              <p:ext uri="{D42A27DB-BD31-4B8C-83A1-F6EECF244321}">
                <p14:modId xmlns:p14="http://schemas.microsoft.com/office/powerpoint/2010/main" val="1998613688"/>
              </p:ext>
            </p:extLst>
          </p:nvPr>
        </p:nvGraphicFramePr>
        <p:xfrm>
          <a:off x="36842185" y="8136627"/>
          <a:ext cx="5734020" cy="3532805"/>
        </p:xfrm>
        <a:graphic>
          <a:graphicData uri="http://schemas.openxmlformats.org/drawingml/2006/chart">
            <c:chart xmlns:c="http://schemas.openxmlformats.org/drawingml/2006/chart" xmlns:r="http://schemas.openxmlformats.org/officeDocument/2006/relationships" r:id="rId7"/>
          </a:graphicData>
        </a:graphic>
      </p:graphicFrame>
      <p:pic>
        <p:nvPicPr>
          <p:cNvPr id="8" name="Picture 7">
            <a:extLst>
              <a:ext uri="{FF2B5EF4-FFF2-40B4-BE49-F238E27FC236}">
                <a16:creationId xmlns:a16="http://schemas.microsoft.com/office/drawing/2014/main" id="{A794E5A3-452B-404B-9CAF-A2BCADD42515}"/>
              </a:ext>
            </a:extLst>
          </p:cNvPr>
          <p:cNvPicPr>
            <a:picLocks noChangeAspect="1"/>
          </p:cNvPicPr>
          <p:nvPr/>
        </p:nvPicPr>
        <p:blipFill>
          <a:blip r:embed="rId8"/>
          <a:stretch>
            <a:fillRect/>
          </a:stretch>
        </p:blipFill>
        <p:spPr>
          <a:xfrm>
            <a:off x="14673083" y="18597043"/>
            <a:ext cx="6638925" cy="3958944"/>
          </a:xfrm>
          <a:prstGeom prst="rect">
            <a:avLst/>
          </a:prstGeom>
        </p:spPr>
      </p:pic>
      <p:pic>
        <p:nvPicPr>
          <p:cNvPr id="12" name="Picture 11">
            <a:extLst>
              <a:ext uri="{FF2B5EF4-FFF2-40B4-BE49-F238E27FC236}">
                <a16:creationId xmlns:a16="http://schemas.microsoft.com/office/drawing/2014/main" id="{3491EB47-B3C7-4AB2-9896-963A557B5FC4}"/>
              </a:ext>
            </a:extLst>
          </p:cNvPr>
          <p:cNvPicPr>
            <a:picLocks noChangeAspect="1"/>
          </p:cNvPicPr>
          <p:nvPr/>
        </p:nvPicPr>
        <p:blipFill>
          <a:blip r:embed="rId9"/>
          <a:stretch>
            <a:fillRect/>
          </a:stretch>
        </p:blipFill>
        <p:spPr>
          <a:xfrm>
            <a:off x="24003994" y="14493591"/>
            <a:ext cx="1258674" cy="419558"/>
          </a:xfrm>
          <a:prstGeom prst="rect">
            <a:avLst/>
          </a:prstGeom>
        </p:spPr>
      </p:pic>
      <p:graphicFrame>
        <p:nvGraphicFramePr>
          <p:cNvPr id="65" name="Chart 64">
            <a:extLst>
              <a:ext uri="{FF2B5EF4-FFF2-40B4-BE49-F238E27FC236}">
                <a16:creationId xmlns:a16="http://schemas.microsoft.com/office/drawing/2014/main" id="{5871A178-600C-47CB-AEA9-59D24706682A}"/>
              </a:ext>
            </a:extLst>
          </p:cNvPr>
          <p:cNvGraphicFramePr>
            <a:graphicFrameLocks/>
          </p:cNvGraphicFramePr>
          <p:nvPr>
            <p:extLst>
              <p:ext uri="{D42A27DB-BD31-4B8C-83A1-F6EECF244321}">
                <p14:modId xmlns:p14="http://schemas.microsoft.com/office/powerpoint/2010/main" val="2380887184"/>
              </p:ext>
            </p:extLst>
          </p:nvPr>
        </p:nvGraphicFramePr>
        <p:xfrm>
          <a:off x="15357142" y="27659586"/>
          <a:ext cx="5954865" cy="368683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66" name="Chart 65">
            <a:extLst>
              <a:ext uri="{FF2B5EF4-FFF2-40B4-BE49-F238E27FC236}">
                <a16:creationId xmlns:a16="http://schemas.microsoft.com/office/drawing/2014/main" id="{73174661-1A29-4753-BA71-26C44F4C4B91}"/>
              </a:ext>
            </a:extLst>
          </p:cNvPr>
          <p:cNvGraphicFramePr>
            <a:graphicFrameLocks/>
          </p:cNvGraphicFramePr>
          <p:nvPr>
            <p:extLst>
              <p:ext uri="{D42A27DB-BD31-4B8C-83A1-F6EECF244321}">
                <p14:modId xmlns:p14="http://schemas.microsoft.com/office/powerpoint/2010/main" val="2867305562"/>
              </p:ext>
            </p:extLst>
          </p:nvPr>
        </p:nvGraphicFramePr>
        <p:xfrm>
          <a:off x="22409439" y="27457008"/>
          <a:ext cx="5954864" cy="3838594"/>
        </p:xfrm>
        <a:graphic>
          <a:graphicData uri="http://schemas.openxmlformats.org/drawingml/2006/chart">
            <c:chart xmlns:c="http://schemas.openxmlformats.org/drawingml/2006/chart" xmlns:r="http://schemas.openxmlformats.org/officeDocument/2006/relationships" r:id="rId11"/>
          </a:graphicData>
        </a:graphic>
      </p:graphicFrame>
      <p:pic>
        <p:nvPicPr>
          <p:cNvPr id="14" name="Picture 13">
            <a:extLst>
              <a:ext uri="{FF2B5EF4-FFF2-40B4-BE49-F238E27FC236}">
                <a16:creationId xmlns:a16="http://schemas.microsoft.com/office/drawing/2014/main" id="{9DFC1D74-7DC4-4DA1-ACC9-AC2D0D2C47B7}"/>
              </a:ext>
            </a:extLst>
          </p:cNvPr>
          <p:cNvPicPr>
            <a:picLocks noChangeAspect="1"/>
          </p:cNvPicPr>
          <p:nvPr/>
        </p:nvPicPr>
        <p:blipFill>
          <a:blip r:embed="rId12"/>
          <a:stretch>
            <a:fillRect/>
          </a:stretch>
        </p:blipFill>
        <p:spPr>
          <a:xfrm>
            <a:off x="30892843" y="11955301"/>
            <a:ext cx="5510892" cy="3123114"/>
          </a:xfrm>
          <a:prstGeom prst="rect">
            <a:avLst/>
          </a:prstGeom>
        </p:spPr>
      </p:pic>
      <p:pic>
        <p:nvPicPr>
          <p:cNvPr id="15" name="Picture 14">
            <a:extLst>
              <a:ext uri="{FF2B5EF4-FFF2-40B4-BE49-F238E27FC236}">
                <a16:creationId xmlns:a16="http://schemas.microsoft.com/office/drawing/2014/main" id="{E754046E-B0AB-4B53-ACB1-0AF44129E590}"/>
              </a:ext>
            </a:extLst>
          </p:cNvPr>
          <p:cNvPicPr>
            <a:picLocks noChangeAspect="1"/>
          </p:cNvPicPr>
          <p:nvPr/>
        </p:nvPicPr>
        <p:blipFill>
          <a:blip r:embed="rId13"/>
          <a:stretch>
            <a:fillRect/>
          </a:stretch>
        </p:blipFill>
        <p:spPr>
          <a:xfrm>
            <a:off x="36802587" y="11746661"/>
            <a:ext cx="5734020" cy="3385144"/>
          </a:xfrm>
          <a:prstGeom prst="rect">
            <a:avLst/>
          </a:prstGeom>
        </p:spPr>
      </p:pic>
      <p:graphicFrame>
        <p:nvGraphicFramePr>
          <p:cNvPr id="46" name="Object 45">
            <a:extLst>
              <a:ext uri="{FF2B5EF4-FFF2-40B4-BE49-F238E27FC236}">
                <a16:creationId xmlns:a16="http://schemas.microsoft.com/office/drawing/2014/main" id="{635665EF-1AAF-4F95-873F-66C8EFC0204C}"/>
              </a:ext>
            </a:extLst>
          </p:cNvPr>
          <p:cNvGraphicFramePr>
            <a:graphicFrameLocks noChangeAspect="1"/>
          </p:cNvGraphicFramePr>
          <p:nvPr>
            <p:extLst>
              <p:ext uri="{D42A27DB-BD31-4B8C-83A1-F6EECF244321}">
                <p14:modId xmlns:p14="http://schemas.microsoft.com/office/powerpoint/2010/main" val="3002712840"/>
              </p:ext>
            </p:extLst>
          </p:nvPr>
        </p:nvGraphicFramePr>
        <p:xfrm>
          <a:off x="1821802" y="16036507"/>
          <a:ext cx="4963172" cy="1908551"/>
        </p:xfrm>
        <a:graphic>
          <a:graphicData uri="http://schemas.openxmlformats.org/presentationml/2006/ole">
            <mc:AlternateContent xmlns:mc="http://schemas.openxmlformats.org/markup-compatibility/2006">
              <mc:Choice xmlns:v="urn:schemas-microsoft-com:vml" Requires="v">
                <p:oleObj spid="_x0000_s1043" name="CS ChemDraw Drawing" r:id="rId14" imgW="3347530" imgH="1287314" progId="ChemDraw.Document.6.0">
                  <p:embed/>
                </p:oleObj>
              </mc:Choice>
              <mc:Fallback>
                <p:oleObj name="CS ChemDraw Drawing" r:id="rId14" imgW="3347530" imgH="1287314" progId="ChemDraw.Document.6.0">
                  <p:embed/>
                  <p:pic>
                    <p:nvPicPr>
                      <p:cNvPr id="6" name="Object 5">
                        <a:extLst>
                          <a:ext uri="{FF2B5EF4-FFF2-40B4-BE49-F238E27FC236}">
                            <a16:creationId xmlns:a16="http://schemas.microsoft.com/office/drawing/2014/main" id="{00933A58-D905-40E7-A879-C93232BDB503}"/>
                          </a:ext>
                        </a:extLst>
                      </p:cNvPr>
                      <p:cNvPicPr/>
                      <p:nvPr/>
                    </p:nvPicPr>
                    <p:blipFill>
                      <a:blip r:embed="rId15"/>
                      <a:stretch>
                        <a:fillRect/>
                      </a:stretch>
                    </p:blipFill>
                    <p:spPr>
                      <a:xfrm>
                        <a:off x="1821802" y="16036507"/>
                        <a:ext cx="4963172" cy="1908551"/>
                      </a:xfrm>
                      <a:prstGeom prst="rect">
                        <a:avLst/>
                      </a:prstGeom>
                    </p:spPr>
                  </p:pic>
                </p:oleObj>
              </mc:Fallback>
            </mc:AlternateContent>
          </a:graphicData>
        </a:graphic>
      </p:graphicFrame>
      <p:pic>
        <p:nvPicPr>
          <p:cNvPr id="13" name="Picture 12">
            <a:extLst>
              <a:ext uri="{FF2B5EF4-FFF2-40B4-BE49-F238E27FC236}">
                <a16:creationId xmlns:a16="http://schemas.microsoft.com/office/drawing/2014/main" id="{C7E0C970-42E5-4BBF-8C63-737D267D3F32}"/>
              </a:ext>
            </a:extLst>
          </p:cNvPr>
          <p:cNvPicPr>
            <a:picLocks noChangeAspect="1"/>
          </p:cNvPicPr>
          <p:nvPr/>
        </p:nvPicPr>
        <p:blipFill>
          <a:blip r:embed="rId16"/>
          <a:stretch>
            <a:fillRect/>
          </a:stretch>
        </p:blipFill>
        <p:spPr>
          <a:xfrm>
            <a:off x="22665620" y="18660262"/>
            <a:ext cx="6638925" cy="3895725"/>
          </a:xfrm>
          <a:prstGeom prst="rect">
            <a:avLst/>
          </a:prstGeom>
        </p:spPr>
      </p:pic>
      <p:sp>
        <p:nvSpPr>
          <p:cNvPr id="18" name="Arrow: Right 17">
            <a:extLst>
              <a:ext uri="{FF2B5EF4-FFF2-40B4-BE49-F238E27FC236}">
                <a16:creationId xmlns:a16="http://schemas.microsoft.com/office/drawing/2014/main" id="{DFBE12E5-EDB3-48F5-A3EC-E1A88C86E947}"/>
              </a:ext>
            </a:extLst>
          </p:cNvPr>
          <p:cNvSpPr/>
          <p:nvPr/>
        </p:nvSpPr>
        <p:spPr>
          <a:xfrm>
            <a:off x="19490356" y="20424930"/>
            <a:ext cx="2950331" cy="3652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05BFB8F6-98D9-4803-B1C8-AA4229917B52}"/>
              </a:ext>
            </a:extLst>
          </p:cNvPr>
          <p:cNvSpPr txBox="1"/>
          <p:nvPr/>
        </p:nvSpPr>
        <p:spPr>
          <a:xfrm>
            <a:off x="19655694" y="20016809"/>
            <a:ext cx="2858581" cy="523220"/>
          </a:xfrm>
          <a:prstGeom prst="rect">
            <a:avLst/>
          </a:prstGeom>
          <a:noFill/>
        </p:spPr>
        <p:txBody>
          <a:bodyPr wrap="square" rtlCol="0">
            <a:spAutoFit/>
          </a:bodyPr>
          <a:lstStyle/>
          <a:p>
            <a:r>
              <a:rPr lang="en-US" sz="2800" dirty="0"/>
              <a:t>Fragmentation</a:t>
            </a:r>
          </a:p>
        </p:txBody>
      </p:sp>
      <p:sp>
        <p:nvSpPr>
          <p:cNvPr id="22" name="TextBox 21">
            <a:extLst>
              <a:ext uri="{FF2B5EF4-FFF2-40B4-BE49-F238E27FC236}">
                <a16:creationId xmlns:a16="http://schemas.microsoft.com/office/drawing/2014/main" id="{7B67A662-7E22-4A05-ACDF-7D698202CE95}"/>
              </a:ext>
            </a:extLst>
          </p:cNvPr>
          <p:cNvSpPr txBox="1"/>
          <p:nvPr/>
        </p:nvSpPr>
        <p:spPr>
          <a:xfrm>
            <a:off x="19140232" y="7699491"/>
            <a:ext cx="9964775" cy="3046988"/>
          </a:xfrm>
          <a:prstGeom prst="rect">
            <a:avLst/>
          </a:prstGeom>
          <a:noFill/>
        </p:spPr>
        <p:txBody>
          <a:bodyPr wrap="square" rtlCol="0">
            <a:spAutoFit/>
          </a:bodyPr>
          <a:lstStyle/>
          <a:p>
            <a:pPr algn="ctr">
              <a:lnSpc>
                <a:spcPct val="150000"/>
              </a:lnSpc>
            </a:pPr>
            <a:r>
              <a:rPr lang="en-US" sz="2800" dirty="0"/>
              <a:t>Fe</a:t>
            </a:r>
            <a:r>
              <a:rPr lang="en-US" sz="2800" baseline="30000" dirty="0"/>
              <a:t>2+ </a:t>
            </a:r>
            <a:r>
              <a:rPr lang="en-US" sz="2800" dirty="0"/>
              <a:t>+ 2e</a:t>
            </a:r>
            <a:r>
              <a:rPr lang="en-US" sz="2800" baseline="30000" dirty="0"/>
              <a:t>-</a:t>
            </a:r>
            <a:r>
              <a:rPr lang="en-US" sz="2800" dirty="0"/>
              <a:t> </a:t>
            </a:r>
            <a:r>
              <a:rPr lang="en-US" sz="2800" dirty="0">
                <a:sym typeface="Wingdings" panose="05000000000000000000" pitchFamily="2" charset="2"/>
              </a:rPr>
              <a:t></a:t>
            </a:r>
            <a:r>
              <a:rPr lang="en-US" sz="2800" dirty="0"/>
              <a:t> Fe(s) 	 </a:t>
            </a:r>
            <a:r>
              <a:rPr lang="en-US" sz="2800" dirty="0" err="1"/>
              <a:t>E</a:t>
            </a:r>
            <a:r>
              <a:rPr lang="en-US" sz="2800" baseline="30000" dirty="0" err="1"/>
              <a:t>o</a:t>
            </a:r>
            <a:r>
              <a:rPr lang="en-US" sz="2800" dirty="0"/>
              <a:t> = -0.44V</a:t>
            </a:r>
          </a:p>
          <a:p>
            <a:pPr algn="ctr">
              <a:lnSpc>
                <a:spcPct val="150000"/>
              </a:lnSpc>
            </a:pPr>
            <a:r>
              <a:rPr lang="en-US" sz="2800" dirty="0"/>
              <a:t>Cu</a:t>
            </a:r>
            <a:r>
              <a:rPr lang="en-US" sz="2800" baseline="30000" dirty="0"/>
              <a:t>2+</a:t>
            </a:r>
            <a:r>
              <a:rPr lang="en-US" sz="2800" dirty="0"/>
              <a:t> + 2e</a:t>
            </a:r>
            <a:r>
              <a:rPr lang="en-US" sz="2800" baseline="30000" dirty="0"/>
              <a:t>-</a:t>
            </a:r>
            <a:r>
              <a:rPr lang="en-US" sz="2800" dirty="0"/>
              <a:t> </a:t>
            </a:r>
            <a:r>
              <a:rPr lang="en-US" sz="2800" dirty="0">
                <a:sym typeface="Wingdings" panose="05000000000000000000" pitchFamily="2" charset="2"/>
              </a:rPr>
              <a:t></a:t>
            </a:r>
            <a:r>
              <a:rPr lang="en-US" sz="2800" dirty="0"/>
              <a:t> Cu(s) 	</a:t>
            </a:r>
            <a:r>
              <a:rPr lang="en-US" sz="2800" dirty="0" err="1"/>
              <a:t>E</a:t>
            </a:r>
            <a:r>
              <a:rPr lang="en-US" sz="2800" baseline="30000" dirty="0" err="1"/>
              <a:t>o</a:t>
            </a:r>
            <a:r>
              <a:rPr lang="en-US" sz="2800" dirty="0"/>
              <a:t> = 0.34V</a:t>
            </a:r>
          </a:p>
          <a:p>
            <a:pPr algn="ctr">
              <a:lnSpc>
                <a:spcPct val="150000"/>
              </a:lnSpc>
            </a:pPr>
            <a:r>
              <a:rPr lang="en-US" sz="2800" dirty="0"/>
              <a:t>Fe</a:t>
            </a:r>
            <a:r>
              <a:rPr lang="en-US" sz="2800" baseline="30000" dirty="0"/>
              <a:t>2+</a:t>
            </a:r>
            <a:r>
              <a:rPr lang="en-US" sz="2800" dirty="0"/>
              <a:t> + 3(1,10-phenanthroline) </a:t>
            </a:r>
            <a:r>
              <a:rPr lang="en-US" sz="2800" dirty="0">
                <a:sym typeface="Wingdings" panose="05000000000000000000" pitchFamily="2" charset="2"/>
              </a:rPr>
              <a:t></a:t>
            </a:r>
            <a:r>
              <a:rPr lang="en-US" sz="2800" dirty="0"/>
              <a:t> [Fe(</a:t>
            </a:r>
            <a:r>
              <a:rPr lang="en-US" sz="2800" dirty="0" err="1"/>
              <a:t>phen</a:t>
            </a:r>
            <a:r>
              <a:rPr lang="en-US" sz="2800" dirty="0"/>
              <a:t>)</a:t>
            </a:r>
            <a:r>
              <a:rPr lang="en-US" sz="2800" baseline="-25000" dirty="0"/>
              <a:t>3</a:t>
            </a:r>
            <a:r>
              <a:rPr lang="en-US" sz="2800" dirty="0"/>
              <a:t>]</a:t>
            </a:r>
            <a:r>
              <a:rPr lang="en-US" sz="2800" baseline="30000" dirty="0"/>
              <a:t>2+</a:t>
            </a:r>
            <a:endParaRPr lang="en-US" sz="2800" dirty="0"/>
          </a:p>
          <a:p>
            <a:pPr algn="ctr">
              <a:lnSpc>
                <a:spcPct val="150000"/>
              </a:lnSpc>
            </a:pPr>
            <a:endParaRPr lang="en-US" sz="3200" dirty="0"/>
          </a:p>
          <a:p>
            <a:endParaRPr lang="en-US" dirty="0"/>
          </a:p>
        </p:txBody>
      </p:sp>
      <p:sp>
        <p:nvSpPr>
          <p:cNvPr id="23" name="TextBox 22">
            <a:extLst>
              <a:ext uri="{FF2B5EF4-FFF2-40B4-BE49-F238E27FC236}">
                <a16:creationId xmlns:a16="http://schemas.microsoft.com/office/drawing/2014/main" id="{E4C07BFB-92DB-4642-BC9A-66EE452CF0DA}"/>
              </a:ext>
            </a:extLst>
          </p:cNvPr>
          <p:cNvSpPr txBox="1"/>
          <p:nvPr/>
        </p:nvSpPr>
        <p:spPr>
          <a:xfrm>
            <a:off x="33749347" y="7411180"/>
            <a:ext cx="7868890" cy="800219"/>
          </a:xfrm>
          <a:prstGeom prst="rect">
            <a:avLst/>
          </a:prstGeom>
          <a:noFill/>
        </p:spPr>
        <p:txBody>
          <a:bodyPr wrap="square" rtlCol="0">
            <a:spAutoFit/>
          </a:bodyPr>
          <a:lstStyle/>
          <a:p>
            <a:r>
              <a:rPr lang="en-US" sz="2800" dirty="0"/>
              <a:t>[Fe(</a:t>
            </a:r>
            <a:r>
              <a:rPr lang="en-US" sz="2800" dirty="0" err="1"/>
              <a:t>phen</a:t>
            </a:r>
            <a:r>
              <a:rPr lang="en-US" sz="2800" dirty="0"/>
              <a:t>)</a:t>
            </a:r>
            <a:r>
              <a:rPr lang="en-US" sz="2800" baseline="-25000" dirty="0"/>
              <a:t>3</a:t>
            </a:r>
            <a:r>
              <a:rPr lang="en-US" sz="2800" dirty="0"/>
              <a:t>]</a:t>
            </a:r>
            <a:r>
              <a:rPr lang="en-US" sz="2800" baseline="30000" dirty="0"/>
              <a:t>2+</a:t>
            </a:r>
            <a:r>
              <a:rPr lang="en-US" sz="2800" dirty="0"/>
              <a:t> + Cu</a:t>
            </a:r>
            <a:r>
              <a:rPr lang="en-US" sz="2800" baseline="30000" dirty="0"/>
              <a:t>2+</a:t>
            </a:r>
            <a:r>
              <a:rPr lang="en-US" sz="2800" dirty="0"/>
              <a:t> ↔ [Cu(</a:t>
            </a:r>
            <a:r>
              <a:rPr lang="en-US" sz="2800" dirty="0" err="1"/>
              <a:t>phen</a:t>
            </a:r>
            <a:r>
              <a:rPr lang="en-US" sz="2800" dirty="0"/>
              <a:t>)</a:t>
            </a:r>
            <a:r>
              <a:rPr lang="en-US" sz="2800" baseline="-25000" dirty="0"/>
              <a:t>2</a:t>
            </a:r>
            <a:r>
              <a:rPr lang="en-US" sz="2800" dirty="0"/>
              <a:t>]</a:t>
            </a:r>
            <a:r>
              <a:rPr lang="en-US" sz="2800" baseline="30000" dirty="0"/>
              <a:t>+</a:t>
            </a:r>
            <a:r>
              <a:rPr lang="en-US" sz="2800" dirty="0"/>
              <a:t> + Fe</a:t>
            </a:r>
            <a:r>
              <a:rPr lang="en-US" sz="2800" baseline="30000" dirty="0"/>
              <a:t>2+</a:t>
            </a:r>
            <a:endParaRPr lang="en-US" dirty="0"/>
          </a:p>
          <a:p>
            <a:endParaRPr lang="en-US" dirty="0"/>
          </a:p>
        </p:txBody>
      </p:sp>
      <p:pic>
        <p:nvPicPr>
          <p:cNvPr id="24" name="Picture 23">
            <a:extLst>
              <a:ext uri="{FF2B5EF4-FFF2-40B4-BE49-F238E27FC236}">
                <a16:creationId xmlns:a16="http://schemas.microsoft.com/office/drawing/2014/main" id="{D77099A8-7353-4E54-A2AE-EEE188FAA5D3}"/>
              </a:ext>
            </a:extLst>
          </p:cNvPr>
          <p:cNvPicPr>
            <a:picLocks noChangeAspect="1"/>
          </p:cNvPicPr>
          <p:nvPr/>
        </p:nvPicPr>
        <p:blipFill>
          <a:blip r:embed="rId17"/>
          <a:stretch>
            <a:fillRect/>
          </a:stretch>
        </p:blipFill>
        <p:spPr>
          <a:xfrm>
            <a:off x="14673083" y="22859626"/>
            <a:ext cx="6638925" cy="4593936"/>
          </a:xfrm>
          <a:prstGeom prst="rect">
            <a:avLst/>
          </a:prstGeom>
        </p:spPr>
      </p:pic>
      <p:graphicFrame>
        <p:nvGraphicFramePr>
          <p:cNvPr id="57" name="Chart 56">
            <a:extLst>
              <a:ext uri="{FF2B5EF4-FFF2-40B4-BE49-F238E27FC236}">
                <a16:creationId xmlns:a16="http://schemas.microsoft.com/office/drawing/2014/main" id="{901537F7-B81D-4C54-951B-8A1043126007}"/>
              </a:ext>
            </a:extLst>
          </p:cNvPr>
          <p:cNvGraphicFramePr>
            <a:graphicFrameLocks/>
          </p:cNvGraphicFramePr>
          <p:nvPr>
            <p:extLst>
              <p:ext uri="{D42A27DB-BD31-4B8C-83A1-F6EECF244321}">
                <p14:modId xmlns:p14="http://schemas.microsoft.com/office/powerpoint/2010/main" val="1761634935"/>
              </p:ext>
            </p:extLst>
          </p:nvPr>
        </p:nvGraphicFramePr>
        <p:xfrm>
          <a:off x="22067409" y="23102492"/>
          <a:ext cx="6638925" cy="3986851"/>
        </p:xfrm>
        <a:graphic>
          <a:graphicData uri="http://schemas.openxmlformats.org/drawingml/2006/chart">
            <c:chart xmlns:c="http://schemas.openxmlformats.org/drawingml/2006/chart" xmlns:r="http://schemas.openxmlformats.org/officeDocument/2006/relationships" r:id="rId18"/>
          </a:graphicData>
        </a:graphic>
      </p:graphicFrame>
      <p:pic>
        <p:nvPicPr>
          <p:cNvPr id="1032" name="Picture 8" descr="See the source image">
            <a:extLst>
              <a:ext uri="{FF2B5EF4-FFF2-40B4-BE49-F238E27FC236}">
                <a16:creationId xmlns:a16="http://schemas.microsoft.com/office/drawing/2014/main" id="{5D1861FE-15DC-45D8-8351-DB919EEDE2C6}"/>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6913572" y="7194336"/>
            <a:ext cx="3094784" cy="3153732"/>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a:extLst>
              <a:ext uri="{FF2B5EF4-FFF2-40B4-BE49-F238E27FC236}">
                <a16:creationId xmlns:a16="http://schemas.microsoft.com/office/drawing/2014/main" id="{D3DFA295-9D0F-4015-87FE-0F5DE5A0E12F}"/>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7336892" y="10572124"/>
            <a:ext cx="3703798" cy="2777849"/>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
            <a:extLst>
              <a:ext uri="{FF2B5EF4-FFF2-40B4-BE49-F238E27FC236}">
                <a16:creationId xmlns:a16="http://schemas.microsoft.com/office/drawing/2014/main" id="{B5DAC7F0-46C7-4143-9A49-56E8586D995A}"/>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2781431" y="10566376"/>
            <a:ext cx="3703800" cy="2777850"/>
          </a:xfrm>
          <a:prstGeom prst="rect">
            <a:avLst/>
          </a:prstGeom>
          <a:noFill/>
          <a:extLst>
            <a:ext uri="{909E8E84-426E-40DD-AFC4-6F175D3DCCD1}">
              <a14:hiddenFill xmlns:a14="http://schemas.microsoft.com/office/drawing/2010/main">
                <a:solidFill>
                  <a:srgbClr val="FFFFFF"/>
                </a:solidFill>
              </a14:hiddenFill>
            </a:ext>
          </a:extLst>
        </p:spPr>
      </p:pic>
      <p:sp>
        <p:nvSpPr>
          <p:cNvPr id="61" name="Rectangle 60">
            <a:extLst>
              <a:ext uri="{FF2B5EF4-FFF2-40B4-BE49-F238E27FC236}">
                <a16:creationId xmlns:a16="http://schemas.microsoft.com/office/drawing/2014/main" id="{77C884FF-7B26-4C4B-9D3A-94CF4B192945}"/>
              </a:ext>
            </a:extLst>
          </p:cNvPr>
          <p:cNvSpPr/>
          <p:nvPr/>
        </p:nvSpPr>
        <p:spPr>
          <a:xfrm>
            <a:off x="30388560" y="23736406"/>
            <a:ext cx="12788883" cy="449168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2" name="Rectangle 61">
            <a:extLst>
              <a:ext uri="{FF2B5EF4-FFF2-40B4-BE49-F238E27FC236}">
                <a16:creationId xmlns:a16="http://schemas.microsoft.com/office/drawing/2014/main" id="{73D49E16-968E-446F-9277-F9C843856D1F}"/>
              </a:ext>
            </a:extLst>
          </p:cNvPr>
          <p:cNvSpPr/>
          <p:nvPr/>
        </p:nvSpPr>
        <p:spPr>
          <a:xfrm>
            <a:off x="30691249" y="23930495"/>
            <a:ext cx="8194583" cy="10282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616F8225-467C-495E-97CF-117375974F34}"/>
              </a:ext>
            </a:extLst>
          </p:cNvPr>
          <p:cNvSpPr/>
          <p:nvPr/>
        </p:nvSpPr>
        <p:spPr>
          <a:xfrm>
            <a:off x="30691249" y="25334829"/>
            <a:ext cx="12224590" cy="263275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26" name="TextBox 25">
            <a:extLst>
              <a:ext uri="{FF2B5EF4-FFF2-40B4-BE49-F238E27FC236}">
                <a16:creationId xmlns:a16="http://schemas.microsoft.com/office/drawing/2014/main" id="{F7D6D364-2E9C-4044-AB4D-43097DD63D06}"/>
              </a:ext>
            </a:extLst>
          </p:cNvPr>
          <p:cNvSpPr txBox="1"/>
          <p:nvPr/>
        </p:nvSpPr>
        <p:spPr>
          <a:xfrm>
            <a:off x="30662670" y="23754279"/>
            <a:ext cx="7611097" cy="1323439"/>
          </a:xfrm>
          <a:prstGeom prst="rect">
            <a:avLst/>
          </a:prstGeom>
          <a:noFill/>
        </p:spPr>
        <p:txBody>
          <a:bodyPr wrap="square" rtlCol="0">
            <a:spAutoFit/>
          </a:bodyPr>
          <a:lstStyle/>
          <a:p>
            <a:r>
              <a:rPr lang="en-US" sz="8000" dirty="0"/>
              <a:t>References:</a:t>
            </a:r>
          </a:p>
        </p:txBody>
      </p:sp>
      <p:sp>
        <p:nvSpPr>
          <p:cNvPr id="27" name="TextBox 26">
            <a:extLst>
              <a:ext uri="{FF2B5EF4-FFF2-40B4-BE49-F238E27FC236}">
                <a16:creationId xmlns:a16="http://schemas.microsoft.com/office/drawing/2014/main" id="{8C83E66F-0E99-4674-A9E4-4C5D96C733D5}"/>
              </a:ext>
            </a:extLst>
          </p:cNvPr>
          <p:cNvSpPr txBox="1"/>
          <p:nvPr/>
        </p:nvSpPr>
        <p:spPr>
          <a:xfrm>
            <a:off x="30764892" y="25334829"/>
            <a:ext cx="11057543" cy="2862322"/>
          </a:xfrm>
          <a:prstGeom prst="rect">
            <a:avLst/>
          </a:prstGeom>
          <a:noFill/>
        </p:spPr>
        <p:txBody>
          <a:bodyPr wrap="square" rtlCol="0">
            <a:spAutoFit/>
          </a:bodyPr>
          <a:lstStyle/>
          <a:p>
            <a:r>
              <a:rPr lang="en-US" dirty="0"/>
              <a:t>G. J. Van </a:t>
            </a:r>
            <a:r>
              <a:rPr lang="en-US" dirty="0" err="1"/>
              <a:t>Berkel</a:t>
            </a:r>
            <a:r>
              <a:rPr lang="en-US" dirty="0"/>
              <a:t>; K. G. Asano; P. D. Schnier: </a:t>
            </a:r>
            <a:r>
              <a:rPr lang="en-US" i="1" dirty="0"/>
              <a:t>Electrochemical Processes in a Wire-in-a-Capillary Bulk Loaded, </a:t>
            </a:r>
            <a:r>
              <a:rPr lang="en-US" i="1" dirty="0" err="1"/>
              <a:t>nano</a:t>
            </a:r>
            <a:r>
              <a:rPr lang="en-US" i="1" dirty="0"/>
              <a:t>-Electrospray Emitter; </a:t>
            </a:r>
            <a:r>
              <a:rPr lang="en-US" dirty="0"/>
              <a:t>Oak Ridge National Laboratory, April </a:t>
            </a:r>
            <a:r>
              <a:rPr lang="en-US" b="1" dirty="0"/>
              <a:t>2000</a:t>
            </a:r>
            <a:r>
              <a:rPr lang="en-US" dirty="0"/>
              <a:t>. </a:t>
            </a:r>
          </a:p>
          <a:p>
            <a:r>
              <a:rPr lang="en-US" dirty="0"/>
              <a:t>X. Liu; Y. Hu; B. Wang; Z. </a:t>
            </a:r>
            <a:r>
              <a:rPr lang="en-US" dirty="0" err="1"/>
              <a:t>Su</a:t>
            </a:r>
            <a:r>
              <a:rPr lang="en-US" dirty="0"/>
              <a:t>: </a:t>
            </a:r>
            <a:r>
              <a:rPr lang="en-US" i="1" dirty="0"/>
              <a:t>Synthesis and fluorescent properties of europium-polymer complexes containing 1,10-phenanthroline</a:t>
            </a:r>
            <a:r>
              <a:rPr lang="en-US" dirty="0"/>
              <a:t>; Synthetic Metals, 159, 15-16; Aug </a:t>
            </a:r>
            <a:r>
              <a:rPr lang="en-US" b="1" dirty="0"/>
              <a:t>2009</a:t>
            </a:r>
            <a:r>
              <a:rPr lang="en-US" dirty="0"/>
              <a:t>. </a:t>
            </a:r>
          </a:p>
          <a:p>
            <a:r>
              <a:rPr lang="en-US" dirty="0"/>
              <a:t>C. J. </a:t>
            </a:r>
            <a:r>
              <a:rPr lang="en-US" dirty="0" err="1"/>
              <a:t>Hensler</a:t>
            </a:r>
            <a:r>
              <a:rPr lang="en-US" dirty="0"/>
              <a:t>; </a:t>
            </a:r>
            <a:r>
              <a:rPr lang="en-US" i="1" dirty="0"/>
              <a:t>An ultraviolet absorption and fluorescence study of 1,10-phenanthroline and related compounds in aqueous solution</a:t>
            </a:r>
            <a:r>
              <a:rPr lang="en-US" dirty="0"/>
              <a:t>; </a:t>
            </a:r>
            <a:r>
              <a:rPr lang="en-US" dirty="0" err="1"/>
              <a:t>Iwoa</a:t>
            </a:r>
            <a:r>
              <a:rPr lang="en-US" dirty="0"/>
              <a:t> State University, Thesis; </a:t>
            </a:r>
            <a:r>
              <a:rPr lang="en-US" b="1" dirty="0"/>
              <a:t>1970</a:t>
            </a:r>
            <a:r>
              <a:rPr lang="en-US" dirty="0"/>
              <a:t>. </a:t>
            </a:r>
          </a:p>
          <a:p>
            <a:r>
              <a:rPr lang="en-US" dirty="0"/>
              <a:t>E. </a:t>
            </a:r>
            <a:r>
              <a:rPr lang="en-US" dirty="0" err="1"/>
              <a:t>Hoffamnn</a:t>
            </a:r>
            <a:r>
              <a:rPr lang="en-US" dirty="0"/>
              <a:t>; V. </a:t>
            </a:r>
            <a:r>
              <a:rPr lang="en-US" dirty="0" err="1"/>
              <a:t>Stroobant</a:t>
            </a:r>
            <a:r>
              <a:rPr lang="en-US" dirty="0"/>
              <a:t>; </a:t>
            </a:r>
            <a:r>
              <a:rPr lang="en-US" i="1" dirty="0"/>
              <a:t>Mass Spectrometry Principles and Applications, third edition</a:t>
            </a:r>
            <a:r>
              <a:rPr lang="en-US" dirty="0"/>
              <a:t>; John Wiley &amp; Sons, Ltd; </a:t>
            </a:r>
            <a:r>
              <a:rPr lang="en-US" b="1" dirty="0"/>
              <a:t>2007</a:t>
            </a:r>
            <a:r>
              <a:rPr lang="en-US" dirty="0"/>
              <a:t>. </a:t>
            </a:r>
          </a:p>
          <a:p>
            <a:r>
              <a:rPr lang="en-US" dirty="0"/>
              <a:t>G. L. </a:t>
            </a:r>
            <a:r>
              <a:rPr lang="en-US" dirty="0" err="1"/>
              <a:t>Miessler</a:t>
            </a:r>
            <a:r>
              <a:rPr lang="en-US" dirty="0"/>
              <a:t>; P. J. Fischer; D. A. </a:t>
            </a:r>
            <a:r>
              <a:rPr lang="en-US" dirty="0" err="1"/>
              <a:t>Tarr</a:t>
            </a:r>
            <a:r>
              <a:rPr lang="en-US" dirty="0"/>
              <a:t>; </a:t>
            </a:r>
            <a:r>
              <a:rPr lang="en-US" i="1" dirty="0"/>
              <a:t>Inorganic Chemistry, fifth edition</a:t>
            </a:r>
            <a:r>
              <a:rPr lang="en-US" dirty="0"/>
              <a:t>; Pearson; </a:t>
            </a:r>
            <a:r>
              <a:rPr lang="en-US" b="1" dirty="0"/>
              <a:t>2014</a:t>
            </a:r>
            <a:r>
              <a:rPr lang="en-US" dirty="0"/>
              <a:t>. </a:t>
            </a:r>
          </a:p>
          <a:p>
            <a:endParaRPr lang="en-US" dirty="0"/>
          </a:p>
        </p:txBody>
      </p:sp>
    </p:spTree>
    <p:extLst>
      <p:ext uri="{BB962C8B-B14F-4D97-AF65-F5344CB8AC3E}">
        <p14:creationId xmlns:p14="http://schemas.microsoft.com/office/powerpoint/2010/main" val="47296423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11762</TotalTime>
  <Words>666</Words>
  <Application>Microsoft Office PowerPoint</Application>
  <PresentationFormat>Custom</PresentationFormat>
  <Paragraphs>52</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Calibri Light</vt:lpstr>
      <vt:lpstr>Office Theme</vt:lpstr>
      <vt:lpstr>CS ChemDraw Drawing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Tognazzi, Alexander J</dc:creator>
  <cp:lastModifiedBy>Alexander Tognazzi</cp:lastModifiedBy>
  <cp:revision>45</cp:revision>
  <dcterms:created xsi:type="dcterms:W3CDTF">2018-04-20T18:34:44Z</dcterms:created>
  <dcterms:modified xsi:type="dcterms:W3CDTF">2019-05-01T20:59:32Z</dcterms:modified>
</cp:coreProperties>
</file>