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handoutMasterIdLst>
    <p:handoutMasterId r:id="rId3"/>
  </p:handoutMasterIdLst>
  <p:sldIdLst>
    <p:sldId id="259" r:id="rId2"/>
  </p:sldIdLst>
  <p:sldSz cx="43891200" cy="32918400"/>
  <p:notesSz cx="7010400" cy="9296400"/>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3658" autoAdjust="0"/>
    <p:restoredTop sz="94575" autoAdjust="0"/>
  </p:normalViewPr>
  <p:slideViewPr>
    <p:cSldViewPr>
      <p:cViewPr>
        <p:scale>
          <a:sx n="33" d="100"/>
          <a:sy n="33" d="100"/>
        </p:scale>
        <p:origin x="906" y="-264"/>
      </p:cViewPr>
      <p:guideLst>
        <p:guide orient="horz" pos="10368"/>
        <p:guide pos="15552"/>
        <p:guide pos="138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1" y="1"/>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549" tIns="46774" rIns="93549" bIns="46774" numCol="1" anchor="t" anchorCtr="0" compatLnSpc="1">
            <a:prstTxWarp prst="textNoShape">
              <a:avLst/>
            </a:prstTxWarp>
          </a:bodyPr>
          <a:lstStyle>
            <a:lvl1pPr algn="l" defTabSz="935073">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3970960" y="1"/>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549" tIns="46774" rIns="93549" bIns="46774" numCol="1" anchor="t" anchorCtr="0" compatLnSpc="1">
            <a:prstTxWarp prst="textNoShape">
              <a:avLst/>
            </a:prstTxWarp>
          </a:bodyPr>
          <a:lstStyle>
            <a:lvl1pPr algn="r" defTabSz="935073">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1" y="8829983"/>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549" tIns="46774" rIns="93549" bIns="46774" numCol="1" anchor="b" anchorCtr="0" compatLnSpc="1">
            <a:prstTxWarp prst="textNoShape">
              <a:avLst/>
            </a:prstTxWarp>
          </a:bodyPr>
          <a:lstStyle>
            <a:lvl1pPr algn="l" defTabSz="935073">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3970960" y="8829983"/>
            <a:ext cx="3037840" cy="464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549" tIns="46774" rIns="93549" bIns="46774" numCol="1" anchor="b" anchorCtr="0" compatLnSpc="1">
            <a:prstTxWarp prst="textNoShape">
              <a:avLst/>
            </a:prstTxWarp>
          </a:bodyPr>
          <a:lstStyle>
            <a:lvl1pPr algn="r" defTabSz="935073">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7"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4" y="18653125"/>
            <a:ext cx="3072447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43"/>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3928"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3" y="7680325"/>
            <a:ext cx="19675474"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8"/>
            <a:ext cx="19392901"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1"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8"/>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4" y="1311275"/>
            <a:ext cx="14439901"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4"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4" y="6888163"/>
            <a:ext cx="14439901"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5" y="23042568"/>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5"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5" y="25763543"/>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40" y="1317625"/>
            <a:ext cx="987583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3925" y="1317625"/>
            <a:ext cx="29475113"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193927" y="1317625"/>
            <a:ext cx="39503350" cy="5486400"/>
          </a:xfrm>
        </p:spPr>
        <p:txBody>
          <a:bodyPr/>
          <a:lstStyle/>
          <a:p>
            <a:r>
              <a:rPr lang="en-US"/>
              <a:t>Click to edit Master title style</a:t>
            </a:r>
          </a:p>
        </p:txBody>
      </p:sp>
      <p:sp>
        <p:nvSpPr>
          <p:cNvPr id="3" name="Content Placeholder 2"/>
          <p:cNvSpPr>
            <a:spLocks noGrp="1"/>
          </p:cNvSpPr>
          <p:nvPr>
            <p:ph sz="quarter" idx="1"/>
          </p:nvPr>
        </p:nvSpPr>
        <p:spPr>
          <a:xfrm>
            <a:off x="2193928"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2021803" y="7680326"/>
            <a:ext cx="19675474"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193928"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2021803" y="18619788"/>
            <a:ext cx="19675474"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4279" y="1317625"/>
            <a:ext cx="3950264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4279" y="7680325"/>
            <a:ext cx="3950264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42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4995879" y="29978350"/>
            <a:ext cx="138994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1455079" y="29978350"/>
            <a:ext cx="1024184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46000">
              <a:schemeClr val="tx2">
                <a:lumMod val="50000"/>
              </a:schemeClr>
            </a:gs>
            <a:gs pos="100000">
              <a:schemeClr val="bg2">
                <a:lumMod val="75000"/>
              </a:schemeClr>
            </a:gs>
          </a:gsLst>
          <a:lin ang="5400000" scaled="1"/>
        </a:gradFill>
        <a:effectLst/>
      </p:bgPr>
    </p:bg>
    <p:spTree>
      <p:nvGrpSpPr>
        <p:cNvPr id="1" name=""/>
        <p:cNvGrpSpPr/>
        <p:nvPr/>
      </p:nvGrpSpPr>
      <p:grpSpPr>
        <a:xfrm>
          <a:off x="0" y="0"/>
          <a:ext cx="0" cy="0"/>
          <a:chOff x="0" y="0"/>
          <a:chExt cx="0" cy="0"/>
        </a:xfrm>
      </p:grpSpPr>
      <p:sp>
        <p:nvSpPr>
          <p:cNvPr id="15" name="Rectangle 14"/>
          <p:cNvSpPr/>
          <p:nvPr/>
        </p:nvSpPr>
        <p:spPr bwMode="auto">
          <a:xfrm>
            <a:off x="12877800" y="19845300"/>
            <a:ext cx="30703788" cy="3240900"/>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2050" name="Rectangle 2"/>
          <p:cNvSpPr>
            <a:spLocks noGrp="1" noChangeArrowheads="1"/>
          </p:cNvSpPr>
          <p:nvPr>
            <p:ph type="title" sz="quarter"/>
          </p:nvPr>
        </p:nvSpPr>
        <p:spPr>
          <a:xfrm>
            <a:off x="0" y="1"/>
            <a:ext cx="43891200" cy="54863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8800" dirty="0">
                <a:solidFill>
                  <a:schemeClr val="bg1"/>
                </a:solidFill>
              </a:rPr>
              <a:t>Monoclonal Antibody Production via CHO Cells</a:t>
            </a:r>
            <a:br>
              <a:rPr lang="en-US" sz="8800" dirty="0">
                <a:solidFill>
                  <a:schemeClr val="bg1"/>
                </a:solidFill>
              </a:rPr>
            </a:br>
            <a:r>
              <a:rPr lang="en-US" sz="4000" dirty="0"/>
              <a:t/>
            </a:r>
            <a:br>
              <a:rPr lang="en-US" sz="4000" dirty="0"/>
            </a:br>
            <a:r>
              <a:rPr lang="en-US" sz="5400" i="1" dirty="0">
                <a:solidFill>
                  <a:schemeClr val="bg1"/>
                </a:solidFill>
              </a:rPr>
              <a:t>Team F.S.G.: </a:t>
            </a:r>
            <a:r>
              <a:rPr lang="en-US" sz="5400" i="1" dirty="0">
                <a:solidFill>
                  <a:srgbClr val="FFFFFF"/>
                </a:solidFill>
              </a:rPr>
              <a:t>Brian </a:t>
            </a:r>
            <a:r>
              <a:rPr lang="en-US" sz="5400" i="1" dirty="0" err="1">
                <a:solidFill>
                  <a:srgbClr val="FFFFFF"/>
                </a:solidFill>
              </a:rPr>
              <a:t>Nunnelley</a:t>
            </a:r>
            <a:r>
              <a:rPr lang="en-US" sz="5400" i="1" dirty="0">
                <a:solidFill>
                  <a:srgbClr val="FFFFFF"/>
                </a:solidFill>
              </a:rPr>
              <a:t>, Alex Rioux, Garrett St. Laurent, Jonathan </a:t>
            </a:r>
            <a:r>
              <a:rPr lang="en-US" sz="5400" i="1" dirty="0" err="1">
                <a:solidFill>
                  <a:srgbClr val="FFFFFF"/>
                </a:solidFill>
              </a:rPr>
              <a:t>Zywusko</a:t>
            </a:r>
            <a:r>
              <a:rPr lang="en-US" sz="5400" i="1" dirty="0">
                <a:solidFill>
                  <a:srgbClr val="FFFFFF"/>
                </a:solidFill>
              </a:rPr>
              <a:t/>
            </a:r>
            <a:br>
              <a:rPr lang="en-US" sz="5400" i="1" dirty="0">
                <a:solidFill>
                  <a:srgbClr val="FFFFFF"/>
                </a:solidFill>
              </a:rPr>
            </a:br>
            <a:r>
              <a:rPr lang="en-US" sz="5400" i="1" dirty="0">
                <a:solidFill>
                  <a:srgbClr val="FFFFFF"/>
                </a:solidFill>
              </a:rPr>
              <a:t>Department of Chemical Engineering, University of New Hampshire</a:t>
            </a:r>
          </a:p>
        </p:txBody>
      </p:sp>
      <p:sp>
        <p:nvSpPr>
          <p:cNvPr id="2150" name="Text Box 161"/>
          <p:cNvSpPr txBox="1">
            <a:spLocks noChangeArrowheads="1"/>
          </p:cNvSpPr>
          <p:nvPr/>
        </p:nvSpPr>
        <p:spPr bwMode="auto">
          <a:xfrm>
            <a:off x="39852600" y="10275890"/>
            <a:ext cx="3048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7" name="TextBox 6"/>
          <p:cNvSpPr txBox="1"/>
          <p:nvPr/>
        </p:nvSpPr>
        <p:spPr>
          <a:xfrm>
            <a:off x="30005867" y="28270202"/>
            <a:ext cx="13004800" cy="492443"/>
          </a:xfrm>
          <a:prstGeom prst="rect">
            <a:avLst/>
          </a:prstGeom>
          <a:noFill/>
        </p:spPr>
        <p:txBody>
          <a:bodyPr wrap="square" rtlCol="0">
            <a:spAutoFit/>
          </a:bodyPr>
          <a:lstStyle/>
          <a:p>
            <a:pPr indent="-457200" algn="l">
              <a:spcBef>
                <a:spcPts val="1200"/>
              </a:spcBef>
            </a:pPr>
            <a:r>
              <a:rPr lang="en-US" sz="2600" b="0" dirty="0">
                <a:solidFill>
                  <a:schemeClr val="tx1"/>
                </a:solidFill>
                <a:latin typeface="Times New Roman" panose="02020603050405020304" pitchFamily="18" charset="0"/>
                <a:cs typeface="Times New Roman" panose="02020603050405020304" pitchFamily="18" charset="0"/>
              </a:rPr>
              <a: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242000" y="1634558"/>
            <a:ext cx="11226800" cy="3359815"/>
          </a:xfrm>
          <a:prstGeom prst="rect">
            <a:avLst/>
          </a:prstGeom>
        </p:spPr>
      </p:pic>
      <p:sp>
        <p:nvSpPr>
          <p:cNvPr id="25" name="Rectangle 24"/>
          <p:cNvSpPr/>
          <p:nvPr/>
        </p:nvSpPr>
        <p:spPr>
          <a:xfrm>
            <a:off x="1566912" y="5642169"/>
            <a:ext cx="10629900" cy="15034210"/>
          </a:xfrm>
          <a:prstGeom prst="rect">
            <a:avLst/>
          </a:prstGeom>
          <a:solidFill>
            <a:schemeClr val="bg1">
              <a:lumMod val="95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19100">
              <a:spcAft>
                <a:spcPts val="1800"/>
              </a:spcAft>
            </a:pPr>
            <a:r>
              <a:rPr lang="en-US" sz="4800" u="sng" dirty="0">
                <a:solidFill>
                  <a:schemeClr val="tx1"/>
                </a:solidFill>
              </a:rPr>
              <a:t>Introduction and Background</a:t>
            </a:r>
          </a:p>
          <a:p>
            <a:pPr marL="419100" algn="l">
              <a:spcAft>
                <a:spcPts val="1800"/>
              </a:spcAft>
            </a:pPr>
            <a:r>
              <a:rPr lang="en-US" sz="4400" dirty="0">
                <a:solidFill>
                  <a:schemeClr val="tx1"/>
                </a:solidFill>
              </a:rPr>
              <a:t>Background:</a:t>
            </a:r>
          </a:p>
          <a:p>
            <a:pPr marL="990600" indent="-571500" algn="l">
              <a:spcAft>
                <a:spcPts val="1800"/>
              </a:spcAft>
              <a:buFont typeface="Arial" panose="020B0604020202020204" pitchFamily="34" charset="0"/>
              <a:buChar char="•"/>
            </a:pPr>
            <a:r>
              <a:rPr lang="en-US" sz="4400" b="0" dirty="0">
                <a:solidFill>
                  <a:schemeClr val="tx1"/>
                </a:solidFill>
              </a:rPr>
              <a:t> Demand for monoclonal antibodies (</a:t>
            </a:r>
            <a:r>
              <a:rPr lang="en-US" sz="4400" b="0" dirty="0" err="1">
                <a:solidFill>
                  <a:schemeClr val="tx1"/>
                </a:solidFill>
              </a:rPr>
              <a:t>MAbs</a:t>
            </a:r>
            <a:r>
              <a:rPr lang="en-US" sz="4400" b="0" dirty="0">
                <a:solidFill>
                  <a:schemeClr val="tx1"/>
                </a:solidFill>
              </a:rPr>
              <a:t>) has risen dramatically </a:t>
            </a:r>
          </a:p>
          <a:p>
            <a:pPr marL="990600" indent="-571500" algn="l">
              <a:spcAft>
                <a:spcPts val="1800"/>
              </a:spcAft>
              <a:buFont typeface="Arial" panose="020B0604020202020204" pitchFamily="34" charset="0"/>
              <a:buChar char="•"/>
            </a:pPr>
            <a:r>
              <a:rPr lang="en-US" sz="4400" b="0" dirty="0">
                <a:solidFill>
                  <a:schemeClr val="tx1"/>
                </a:solidFill>
              </a:rPr>
              <a:t> </a:t>
            </a:r>
            <a:r>
              <a:rPr lang="en-US" sz="4400" b="0" dirty="0" err="1">
                <a:solidFill>
                  <a:schemeClr val="tx1"/>
                </a:solidFill>
              </a:rPr>
              <a:t>MAbs</a:t>
            </a:r>
            <a:r>
              <a:rPr lang="en-US" sz="4400" b="0" dirty="0">
                <a:solidFill>
                  <a:schemeClr val="tx1"/>
                </a:solidFill>
              </a:rPr>
              <a:t> are used in cancer research</a:t>
            </a:r>
          </a:p>
          <a:p>
            <a:pPr marL="990600" indent="-571500" algn="l">
              <a:spcAft>
                <a:spcPts val="1800"/>
              </a:spcAft>
              <a:buFont typeface="Arial" panose="020B0604020202020204" pitchFamily="34" charset="0"/>
              <a:buChar char="•"/>
            </a:pPr>
            <a:r>
              <a:rPr lang="en-US" sz="4400" b="0" dirty="0">
                <a:solidFill>
                  <a:schemeClr val="tx1"/>
                </a:solidFill>
              </a:rPr>
              <a:t> Most pharmaceutical plants are designed to be versatile</a:t>
            </a:r>
          </a:p>
          <a:p>
            <a:pPr marL="990600" indent="-571500" algn="l">
              <a:spcAft>
                <a:spcPts val="1800"/>
              </a:spcAft>
              <a:buFont typeface="Arial" panose="020B0604020202020204" pitchFamily="34" charset="0"/>
              <a:buChar char="•"/>
            </a:pPr>
            <a:r>
              <a:rPr lang="en-US" sz="4400" b="0" dirty="0">
                <a:solidFill>
                  <a:schemeClr val="tx1"/>
                </a:solidFill>
              </a:rPr>
              <a:t> VEGF-A is the targeted </a:t>
            </a:r>
            <a:r>
              <a:rPr lang="en-US" sz="4400" b="0" dirty="0" err="1">
                <a:solidFill>
                  <a:schemeClr val="tx1"/>
                </a:solidFill>
              </a:rPr>
              <a:t>MAb</a:t>
            </a:r>
            <a:endParaRPr lang="en-US" sz="4400" b="0" dirty="0">
              <a:solidFill>
                <a:schemeClr val="tx1"/>
              </a:solidFill>
            </a:endParaRPr>
          </a:p>
          <a:p>
            <a:pPr marL="419100" algn="l">
              <a:spcAft>
                <a:spcPts val="1800"/>
              </a:spcAft>
            </a:pPr>
            <a:r>
              <a:rPr lang="en-US" sz="4400" dirty="0">
                <a:solidFill>
                  <a:schemeClr val="tx1"/>
                </a:solidFill>
              </a:rPr>
              <a:t>Concept:</a:t>
            </a:r>
          </a:p>
          <a:p>
            <a:pPr marL="990600" indent="-571500" algn="l">
              <a:spcAft>
                <a:spcPts val="1800"/>
              </a:spcAft>
              <a:buFont typeface="Arial" panose="020B0604020202020204" pitchFamily="34" charset="0"/>
              <a:buChar char="•"/>
            </a:pPr>
            <a:r>
              <a:rPr lang="en-US" sz="4400" b="0" dirty="0">
                <a:solidFill>
                  <a:schemeClr val="tx1"/>
                </a:solidFill>
              </a:rPr>
              <a:t>Single use bioreactor (biobag)</a:t>
            </a:r>
          </a:p>
          <a:p>
            <a:pPr marL="990600" indent="-571500" algn="l">
              <a:spcAft>
                <a:spcPts val="1800"/>
              </a:spcAft>
              <a:buFont typeface="Arial" panose="020B0604020202020204" pitchFamily="34" charset="0"/>
              <a:buChar char="•"/>
            </a:pPr>
            <a:r>
              <a:rPr lang="en-US" sz="4400" b="0" dirty="0">
                <a:solidFill>
                  <a:schemeClr val="tx1"/>
                </a:solidFill>
              </a:rPr>
              <a:t>Fed Batch chosen for higher yield</a:t>
            </a:r>
          </a:p>
          <a:p>
            <a:pPr marL="990600" indent="-571500" algn="l">
              <a:spcAft>
                <a:spcPts val="1800"/>
              </a:spcAft>
              <a:buFont typeface="Arial" panose="020B0604020202020204" pitchFamily="34" charset="0"/>
              <a:buChar char="•"/>
            </a:pPr>
            <a:r>
              <a:rPr lang="en-US" sz="4400" b="0" dirty="0">
                <a:solidFill>
                  <a:schemeClr val="tx1"/>
                </a:solidFill>
              </a:rPr>
              <a:t>Minimum of 1,000 kg </a:t>
            </a:r>
            <a:r>
              <a:rPr lang="en-US" sz="4400" b="0" dirty="0" err="1">
                <a:solidFill>
                  <a:schemeClr val="tx1"/>
                </a:solidFill>
              </a:rPr>
              <a:t>MAb</a:t>
            </a:r>
            <a:r>
              <a:rPr lang="en-US" sz="4400" b="0" dirty="0">
                <a:solidFill>
                  <a:schemeClr val="tx1"/>
                </a:solidFill>
              </a:rPr>
              <a:t> produced annually</a:t>
            </a:r>
          </a:p>
          <a:p>
            <a:pPr marL="990600" indent="-571500" algn="l">
              <a:spcAft>
                <a:spcPts val="1800"/>
              </a:spcAft>
              <a:buFont typeface="Arial" panose="020B0604020202020204" pitchFamily="34" charset="0"/>
              <a:buChar char="•"/>
            </a:pPr>
            <a:r>
              <a:rPr lang="en-US" sz="4400" b="0" dirty="0">
                <a:solidFill>
                  <a:schemeClr val="tx1"/>
                </a:solidFill>
              </a:rPr>
              <a:t>1 year of product is storable</a:t>
            </a:r>
          </a:p>
          <a:p>
            <a:pPr marL="990600" indent="-571500" algn="l">
              <a:spcAft>
                <a:spcPts val="1800"/>
              </a:spcAft>
              <a:buFont typeface="Arial" panose="020B0604020202020204" pitchFamily="34" charset="0"/>
              <a:buChar char="•"/>
            </a:pPr>
            <a:r>
              <a:rPr lang="en-US" sz="4400" b="0" dirty="0">
                <a:solidFill>
                  <a:schemeClr val="tx1"/>
                </a:solidFill>
              </a:rPr>
              <a:t>Plant to be designed for versatility/contracting</a:t>
            </a:r>
            <a:endParaRPr lang="en-US" sz="4000" b="0" dirty="0">
              <a:solidFill>
                <a:schemeClr val="tx1"/>
              </a:solidFill>
            </a:endParaRPr>
          </a:p>
          <a:p>
            <a:pPr marL="990600" indent="-571500" algn="l">
              <a:spcAft>
                <a:spcPts val="1800"/>
              </a:spcAft>
              <a:buFont typeface="Arial" panose="020B0604020202020204" pitchFamily="34" charset="0"/>
              <a:buChar char="•"/>
            </a:pPr>
            <a:r>
              <a:rPr lang="en-US" sz="4400" b="0" dirty="0">
                <a:solidFill>
                  <a:schemeClr val="tx1"/>
                </a:solidFill>
              </a:rPr>
              <a:t>2 Batches completed every 33 days</a:t>
            </a:r>
          </a:p>
          <a:p>
            <a:pPr marL="419100" algn="l">
              <a:spcAft>
                <a:spcPts val="1800"/>
              </a:spcAft>
            </a:pPr>
            <a:endParaRPr lang="en-US" sz="4000" b="0" dirty="0">
              <a:solidFill>
                <a:schemeClr val="tx1"/>
              </a:solidFill>
            </a:endParaRPr>
          </a:p>
        </p:txBody>
      </p:sp>
      <p:sp>
        <p:nvSpPr>
          <p:cNvPr id="26" name="Rectangle 25"/>
          <p:cNvSpPr/>
          <p:nvPr/>
        </p:nvSpPr>
        <p:spPr>
          <a:xfrm>
            <a:off x="1600200" y="21107400"/>
            <a:ext cx="10629900" cy="11357875"/>
          </a:xfrm>
          <a:prstGeom prst="rect">
            <a:avLst/>
          </a:prstGeom>
          <a:solidFill>
            <a:schemeClr val="bg1">
              <a:lumMod val="95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19100"/>
            <a:endParaRPr lang="en-US" sz="4800" dirty="0">
              <a:solidFill>
                <a:schemeClr val="tx1"/>
              </a:solidFill>
            </a:endParaRPr>
          </a:p>
          <a:p>
            <a:pPr marL="1104900" indent="-685800">
              <a:buFont typeface="Arial" panose="020B0604020202020204" pitchFamily="34" charset="0"/>
              <a:buChar char="•"/>
            </a:pPr>
            <a:endParaRPr lang="en-US" sz="4800" dirty="0">
              <a:solidFill>
                <a:schemeClr val="tx1"/>
              </a:solidFill>
            </a:endParaRPr>
          </a:p>
        </p:txBody>
      </p:sp>
      <p:sp>
        <p:nvSpPr>
          <p:cNvPr id="27" name="Rectangle 26"/>
          <p:cNvSpPr/>
          <p:nvPr/>
        </p:nvSpPr>
        <p:spPr>
          <a:xfrm>
            <a:off x="14325600" y="23393635"/>
            <a:ext cx="14935200" cy="9071640"/>
          </a:xfrm>
          <a:prstGeom prst="rect">
            <a:avLst/>
          </a:prstGeom>
          <a:solidFill>
            <a:schemeClr val="bg1">
              <a:lumMod val="95000"/>
            </a:schemeClr>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19100"/>
            <a:r>
              <a:rPr lang="en-US" sz="4800" dirty="0">
                <a:solidFill>
                  <a:schemeClr val="tx1"/>
                </a:solidFill>
              </a:rPr>
              <a:t>Economic Analysis</a:t>
            </a:r>
          </a:p>
          <a:p>
            <a:pPr marL="419100"/>
            <a:endParaRPr lang="en-US" sz="4800" dirty="0">
              <a:solidFill>
                <a:schemeClr val="tx1"/>
              </a:solidFill>
            </a:endParaRPr>
          </a:p>
        </p:txBody>
      </p:sp>
      <p:sp>
        <p:nvSpPr>
          <p:cNvPr id="28" name="Rectangle 27"/>
          <p:cNvSpPr/>
          <p:nvPr/>
        </p:nvSpPr>
        <p:spPr>
          <a:xfrm>
            <a:off x="31242000" y="23393635"/>
            <a:ext cx="12339588" cy="9071640"/>
          </a:xfrm>
          <a:prstGeom prst="rect">
            <a:avLst/>
          </a:prstGeom>
          <a:solidFill>
            <a:schemeClr val="bg1">
              <a:lumMod val="95000"/>
            </a:schemeClr>
          </a:solidFill>
          <a:ln w="381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19100"/>
            <a:r>
              <a:rPr lang="en-US" sz="4800" u="sng" dirty="0">
                <a:solidFill>
                  <a:schemeClr val="tx1"/>
                </a:solidFill>
              </a:rPr>
              <a:t>Conclusions</a:t>
            </a:r>
          </a:p>
          <a:p>
            <a:pPr marL="1104900" indent="-685800" algn="l">
              <a:buFont typeface="Arial" panose="020B0604020202020204" pitchFamily="34" charset="0"/>
              <a:buChar char="•"/>
            </a:pPr>
            <a:r>
              <a:rPr lang="en-US" sz="4000" b="0" dirty="0">
                <a:solidFill>
                  <a:schemeClr val="tx1"/>
                </a:solidFill>
              </a:rPr>
              <a:t>We recommend that this plant is a </a:t>
            </a:r>
            <a:r>
              <a:rPr lang="en-US" sz="4000" dirty="0">
                <a:solidFill>
                  <a:schemeClr val="tx1"/>
                </a:solidFill>
              </a:rPr>
              <a:t>GO</a:t>
            </a:r>
          </a:p>
          <a:p>
            <a:pPr marL="1104900" indent="-685800" algn="l">
              <a:buFont typeface="Arial" panose="020B0604020202020204" pitchFamily="34" charset="0"/>
              <a:buChar char="•"/>
            </a:pPr>
            <a:r>
              <a:rPr lang="en-US" sz="4000" b="0" dirty="0">
                <a:solidFill>
                  <a:schemeClr val="tx1"/>
                </a:solidFill>
              </a:rPr>
              <a:t>Economic Analysis produced the following results:</a:t>
            </a:r>
          </a:p>
          <a:p>
            <a:pPr marL="2476500" lvl="3" indent="-685800" algn="l">
              <a:buFont typeface="Arial" panose="020B0604020202020204" pitchFamily="34" charset="0"/>
              <a:buChar char="•"/>
            </a:pPr>
            <a:r>
              <a:rPr lang="en-US" sz="4000" b="0" dirty="0">
                <a:solidFill>
                  <a:schemeClr val="tx1"/>
                </a:solidFill>
              </a:rPr>
              <a:t>NPV at 10% interest: 53,864,000,000</a:t>
            </a:r>
          </a:p>
          <a:p>
            <a:pPr marL="990600" indent="-571500" algn="l">
              <a:spcAft>
                <a:spcPts val="0"/>
              </a:spcAft>
              <a:buFont typeface="Arial" panose="020B0604020202020204" pitchFamily="34" charset="0"/>
              <a:buChar char="•"/>
            </a:pPr>
            <a:r>
              <a:rPr lang="en-US" sz="4000" b="0" dirty="0">
                <a:solidFill>
                  <a:schemeClr val="tx1"/>
                </a:solidFill>
              </a:rPr>
              <a:t>1,570 kg of </a:t>
            </a:r>
            <a:r>
              <a:rPr lang="en-US" sz="4000" b="0" dirty="0" err="1">
                <a:solidFill>
                  <a:schemeClr val="tx1"/>
                </a:solidFill>
              </a:rPr>
              <a:t>MAb</a:t>
            </a:r>
            <a:r>
              <a:rPr lang="en-US" sz="4000" b="0" dirty="0">
                <a:solidFill>
                  <a:schemeClr val="tx1"/>
                </a:solidFill>
              </a:rPr>
              <a:t> intended produced annually, with 2,159 at maximum capacity</a:t>
            </a:r>
          </a:p>
          <a:p>
            <a:pPr marL="419100">
              <a:spcAft>
                <a:spcPts val="0"/>
              </a:spcAft>
            </a:pPr>
            <a:r>
              <a:rPr lang="en-US" sz="4800" u="sng" dirty="0">
                <a:solidFill>
                  <a:schemeClr val="tx1"/>
                </a:solidFill>
              </a:rPr>
              <a:t>Recommendations</a:t>
            </a:r>
          </a:p>
          <a:p>
            <a:pPr marL="419100" algn="l">
              <a:spcAft>
                <a:spcPts val="0"/>
              </a:spcAft>
            </a:pPr>
            <a:r>
              <a:rPr lang="en-US" sz="3600" b="0" dirty="0">
                <a:solidFill>
                  <a:schemeClr val="tx1"/>
                </a:solidFill>
              </a:rPr>
              <a:t>We recommend a pilot scale plant to further study the kinetic and thermodynamic properties of CHO cells and to optimize this process</a:t>
            </a:r>
          </a:p>
          <a:p>
            <a:pPr marL="419100"/>
            <a:r>
              <a:rPr lang="en-US" sz="4800" u="sng" dirty="0">
                <a:solidFill>
                  <a:schemeClr val="tx1"/>
                </a:solidFill>
              </a:rPr>
              <a:t>Acknowledgments</a:t>
            </a:r>
          </a:p>
          <a:p>
            <a:pPr marL="419100" algn="just"/>
            <a:r>
              <a:rPr lang="en-US" sz="3200" b="0" dirty="0">
                <a:solidFill>
                  <a:schemeClr val="tx1"/>
                </a:solidFill>
              </a:rPr>
              <a:t>We would like to thank the faculty of the Chemical Engineering Department at the University of New Hampshire. We would also like to Dr. Jeffrey Halpern for his support on this project</a:t>
            </a:r>
          </a:p>
        </p:txBody>
      </p:sp>
      <p:pic>
        <p:nvPicPr>
          <p:cNvPr id="32" name="Picture 31"/>
          <p:cNvPicPr/>
          <p:nvPr/>
        </p:nvPicPr>
        <p:blipFill>
          <a:blip r:embed="rId3">
            <a:extLst>
              <a:ext uri="{28A0092B-C50C-407E-A947-70E740481C1C}">
                <a14:useLocalDpi xmlns:a14="http://schemas.microsoft.com/office/drawing/2010/main" val="0"/>
              </a:ext>
            </a:extLst>
          </a:blip>
          <a:stretch>
            <a:fillRect/>
          </a:stretch>
        </p:blipFill>
        <p:spPr>
          <a:xfrm>
            <a:off x="14893246" y="28270202"/>
            <a:ext cx="6442753" cy="3825116"/>
          </a:xfrm>
          <a:prstGeom prst="rect">
            <a:avLst/>
          </a:prstGeom>
        </p:spPr>
      </p:pic>
      <p:pic>
        <p:nvPicPr>
          <p:cNvPr id="33" name="Picture 32"/>
          <p:cNvPicPr/>
          <p:nvPr/>
        </p:nvPicPr>
        <p:blipFill>
          <a:blip r:embed="rId4">
            <a:extLst>
              <a:ext uri="{28A0092B-C50C-407E-A947-70E740481C1C}">
                <a14:useLocalDpi xmlns:a14="http://schemas.microsoft.com/office/drawing/2010/main" val="0"/>
              </a:ext>
            </a:extLst>
          </a:blip>
          <a:stretch>
            <a:fillRect/>
          </a:stretch>
        </p:blipFill>
        <p:spPr>
          <a:xfrm>
            <a:off x="14893247" y="24206181"/>
            <a:ext cx="6442752" cy="3825115"/>
          </a:xfrm>
          <a:prstGeom prst="rect">
            <a:avLst/>
          </a:prstGeom>
        </p:spPr>
      </p:pic>
      <p:sp>
        <p:nvSpPr>
          <p:cNvPr id="4" name="TextBox 3"/>
          <p:cNvSpPr txBox="1"/>
          <p:nvPr/>
        </p:nvSpPr>
        <p:spPr>
          <a:xfrm>
            <a:off x="22071863" y="24435317"/>
            <a:ext cx="6705600" cy="7694414"/>
          </a:xfrm>
          <a:prstGeom prst="rect">
            <a:avLst/>
          </a:prstGeom>
          <a:noFill/>
        </p:spPr>
        <p:txBody>
          <a:bodyPr wrap="square" rtlCol="0">
            <a:spAutoFit/>
          </a:bodyPr>
          <a:lstStyle/>
          <a:p>
            <a:pPr algn="l"/>
            <a:r>
              <a:rPr lang="en-US" sz="3800" dirty="0">
                <a:solidFill>
                  <a:schemeClr val="tx1"/>
                </a:solidFill>
              </a:rPr>
              <a:t>Total Capital Investment:</a:t>
            </a:r>
            <a:r>
              <a:rPr lang="en-US" sz="3800" b="0" dirty="0">
                <a:solidFill>
                  <a:schemeClr val="tx1"/>
                </a:solidFill>
              </a:rPr>
              <a:t> $8.368 Million</a:t>
            </a:r>
            <a:endParaRPr lang="en-US" sz="3800" dirty="0">
              <a:solidFill>
                <a:schemeClr val="tx1"/>
              </a:solidFill>
            </a:endParaRPr>
          </a:p>
          <a:p>
            <a:pPr algn="l"/>
            <a:r>
              <a:rPr lang="en-US" sz="3800" dirty="0">
                <a:solidFill>
                  <a:schemeClr val="tx1"/>
                </a:solidFill>
              </a:rPr>
              <a:t>Annual Expenses: </a:t>
            </a:r>
            <a:endParaRPr lang="en-US" sz="3800" b="0" dirty="0">
              <a:solidFill>
                <a:schemeClr val="tx1"/>
              </a:solidFill>
            </a:endParaRPr>
          </a:p>
          <a:p>
            <a:pPr algn="l"/>
            <a:r>
              <a:rPr lang="en-US" sz="3800" b="0" dirty="0">
                <a:solidFill>
                  <a:schemeClr val="tx1"/>
                </a:solidFill>
              </a:rPr>
              <a:t>$543 Million</a:t>
            </a:r>
          </a:p>
          <a:p>
            <a:pPr algn="l"/>
            <a:r>
              <a:rPr lang="en-US" sz="3800" dirty="0">
                <a:solidFill>
                  <a:schemeClr val="tx1"/>
                </a:solidFill>
              </a:rPr>
              <a:t>Annual Revenue: </a:t>
            </a:r>
            <a:endParaRPr lang="en-US" sz="3800" b="0" dirty="0">
              <a:solidFill>
                <a:schemeClr val="tx1"/>
              </a:solidFill>
            </a:endParaRPr>
          </a:p>
          <a:p>
            <a:pPr algn="l"/>
            <a:r>
              <a:rPr lang="en-US" sz="3800" b="0" dirty="0">
                <a:solidFill>
                  <a:schemeClr val="tx1"/>
                </a:solidFill>
              </a:rPr>
              <a:t>$23.5 Billion</a:t>
            </a:r>
          </a:p>
          <a:p>
            <a:pPr algn="l"/>
            <a:r>
              <a:rPr lang="en-US" sz="3800" dirty="0">
                <a:solidFill>
                  <a:schemeClr val="tx1"/>
                </a:solidFill>
              </a:rPr>
              <a:t>Net Annual Profit:</a:t>
            </a:r>
          </a:p>
          <a:p>
            <a:pPr algn="l"/>
            <a:r>
              <a:rPr lang="en-US" sz="3800" b="0" dirty="0">
                <a:solidFill>
                  <a:schemeClr val="tx1"/>
                </a:solidFill>
              </a:rPr>
              <a:t>$12.7 Billion</a:t>
            </a:r>
          </a:p>
          <a:p>
            <a:pPr algn="l"/>
            <a:r>
              <a:rPr lang="en-US" sz="3800" dirty="0">
                <a:solidFill>
                  <a:schemeClr val="tx1"/>
                </a:solidFill>
              </a:rPr>
              <a:t>After Tax Rate of Return:</a:t>
            </a:r>
          </a:p>
          <a:p>
            <a:pPr algn="l"/>
            <a:r>
              <a:rPr lang="en-US" sz="3800" b="0" dirty="0">
                <a:solidFill>
                  <a:schemeClr val="tx1"/>
                </a:solidFill>
              </a:rPr>
              <a:t>2,268%</a:t>
            </a:r>
          </a:p>
          <a:p>
            <a:pPr algn="l"/>
            <a:r>
              <a:rPr lang="en-US" sz="3800" dirty="0">
                <a:solidFill>
                  <a:schemeClr val="tx1"/>
                </a:solidFill>
              </a:rPr>
              <a:t>DCFRR:</a:t>
            </a:r>
            <a:r>
              <a:rPr lang="en-US" sz="3800" b="0" dirty="0">
                <a:solidFill>
                  <a:schemeClr val="tx1"/>
                </a:solidFill>
              </a:rPr>
              <a:t> 3,179%</a:t>
            </a:r>
            <a:endParaRPr lang="en-US" sz="3800" dirty="0">
              <a:solidFill>
                <a:schemeClr val="tx1"/>
              </a:solidFill>
            </a:endParaRPr>
          </a:p>
          <a:p>
            <a:pPr algn="l"/>
            <a:r>
              <a:rPr lang="en-US" sz="3800" dirty="0">
                <a:solidFill>
                  <a:schemeClr val="tx1"/>
                </a:solidFill>
              </a:rPr>
              <a:t>NPV (</a:t>
            </a:r>
            <a:r>
              <a:rPr lang="en-US" sz="3800" dirty="0" err="1">
                <a:solidFill>
                  <a:schemeClr val="tx1"/>
                </a:solidFill>
              </a:rPr>
              <a:t>i</a:t>
            </a:r>
            <a:r>
              <a:rPr lang="en-US" sz="3800" dirty="0">
                <a:solidFill>
                  <a:schemeClr val="tx1"/>
                </a:solidFill>
              </a:rPr>
              <a:t>=10%): $</a:t>
            </a:r>
            <a:r>
              <a:rPr lang="en-US" sz="3800" b="0" dirty="0">
                <a:solidFill>
                  <a:schemeClr val="tx1"/>
                </a:solidFill>
              </a:rPr>
              <a:t>53,864,000,000</a:t>
            </a:r>
            <a:endParaRPr lang="en-US" sz="3800" dirty="0">
              <a:solidFill>
                <a:schemeClr val="tx1"/>
              </a:solidFill>
            </a:endParaRPr>
          </a:p>
        </p:txBody>
      </p:sp>
      <p:pic>
        <p:nvPicPr>
          <p:cNvPr id="14" name="Picture 13"/>
          <p:cNvPicPr>
            <a:picLocks noChangeAspect="1"/>
          </p:cNvPicPr>
          <p:nvPr/>
        </p:nvPicPr>
        <p:blipFill>
          <a:blip r:embed="rId5"/>
          <a:stretch>
            <a:fillRect/>
          </a:stretch>
        </p:blipFill>
        <p:spPr>
          <a:xfrm>
            <a:off x="12877800" y="19845299"/>
            <a:ext cx="30703788" cy="3240901"/>
          </a:xfrm>
          <a:prstGeom prst="rect">
            <a:avLst/>
          </a:prstGeom>
        </p:spPr>
      </p:pic>
      <p:sp>
        <p:nvSpPr>
          <p:cNvPr id="16" name="TextBox 15"/>
          <p:cNvSpPr txBox="1"/>
          <p:nvPr/>
        </p:nvSpPr>
        <p:spPr>
          <a:xfrm>
            <a:off x="1670573" y="21272904"/>
            <a:ext cx="10471363" cy="4062651"/>
          </a:xfrm>
          <a:prstGeom prst="rect">
            <a:avLst/>
          </a:prstGeom>
          <a:noFill/>
        </p:spPr>
        <p:txBody>
          <a:bodyPr wrap="square" rtlCol="0">
            <a:spAutoFit/>
          </a:bodyPr>
          <a:lstStyle/>
          <a:p>
            <a:pPr algn="l"/>
            <a:r>
              <a:rPr lang="en-US" dirty="0">
                <a:solidFill>
                  <a:schemeClr val="tx1"/>
                </a:solidFill>
              </a:rPr>
              <a:t>Safety:</a:t>
            </a:r>
          </a:p>
          <a:p>
            <a:pPr marL="571500" indent="-571500" algn="l">
              <a:buFont typeface="Arial" panose="020B0604020202020204" pitchFamily="34" charset="0"/>
              <a:buChar char="•"/>
            </a:pPr>
            <a:r>
              <a:rPr lang="en-US" b="0" dirty="0">
                <a:solidFill>
                  <a:schemeClr val="tx1"/>
                </a:solidFill>
              </a:rPr>
              <a:t>Single use bioreactor bags reduces the cross contamination risk</a:t>
            </a:r>
          </a:p>
          <a:p>
            <a:pPr marL="571500" indent="-571500" algn="l">
              <a:buFont typeface="Arial" panose="020B0604020202020204" pitchFamily="34" charset="0"/>
              <a:buChar char="•"/>
            </a:pPr>
            <a:r>
              <a:rPr lang="en-US" b="0" dirty="0">
                <a:solidFill>
                  <a:schemeClr val="tx1"/>
                </a:solidFill>
              </a:rPr>
              <a:t>A HAZOP analysis was done on          R-180 A-D</a:t>
            </a:r>
          </a:p>
          <a:p>
            <a:pPr algn="l"/>
            <a:endParaRPr lang="en-US" dirty="0">
              <a:solidFill>
                <a:schemeClr val="tx1"/>
              </a:solidFill>
            </a:endParaRPr>
          </a:p>
        </p:txBody>
      </p:sp>
      <p:pic>
        <p:nvPicPr>
          <p:cNvPr id="2" name="Picture 1">
            <a:extLst>
              <a:ext uri="{FF2B5EF4-FFF2-40B4-BE49-F238E27FC236}">
                <a16:creationId xmlns:a16="http://schemas.microsoft.com/office/drawing/2014/main" id="{066D08E9-E64A-4DD0-BF99-2ECEFE0A62FE}"/>
              </a:ext>
            </a:extLst>
          </p:cNvPr>
          <p:cNvPicPr>
            <a:picLocks noChangeAspect="1"/>
          </p:cNvPicPr>
          <p:nvPr/>
        </p:nvPicPr>
        <p:blipFill>
          <a:blip r:embed="rId6"/>
          <a:stretch>
            <a:fillRect/>
          </a:stretch>
        </p:blipFill>
        <p:spPr>
          <a:xfrm>
            <a:off x="6627369" y="25069800"/>
            <a:ext cx="5109678" cy="6713247"/>
          </a:xfrm>
          <a:prstGeom prst="rect">
            <a:avLst/>
          </a:prstGeom>
        </p:spPr>
      </p:pic>
      <p:pic>
        <p:nvPicPr>
          <p:cNvPr id="5" name="Picture 4">
            <a:extLst>
              <a:ext uri="{FF2B5EF4-FFF2-40B4-BE49-F238E27FC236}">
                <a16:creationId xmlns:a16="http://schemas.microsoft.com/office/drawing/2014/main" id="{2CB290EE-6C6E-456B-9C4A-173AEA111129}"/>
              </a:ext>
            </a:extLst>
          </p:cNvPr>
          <p:cNvPicPr>
            <a:picLocks noChangeAspect="1"/>
          </p:cNvPicPr>
          <p:nvPr/>
        </p:nvPicPr>
        <p:blipFill>
          <a:blip r:embed="rId7"/>
          <a:stretch>
            <a:fillRect/>
          </a:stretch>
        </p:blipFill>
        <p:spPr>
          <a:xfrm>
            <a:off x="2492000" y="28823109"/>
            <a:ext cx="3486882" cy="2967559"/>
          </a:xfrm>
          <a:prstGeom prst="rect">
            <a:avLst/>
          </a:prstGeom>
        </p:spPr>
      </p:pic>
      <p:pic>
        <p:nvPicPr>
          <p:cNvPr id="6" name="Picture 5">
            <a:extLst>
              <a:ext uri="{FF2B5EF4-FFF2-40B4-BE49-F238E27FC236}">
                <a16:creationId xmlns:a16="http://schemas.microsoft.com/office/drawing/2014/main" id="{1DB9B7C6-5A3C-44EB-B442-765ADC783DDB}"/>
              </a:ext>
            </a:extLst>
          </p:cNvPr>
          <p:cNvPicPr>
            <a:picLocks noChangeAspect="1"/>
          </p:cNvPicPr>
          <p:nvPr/>
        </p:nvPicPr>
        <p:blipFill>
          <a:blip r:embed="rId8"/>
          <a:stretch>
            <a:fillRect/>
          </a:stretch>
        </p:blipFill>
        <p:spPr>
          <a:xfrm>
            <a:off x="2562557" y="25501059"/>
            <a:ext cx="3406609" cy="3066353"/>
          </a:xfrm>
          <a:prstGeom prst="rect">
            <a:avLst/>
          </a:prstGeom>
        </p:spPr>
      </p:pic>
      <p:pic>
        <p:nvPicPr>
          <p:cNvPr id="8" name="Picture 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877800" y="5642169"/>
            <a:ext cx="30703788" cy="13974163"/>
          </a:xfrm>
          <a:prstGeom prst="rect">
            <a:avLst/>
          </a:prstGeom>
        </p:spPr>
      </p:pic>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6992</TotalTime>
  <Words>243</Words>
  <Application>Microsoft Office PowerPoint</Application>
  <PresentationFormat>Custom</PresentationFormat>
  <Paragraphs>39</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Default Design</vt:lpstr>
      <vt:lpstr>Monoclonal Antibody Production via CHO Cells  Team F.S.G.: Brian Nunnelley, Alex Rioux, Garrett St. Laurent, Jonathan Zywusko Department of Chemical Engineering, University of New Hampshire</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Zywusko, Jonathan A</cp:lastModifiedBy>
  <cp:revision>310</cp:revision>
  <cp:lastPrinted>2019-05-01T19:07:15Z</cp:lastPrinted>
  <dcterms:created xsi:type="dcterms:W3CDTF">2004-07-26T21:45:23Z</dcterms:created>
  <dcterms:modified xsi:type="dcterms:W3CDTF">2019-05-02T16:55:39Z</dcterms:modified>
  <cp:category>science research poster</cp:category>
</cp:coreProperties>
</file>