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5698" autoAdjust="0"/>
  </p:normalViewPr>
  <p:slideViewPr>
    <p:cSldViewPr snapToGrid="0">
      <p:cViewPr>
        <p:scale>
          <a:sx n="50" d="100"/>
          <a:sy n="50" d="100"/>
        </p:scale>
        <p:origin x="-1338" y="-4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i=10% for</a:t>
            </a:r>
            <a:r>
              <a:rPr lang="en-US" baseline="0" dirty="0"/>
              <a:t> years 0-2</a:t>
            </a:r>
            <a:endParaRPr lang="en-US" dirty="0"/>
          </a:p>
        </c:rich>
      </c:tx>
      <c:layout>
        <c:manualLayout>
          <c:xMode val="edge"/>
          <c:yMode val="edge"/>
          <c:x val="0.40082847721752529"/>
          <c:y val="2.575023930488141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398569257436525"/>
          <c:y val="5.4027904594921315E-2"/>
          <c:w val="0.74022586353464725"/>
          <c:h val="0.8578222036160158"/>
        </c:manualLayout>
      </c:layout>
      <c:scatterChart>
        <c:scatterStyle val="smoothMarker"/>
        <c:varyColors val="0"/>
        <c:ser>
          <c:idx val="1"/>
          <c:order val="0"/>
          <c:tx>
            <c:v>10% Discount Rate</c:v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3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dPt>
            <c:idx val="1"/>
            <c:marker>
              <c:symbol val="circle"/>
              <c:size val="3"/>
              <c:spPr>
                <a:solidFill>
                  <a:schemeClr val="tx1"/>
                </a:solidFill>
                <a:ln w="9525">
                  <a:solidFill>
                    <a:schemeClr val="tx1"/>
                  </a:solidFill>
                </a:ln>
                <a:effectLst/>
              </c:spPr>
            </c:marker>
            <c:bubble3D val="0"/>
            <c:spPr>
              <a:ln w="19050" cap="rnd">
                <a:solidFill>
                  <a:schemeClr val="tx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786B-45AA-9354-FA151BDA80BE}"/>
              </c:ext>
            </c:extLst>
          </c:dPt>
          <c:dPt>
            <c:idx val="2"/>
            <c:marker>
              <c:symbol val="circle"/>
              <c:size val="3"/>
              <c:spPr>
                <a:solidFill>
                  <a:schemeClr val="tx1"/>
                </a:solidFill>
                <a:ln w="9525">
                  <a:solidFill>
                    <a:schemeClr val="tx1"/>
                  </a:solidFill>
                </a:ln>
                <a:effectLst/>
              </c:spPr>
            </c:marker>
            <c:bubble3D val="0"/>
            <c:spPr>
              <a:ln w="19050" cap="rnd">
                <a:solidFill>
                  <a:schemeClr val="tx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786B-45AA-9354-FA151BDA80BE}"/>
              </c:ext>
            </c:extLst>
          </c:dPt>
          <c:dPt>
            <c:idx val="3"/>
            <c:marker>
              <c:symbol val="circle"/>
              <c:size val="3"/>
              <c:spPr>
                <a:solidFill>
                  <a:schemeClr val="tx1"/>
                </a:solidFill>
                <a:ln w="9525">
                  <a:solidFill>
                    <a:schemeClr val="tx1"/>
                  </a:solidFill>
                </a:ln>
                <a:effectLst/>
              </c:spPr>
            </c:marker>
            <c:bubble3D val="0"/>
            <c:spPr>
              <a:ln w="19050" cap="rnd">
                <a:solidFill>
                  <a:schemeClr val="tx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786B-45AA-9354-FA151BDA80BE}"/>
              </c:ext>
            </c:extLst>
          </c:dPt>
          <c:xVal>
            <c:numRef>
              <c:f>'Cash Flow Anlaysis'!$T$5:$T$8</c:f>
              <c:numCache>
                <c:formatCode>#,##0_);[Red]\(#,##0\)</c:formatCode>
                <c:ptCount val="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2.0009999999999999</c:v>
                </c:pt>
              </c:numCache>
            </c:numRef>
          </c:xVal>
          <c:yVal>
            <c:numRef>
              <c:f>'Cash Flow Anlaysis'!$U$5:$U$8</c:f>
              <c:numCache>
                <c:formatCode>"$"#,##0.00_);[Red]\("$"#,##0.00\)</c:formatCode>
                <c:ptCount val="4"/>
                <c:pt idx="0">
                  <c:v>0</c:v>
                </c:pt>
                <c:pt idx="1">
                  <c:v>-8767807.8313914295</c:v>
                </c:pt>
                <c:pt idx="2">
                  <c:v>-14546590.2657176</c:v>
                </c:pt>
                <c:pt idx="3">
                  <c:v>1000000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786B-45AA-9354-FA151BDA80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04780568"/>
        <c:axId val="304780896"/>
        <c:extLst>
          <c:ext xmlns:c15="http://schemas.microsoft.com/office/drawing/2012/chart" uri="{02D57815-91ED-43cb-92C2-25804820EDAC}">
            <c15:filteredScatterSeries>
              <c15:ser>
                <c:idx val="2"/>
                <c:order val="1"/>
                <c:tx>
                  <c:v>IRR</c:v>
                </c:tx>
                <c:spPr>
                  <a:ln w="19050" cap="sq">
                    <a:solidFill>
                      <a:schemeClr val="tx1"/>
                    </a:solidFill>
                    <a:round/>
                  </a:ln>
                  <a:effectLst/>
                </c:spPr>
                <c:marker>
                  <c:symbol val="circle"/>
                  <c:size val="3"/>
                  <c:spPr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</a:ln>
                    <a:effectLst/>
                  </c:spPr>
                </c:marker>
                <c:xVal>
                  <c:numRef>
                    <c:extLst>
                      <c:ext uri="{02D57815-91ED-43cb-92C2-25804820EDAC}">
                        <c15:formulaRef>
                          <c15:sqref>'Cash Flow Anlaysis'!$B$5:$B$17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0</c:v>
                      </c:pt>
                      <c:pt idx="1">
                        <c:v>1</c:v>
                      </c:pt>
                      <c:pt idx="2">
                        <c:v>2</c:v>
                      </c:pt>
                      <c:pt idx="3">
                        <c:v>3</c:v>
                      </c:pt>
                      <c:pt idx="4">
                        <c:v>4</c:v>
                      </c:pt>
                      <c:pt idx="5">
                        <c:v>5</c:v>
                      </c:pt>
                      <c:pt idx="6">
                        <c:v>6</c:v>
                      </c:pt>
                      <c:pt idx="7">
                        <c:v>7</c:v>
                      </c:pt>
                      <c:pt idx="8">
                        <c:v>8</c:v>
                      </c:pt>
                      <c:pt idx="9">
                        <c:v>9</c:v>
                      </c:pt>
                      <c:pt idx="10">
                        <c:v>10</c:v>
                      </c:pt>
                      <c:pt idx="11">
                        <c:v>11</c:v>
                      </c:pt>
                      <c:pt idx="12">
                        <c:v>12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'Cash Flow Anlaysis'!$P$5:$P$17</c15:sqref>
                        </c15:formulaRef>
                      </c:ext>
                    </c:extLst>
                    <c:numCache>
                      <c:formatCode>"$"#,##0_);[Red]\("$"#,##0\)</c:formatCode>
                      <c:ptCount val="13"/>
                      <c:pt idx="0">
                        <c:v>0</c:v>
                      </c:pt>
                      <c:pt idx="1">
                        <c:v>-219210.68800340599</c:v>
                      </c:pt>
                      <c:pt idx="2">
                        <c:v>-222986.19611855835</c:v>
                      </c:pt>
                      <c:pt idx="3">
                        <c:v>-5297.5388558566628</c:v>
                      </c:pt>
                      <c:pt idx="4">
                        <c:v>-126.09901438839825</c:v>
                      </c:pt>
                      <c:pt idx="5">
                        <c:v>-3.2456219782851434</c:v>
                      </c:pt>
                      <c:pt idx="6">
                        <c:v>-0.32710093011452912</c:v>
                      </c:pt>
                      <c:pt idx="7">
                        <c:v>-0.25776816736768837</c:v>
                      </c:pt>
                      <c:pt idx="8">
                        <c:v>-0.25612108930631106</c:v>
                      </c:pt>
                      <c:pt idx="9">
                        <c:v>-0.25608196110727799</c:v>
                      </c:pt>
                      <c:pt idx="10">
                        <c:v>-0.25608103157273104</c:v>
                      </c:pt>
                      <c:pt idx="11">
                        <c:v>-0.25608100949058837</c:v>
                      </c:pt>
                      <c:pt idx="12">
                        <c:v>-0.25608100896588121</c:v>
                      </c:pt>
                    </c:numCache>
                  </c:numRef>
                </c:yVal>
                <c:smooth val="0"/>
                <c:extLst>
                  <c:ext xmlns:c16="http://schemas.microsoft.com/office/drawing/2014/chart" uri="{C3380CC4-5D6E-409C-BE32-E72D297353CC}">
                    <c16:uniqueId val="{00000007-786B-45AA-9354-FA151BDA80BE}"/>
                  </c:ext>
                </c:extLst>
              </c15:ser>
            </c15:filteredScatterSeries>
            <c15:filteredScatterSeries>
              <c15:ser>
                <c:idx val="0"/>
                <c:order val="2"/>
                <c:tx>
                  <c:v>Undiscounted</c:v>
                </c:tx>
                <c:spPr>
                  <a:ln w="19050" cap="rnd">
                    <a:solidFill>
                      <a:schemeClr val="tx1"/>
                    </a:solidFill>
                    <a:round/>
                  </a:ln>
                  <a:effectLst/>
                </c:spPr>
                <c:marker>
                  <c:symbol val="circle"/>
                  <c:size val="3"/>
                  <c:spPr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</a:ln>
                    <a:effectLst/>
                  </c:spPr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'Cash Flow Anlaysis'!$B$5:$B$17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0</c:v>
                      </c:pt>
                      <c:pt idx="1">
                        <c:v>1</c:v>
                      </c:pt>
                      <c:pt idx="2">
                        <c:v>2</c:v>
                      </c:pt>
                      <c:pt idx="3">
                        <c:v>3</c:v>
                      </c:pt>
                      <c:pt idx="4">
                        <c:v>4</c:v>
                      </c:pt>
                      <c:pt idx="5">
                        <c:v>5</c:v>
                      </c:pt>
                      <c:pt idx="6">
                        <c:v>6</c:v>
                      </c:pt>
                      <c:pt idx="7">
                        <c:v>7</c:v>
                      </c:pt>
                      <c:pt idx="8">
                        <c:v>8</c:v>
                      </c:pt>
                      <c:pt idx="9">
                        <c:v>9</c:v>
                      </c:pt>
                      <c:pt idx="10">
                        <c:v>10</c:v>
                      </c:pt>
                      <c:pt idx="11">
                        <c:v>11</c:v>
                      </c:pt>
                      <c:pt idx="12">
                        <c:v>12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'Cash Flow Anlaysis'!$L$5:$L$17</c15:sqref>
                        </c15:formulaRef>
                      </c:ext>
                    </c:extLst>
                    <c:numCache>
                      <c:formatCode>"$"#,##0_);[Red]\("$"#,##0\)</c:formatCode>
                      <c:ptCount val="13"/>
                      <c:pt idx="0">
                        <c:v>0</c:v>
                      </c:pt>
                      <c:pt idx="1">
                        <c:v>-9227542.3850905728</c:v>
                      </c:pt>
                      <c:pt idx="2">
                        <c:v>-15917510.614281237</c:v>
                      </c:pt>
                      <c:pt idx="3">
                        <c:v>16221193929.970312</c:v>
                      </c:pt>
                      <c:pt idx="4">
                        <c:v>32458305370.554909</c:v>
                      </c:pt>
                      <c:pt idx="5">
                        <c:v>48695416811.139503</c:v>
                      </c:pt>
                      <c:pt idx="6">
                        <c:v>64932528251.724098</c:v>
                      </c:pt>
                      <c:pt idx="7">
                        <c:v>81169639692.308685</c:v>
                      </c:pt>
                      <c:pt idx="8">
                        <c:v>97406751132.89328</c:v>
                      </c:pt>
                      <c:pt idx="9">
                        <c:v>113643862573.47787</c:v>
                      </c:pt>
                      <c:pt idx="10">
                        <c:v>129880974014.06247</c:v>
                      </c:pt>
                      <c:pt idx="11">
                        <c:v>146118085454.64706</c:v>
                      </c:pt>
                      <c:pt idx="12">
                        <c:v>162358939621.83411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786B-45AA-9354-FA151BDA80BE}"/>
                  </c:ext>
                </c:extLst>
              </c15:ser>
            </c15:filteredScatterSeries>
            <c15:filteredScatterSeries>
              <c15:ser>
                <c:idx val="3"/>
                <c:order val="3"/>
                <c:tx>
                  <c:v>Dotted Line Startup</c:v>
                </c:tx>
                <c:spPr>
                  <a:ln w="6350" cap="rnd">
                    <a:solidFill>
                      <a:schemeClr val="tx1"/>
                    </a:solidFill>
                    <a:prstDash val="dash"/>
                    <a:round/>
                  </a:ln>
                  <a:effectLst/>
                </c:spPr>
                <c:marker>
                  <c:symbol val="circle"/>
                  <c:size val="5"/>
                  <c:spPr>
                    <a:noFill/>
                    <a:ln w="9525">
                      <a:noFill/>
                    </a:ln>
                    <a:effectLst/>
                  </c:spPr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'Cash Flow Anlaysis'!$L$28:$L$29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</c:v>
                      </c:pt>
                      <c:pt idx="1">
                        <c:v>2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'Cash Flow Anlaysis'!$N$28:$N$29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-4000000</c:v>
                      </c:pt>
                      <c:pt idx="1">
                        <c:v>3500000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9-786B-45AA-9354-FA151BDA80BE}"/>
                  </c:ext>
                </c:extLst>
              </c15:ser>
            </c15:filteredScatterSeries>
            <c15:filteredScatterSeries>
              <c15:ser>
                <c:idx val="4"/>
                <c:order val="4"/>
                <c:tx>
                  <c:v>Dotted Lines PBP</c:v>
                </c:tx>
                <c:spPr>
                  <a:ln w="6350" cap="rnd">
                    <a:solidFill>
                      <a:schemeClr val="tx1"/>
                    </a:solidFill>
                    <a:prstDash val="dash"/>
                    <a:round/>
                  </a:ln>
                  <a:effectLst/>
                </c:spPr>
                <c:marker>
                  <c:symbol val="circle"/>
                  <c:size val="5"/>
                  <c:spPr>
                    <a:noFill/>
                    <a:ln w="9525">
                      <a:noFill/>
                    </a:ln>
                    <a:effectLst/>
                  </c:spPr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'Cash Flow Anlaysis'!$L$32:$L$33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4.07</c:v>
                      </c:pt>
                      <c:pt idx="1">
                        <c:v>4.07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'Cash Flow Anlaysis'!$M$28:$M$29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-4000000</c:v>
                      </c:pt>
                      <c:pt idx="1">
                        <c:v>2000000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A-786B-45AA-9354-FA151BDA80BE}"/>
                  </c:ext>
                </c:extLst>
              </c15:ser>
            </c15:filteredScatterSeries>
            <c15:filteredScatterSeries>
              <c15:ser>
                <c:idx val="5"/>
                <c:order val="5"/>
                <c:tx>
                  <c:v>Dotted Line NPT</c:v>
                </c:tx>
                <c:spPr>
                  <a:ln w="6350" cap="rnd">
                    <a:solidFill>
                      <a:schemeClr val="tx1"/>
                    </a:solidFill>
                    <a:prstDash val="dash"/>
                    <a:round/>
                  </a:ln>
                  <a:effectLst/>
                </c:spPr>
                <c:marker>
                  <c:symbol val="circle"/>
                  <c:size val="5"/>
                  <c:spPr>
                    <a:noFill/>
                    <a:ln w="9525">
                      <a:noFill/>
                    </a:ln>
                    <a:effectLst/>
                  </c:spPr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'Cash Flow Anlaysis'!$M$32:$M$33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</c:v>
                      </c:pt>
                      <c:pt idx="1">
                        <c:v>2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'Cash Flow Anlaysis'!$N$32:$N$33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-4000000</c:v>
                      </c:pt>
                      <c:pt idx="1">
                        <c:v>3500000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B-786B-45AA-9354-FA151BDA80BE}"/>
                  </c:ext>
                </c:extLst>
              </c15:ser>
            </c15:filteredScatterSeries>
          </c:ext>
        </c:extLst>
      </c:scatterChart>
      <c:valAx>
        <c:axId val="304780568"/>
        <c:scaling>
          <c:orientation val="minMax"/>
          <c:max val="3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b="0">
                    <a:solidFill>
                      <a:sysClr val="windowText" lastClr="000000"/>
                    </a:solidFill>
                  </a:rPr>
                  <a:t>End</a:t>
                </a:r>
                <a:r>
                  <a:rPr lang="en-US" sz="1400" b="0" baseline="0">
                    <a:solidFill>
                      <a:sysClr val="windowText" lastClr="000000"/>
                    </a:solidFill>
                  </a:rPr>
                  <a:t> of Year (dated from project inititation)</a:t>
                </a:r>
                <a:endParaRPr lang="en-US" sz="1400" b="0">
                  <a:solidFill>
                    <a:sysClr val="windowText" lastClr="000000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_);[Red]\(#,##0\)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prstDash val="sysDot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4780896"/>
        <c:crosses val="autoZero"/>
        <c:crossBetween val="midCat"/>
        <c:majorUnit val="1"/>
      </c:valAx>
      <c:valAx>
        <c:axId val="304780896"/>
        <c:scaling>
          <c:orientation val="minMax"/>
          <c:min val="-150000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b="0">
                    <a:solidFill>
                      <a:sysClr val="windowText" lastClr="000000"/>
                    </a:solidFill>
                  </a:rPr>
                  <a:t>Cumulative Discount Cash Flow (USD) </a:t>
                </a:r>
              </a:p>
            </c:rich>
          </c:tx>
          <c:layout>
            <c:manualLayout>
              <c:xMode val="edge"/>
              <c:yMode val="edge"/>
              <c:x val="1.4194702031024275E-2"/>
              <c:y val="0.1944944968512968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&quot;$&quot;#,##0.00_);[Red]\(&quot;$&quot;#,##0.00\)" sourceLinked="1"/>
        <c:majorTickMark val="out"/>
        <c:minorTickMark val="none"/>
        <c:tickLblPos val="nextTo"/>
        <c:spPr>
          <a:noFill/>
          <a:ln w="254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4780568"/>
        <c:crosses val="autoZero"/>
        <c:crossBetween val="midCat"/>
      </c:valAx>
      <c:spPr>
        <a:noFill/>
        <a:ln w="25400"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b="1"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1454002624671917"/>
          <c:y val="0.1023578302712161"/>
          <c:w val="0.54036439195100616"/>
          <c:h val="0.89764216972878386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7DA-490A-8124-FF3EB54C86E1}"/>
              </c:ext>
            </c:extLst>
          </c:dPt>
          <c:dPt>
            <c:idx val="1"/>
            <c:bubble3D val="0"/>
            <c:spPr>
              <a:solidFill>
                <a:srgbClr val="F77A0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7DA-490A-8124-FF3EB54C86E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7DA-490A-8124-FF3EB54C86E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7DA-490A-8124-FF3EB54C86E1}"/>
              </c:ext>
            </c:extLst>
          </c:dPt>
          <c:dPt>
            <c:idx val="4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7DA-490A-8124-FF3EB54C86E1}"/>
              </c:ext>
            </c:extLst>
          </c:dPt>
          <c:dPt>
            <c:idx val="5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7DA-490A-8124-FF3EB54C86E1}"/>
              </c:ext>
            </c:extLst>
          </c:dPt>
          <c:dPt>
            <c:idx val="6"/>
            <c:bubble3D val="0"/>
            <c:spPr>
              <a:solidFill>
                <a:srgbClr val="F1CBE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E7DA-490A-8124-FF3EB54C86E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'[Everything---use this!!! (2).xlsx]Cap Cost Table 5.5'!$V$9:$V$15</c:f>
              <c:strCache>
                <c:ptCount val="7"/>
                <c:pt idx="0">
                  <c:v>Reactors</c:v>
                </c:pt>
                <c:pt idx="1">
                  <c:v>Storage Vessels</c:v>
                </c:pt>
                <c:pt idx="2">
                  <c:v>Gas Movers</c:v>
                </c:pt>
                <c:pt idx="3">
                  <c:v>Separators</c:v>
                </c:pt>
                <c:pt idx="4">
                  <c:v>Mixers</c:v>
                </c:pt>
                <c:pt idx="5">
                  <c:v>Heat Exchangers</c:v>
                </c:pt>
                <c:pt idx="6">
                  <c:v>Pumps </c:v>
                </c:pt>
              </c:strCache>
            </c:strRef>
          </c:cat>
          <c:val>
            <c:numRef>
              <c:f>'[Everything---use this!!! (2).xlsx]Cap Cost Table 5.5'!$W$9:$W$15</c:f>
              <c:numCache>
                <c:formatCode>"$"#,##0</c:formatCode>
                <c:ptCount val="7"/>
                <c:pt idx="0">
                  <c:v>9752235.2727083564</c:v>
                </c:pt>
                <c:pt idx="1">
                  <c:v>351374</c:v>
                </c:pt>
                <c:pt idx="2">
                  <c:v>7567</c:v>
                </c:pt>
                <c:pt idx="3">
                  <c:v>669653.48800000001</c:v>
                </c:pt>
                <c:pt idx="4" formatCode="&quot;$&quot;#,##0.00">
                  <c:v>171580</c:v>
                </c:pt>
                <c:pt idx="5" formatCode="&quot;$&quot;#,##0.00">
                  <c:v>25207</c:v>
                </c:pt>
                <c:pt idx="6">
                  <c:v>608840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E7DA-490A-8124-FF3EB54C86E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3462379702537181E-2"/>
          <c:y val="9.2592592592592587E-3"/>
          <c:w val="0.26967990462609337"/>
          <c:h val="0.9872696121318166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0.25018</cdr:x>
      <cdr:y>0.04626</cdr:y>
    </cdr:from>
    <cdr:to>
      <cdr:x>0.6401</cdr:x>
      <cdr:y>0.10009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583645" y="222668"/>
          <a:ext cx="2468152" cy="2590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000" dirty="0"/>
            <a:t>NPV</a:t>
          </a:r>
          <a:r>
            <a:rPr lang="en-US" sz="1400" dirty="0"/>
            <a:t>(i=0.10)</a:t>
          </a:r>
          <a:r>
            <a:rPr lang="en-US" sz="2400" baseline="0" dirty="0"/>
            <a:t> </a:t>
          </a:r>
          <a:r>
            <a:rPr lang="en-US" sz="2000" baseline="0" dirty="0"/>
            <a:t>= $82.4B</a:t>
          </a:r>
          <a:endParaRPr lang="en-US" sz="2000" dirty="0"/>
        </a:p>
      </cdr:txBody>
    </cdr:sp>
  </cdr:relSizeAnchor>
  <cdr:relSizeAnchor xmlns:cdr="http://schemas.openxmlformats.org/drawingml/2006/chartDrawing">
    <cdr:from>
      <cdr:x>0.33653</cdr:x>
      <cdr:y>0.30885</cdr:y>
    </cdr:from>
    <cdr:to>
      <cdr:x>0.47881</cdr:x>
      <cdr:y>0.36268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2231167" y="1486562"/>
          <a:ext cx="943260" cy="2590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400" dirty="0"/>
            <a:t>i</a:t>
          </a:r>
          <a:r>
            <a:rPr lang="en-US" sz="1400" baseline="0" dirty="0"/>
            <a:t> = 10%</a:t>
          </a:r>
          <a:endParaRPr lang="en-US" sz="1400" dirty="0"/>
        </a:p>
      </cdr:txBody>
    </cdr:sp>
  </cdr:relSizeAnchor>
  <cdr:relSizeAnchor xmlns:cdr="http://schemas.openxmlformats.org/drawingml/2006/chartDrawing">
    <cdr:from>
      <cdr:x>0.25821</cdr:x>
      <cdr:y>0.82358</cdr:y>
    </cdr:from>
    <cdr:to>
      <cdr:x>0.71864</cdr:x>
      <cdr:y>0.89751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711921" y="3964049"/>
          <a:ext cx="3052558" cy="35583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000" dirty="0"/>
            <a:t>DBEP</a:t>
          </a:r>
          <a:r>
            <a:rPr lang="en-US" sz="1400" dirty="0"/>
            <a:t>(i=0.1) </a:t>
          </a:r>
          <a:r>
            <a:rPr lang="en-US" sz="2000" dirty="0"/>
            <a:t>=2.001 Years</a:t>
          </a:r>
        </a:p>
        <a:p xmlns:a="http://schemas.openxmlformats.org/drawingml/2006/main">
          <a:endParaRPr lang="en-US" sz="2000" dirty="0"/>
        </a:p>
      </cdr:txBody>
    </cdr:sp>
  </cdr:relSizeAnchor>
  <cdr:relSizeAnchor xmlns:cdr="http://schemas.openxmlformats.org/drawingml/2006/chartDrawing">
    <cdr:from>
      <cdr:x>0.25018</cdr:x>
      <cdr:y>0.1047</cdr:y>
    </cdr:from>
    <cdr:to>
      <cdr:x>0.71808</cdr:x>
      <cdr:y>0.18788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1658669" y="503919"/>
          <a:ext cx="3102091" cy="40038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000" baseline="0" dirty="0"/>
            <a:t>NPT</a:t>
          </a:r>
          <a:r>
            <a:rPr lang="en-US" sz="1400" baseline="0" dirty="0"/>
            <a:t>(i=0.10) </a:t>
          </a:r>
          <a:r>
            <a:rPr lang="en-US" sz="2000" baseline="0" dirty="0"/>
            <a:t>= .001 years</a:t>
          </a:r>
          <a:endParaRPr lang="en-US" sz="2000" dirty="0"/>
        </a:p>
      </cdr:txBody>
    </cdr:sp>
  </cdr:relSizeAnchor>
  <cdr:relSizeAnchor xmlns:cdr="http://schemas.openxmlformats.org/drawingml/2006/chartDrawing">
    <cdr:from>
      <cdr:x>0.24134</cdr:x>
      <cdr:y>0.88848</cdr:y>
    </cdr:from>
    <cdr:to>
      <cdr:x>0.73088</cdr:x>
      <cdr:y>0.88848</cdr:y>
    </cdr:to>
    <cdr:cxnSp macro="">
      <cdr:nvCxnSpPr>
        <cdr:cNvPr id="6" name="Straight Arrow Connector 5">
          <a:extLst xmlns:a="http://schemas.openxmlformats.org/drawingml/2006/main">
            <a:ext uri="{FF2B5EF4-FFF2-40B4-BE49-F238E27FC236}">
              <a16:creationId xmlns:a16="http://schemas.microsoft.com/office/drawing/2014/main" id="{00000000-0008-0000-1300-000005000000}"/>
            </a:ext>
          </a:extLst>
        </cdr:cNvPr>
        <cdr:cNvCxnSpPr/>
      </cdr:nvCxnSpPr>
      <cdr:spPr>
        <a:xfrm xmlns:a="http://schemas.openxmlformats.org/drawingml/2006/main">
          <a:off x="1600029" y="4276427"/>
          <a:ext cx="3245617" cy="0"/>
        </a:xfrm>
        <a:prstGeom xmlns:a="http://schemas.openxmlformats.org/drawingml/2006/main" prst="straightConnector1">
          <a:avLst/>
        </a:prstGeom>
        <a:ln xmlns:a="http://schemas.openxmlformats.org/drawingml/2006/main" w="6350">
          <a:solidFill>
            <a:schemeClr val="dk1">
              <a:alpha val="38000"/>
            </a:schemeClr>
          </a:solidFill>
          <a:headEnd type="triangle"/>
          <a:tailEnd type="triangle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BA02F-467F-4156-86C3-702768AC0F9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5276B-3EE1-41E1-9612-E1EF4F97F0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621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5276B-3EE1-41E1-9612-E1EF4F97F0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68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57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793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747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535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581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763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586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1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00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147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14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76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13" Type="http://schemas.openxmlformats.org/officeDocument/2006/relationships/image" Target="../media/image9.emf"/><Relationship Id="rId3" Type="http://schemas.openxmlformats.org/officeDocument/2006/relationships/image" Target="../media/image1.emf"/><Relationship Id="rId7" Type="http://schemas.openxmlformats.org/officeDocument/2006/relationships/image" Target="../media/image5.png"/><Relationship Id="rId12" Type="http://schemas.openxmlformats.org/officeDocument/2006/relationships/image" Target="../media/image8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chart" Target="../charts/chart2.xml"/><Relationship Id="rId1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7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20454" y="7157652"/>
            <a:ext cx="30944253" cy="7462001"/>
          </a:xfrm>
          <a:prstGeom prst="rect">
            <a:avLst/>
          </a:prstGeom>
        </p:spPr>
      </p:pic>
      <p:sp>
        <p:nvSpPr>
          <p:cNvPr id="90" name="TextBox 89">
            <a:extLst>
              <a:ext uri="{FF2B5EF4-FFF2-40B4-BE49-F238E27FC236}">
                <a16:creationId xmlns:a16="http://schemas.microsoft.com/office/drawing/2014/main" id="{0850546C-6248-4D41-BF4F-EC1F173B2537}"/>
              </a:ext>
            </a:extLst>
          </p:cNvPr>
          <p:cNvSpPr txBox="1"/>
          <p:nvPr/>
        </p:nvSpPr>
        <p:spPr>
          <a:xfrm>
            <a:off x="31066005" y="6476183"/>
            <a:ext cx="2831914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/>
              <a:t>Downstream </a:t>
            </a:r>
            <a:endParaRPr lang="en-US" sz="4000" u="sng" dirty="0">
              <a:cs typeface="Calibri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AD3AE07-3CCA-4B31-B665-F650A55B8E19}"/>
              </a:ext>
            </a:extLst>
          </p:cNvPr>
          <p:cNvSpPr/>
          <p:nvPr/>
        </p:nvSpPr>
        <p:spPr>
          <a:xfrm>
            <a:off x="11982209" y="5089615"/>
            <a:ext cx="31144464" cy="1280160"/>
          </a:xfrm>
          <a:prstGeom prst="rect">
            <a:avLst/>
          </a:prstGeom>
          <a:solidFill>
            <a:srgbClr val="0035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B2CCC75-D81A-47C1-8170-5067113F6F51}"/>
              </a:ext>
            </a:extLst>
          </p:cNvPr>
          <p:cNvSpPr/>
          <p:nvPr/>
        </p:nvSpPr>
        <p:spPr>
          <a:xfrm>
            <a:off x="731928" y="5098586"/>
            <a:ext cx="10634472" cy="1280160"/>
          </a:xfrm>
          <a:prstGeom prst="rect">
            <a:avLst/>
          </a:prstGeom>
          <a:solidFill>
            <a:srgbClr val="0035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F35223-C53E-47D9-81A6-8A25C391A5D8}"/>
              </a:ext>
            </a:extLst>
          </p:cNvPr>
          <p:cNvSpPr/>
          <p:nvPr/>
        </p:nvSpPr>
        <p:spPr>
          <a:xfrm>
            <a:off x="716507" y="20198687"/>
            <a:ext cx="10634472" cy="1280160"/>
          </a:xfrm>
          <a:prstGeom prst="rect">
            <a:avLst/>
          </a:prstGeom>
          <a:solidFill>
            <a:srgbClr val="0035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6E3C977-A561-41E8-92EC-B519B83F0C36}"/>
              </a:ext>
            </a:extLst>
          </p:cNvPr>
          <p:cNvSpPr/>
          <p:nvPr/>
        </p:nvSpPr>
        <p:spPr>
          <a:xfrm>
            <a:off x="11897993" y="28263745"/>
            <a:ext cx="15361920" cy="1280160"/>
          </a:xfrm>
          <a:prstGeom prst="rect">
            <a:avLst/>
          </a:prstGeom>
          <a:solidFill>
            <a:srgbClr val="0035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1885213" y="28291041"/>
            <a:ext cx="15361920" cy="35015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3E4D065-DD33-41B8-B7EA-80935792D44F}"/>
              </a:ext>
            </a:extLst>
          </p:cNvPr>
          <p:cNvSpPr/>
          <p:nvPr/>
        </p:nvSpPr>
        <p:spPr>
          <a:xfrm>
            <a:off x="27813178" y="20188113"/>
            <a:ext cx="15361920" cy="1301468"/>
          </a:xfrm>
          <a:prstGeom prst="rect">
            <a:avLst/>
          </a:prstGeom>
          <a:solidFill>
            <a:srgbClr val="0035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9CB56C6-6E09-44DC-9D7D-08E09F7BF0D9}"/>
              </a:ext>
            </a:extLst>
          </p:cNvPr>
          <p:cNvSpPr/>
          <p:nvPr/>
        </p:nvSpPr>
        <p:spPr>
          <a:xfrm>
            <a:off x="11937191" y="20190246"/>
            <a:ext cx="15361920" cy="1280160"/>
          </a:xfrm>
          <a:prstGeom prst="rect">
            <a:avLst/>
          </a:prstGeom>
          <a:solidFill>
            <a:srgbClr val="0035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657599" y="1139760"/>
            <a:ext cx="35502391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9600" dirty="0"/>
              <a:t>Production of Monoclonal Antibodies using a Perfusion Tank System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28460" y="2680771"/>
            <a:ext cx="30518100" cy="120924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7250" dirty="0"/>
              <a:t>Zero Flux Given: Brandon Blaesing, Brid Fillion, Thomas Gende, Sabrina </a:t>
            </a:r>
            <a:r>
              <a:rPr lang="en-US" sz="7250" dirty="0" err="1"/>
              <a:t>Marnoto</a:t>
            </a:r>
            <a:endParaRPr lang="en-US" sz="725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952500" y="4400579"/>
            <a:ext cx="4207002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736500" y="5105399"/>
            <a:ext cx="10629900" cy="145084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973385" y="5075268"/>
            <a:ext cx="31139874" cy="1451540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7793949" y="20188681"/>
            <a:ext cx="15361920" cy="82026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21277" y="20198687"/>
            <a:ext cx="10629900" cy="1159386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endParaRPr lang="en-US" sz="4800" dirty="0">
              <a:solidFill>
                <a:schemeClr val="tx1"/>
              </a:solidFill>
              <a:cs typeface="Calibri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Image result for unh logo">
            <a:extLst>
              <a:ext uri="{FF2B5EF4-FFF2-40B4-BE49-F238E27FC236}">
                <a16:creationId xmlns:a16="http://schemas.microsoft.com/office/drawing/2014/main" id="{F32B0226-19D8-4751-B5EF-0D12891088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000"/>
          <a:stretch/>
        </p:blipFill>
        <p:spPr bwMode="auto">
          <a:xfrm>
            <a:off x="0" y="503222"/>
            <a:ext cx="5400675" cy="364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B223635-1845-418D-80D7-33F47CF880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141927">
            <a:off x="41621293" y="1140715"/>
            <a:ext cx="1379609" cy="137960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A94E1A5-5542-404F-AF43-77A79240A1B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7254" y="895233"/>
            <a:ext cx="2737278" cy="27372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5F959D4-47DD-4BFD-96DF-5AF4DED6279A}"/>
              </a:ext>
            </a:extLst>
          </p:cNvPr>
          <p:cNvSpPr txBox="1"/>
          <p:nvPr/>
        </p:nvSpPr>
        <p:spPr>
          <a:xfrm>
            <a:off x="40364576" y="439068"/>
            <a:ext cx="1898925" cy="868432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en-US" sz="6000" dirty="0"/>
              <a:t>ZERO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70177E1-325F-4438-B785-917C8EC711E1}"/>
              </a:ext>
            </a:extLst>
          </p:cNvPr>
          <p:cNvSpPr txBox="1"/>
          <p:nvPr/>
        </p:nvSpPr>
        <p:spPr>
          <a:xfrm>
            <a:off x="40233684" y="3318097"/>
            <a:ext cx="2261152" cy="868432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en-US" sz="6000" dirty="0"/>
              <a:t>GIVEN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690D4BC-34AC-415E-AED9-8DFB3A6AD506}"/>
              </a:ext>
            </a:extLst>
          </p:cNvPr>
          <p:cNvSpPr/>
          <p:nvPr/>
        </p:nvSpPr>
        <p:spPr>
          <a:xfrm>
            <a:off x="11917962" y="20193506"/>
            <a:ext cx="15361920" cy="763041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B46B98-003A-47E7-99B0-7E223D5EBB6B}"/>
              </a:ext>
            </a:extLst>
          </p:cNvPr>
          <p:cNvSpPr txBox="1"/>
          <p:nvPr/>
        </p:nvSpPr>
        <p:spPr>
          <a:xfrm>
            <a:off x="803985" y="26559390"/>
            <a:ext cx="1071722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>
                <a:cs typeface="Calibri"/>
              </a:rPr>
              <a:t>Perfusion Tank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F02B5CB-67F1-45D2-A505-B8A74D71A4F2}"/>
              </a:ext>
            </a:extLst>
          </p:cNvPr>
          <p:cNvSpPr txBox="1"/>
          <p:nvPr/>
        </p:nvSpPr>
        <p:spPr>
          <a:xfrm>
            <a:off x="974015" y="21840259"/>
            <a:ext cx="1071722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>
                <a:cs typeface="Calibri"/>
              </a:rPr>
              <a:t>Single Use Reactors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25630A-E1D3-4BFA-AFCF-B5BFC5D2BE1F}"/>
              </a:ext>
            </a:extLst>
          </p:cNvPr>
          <p:cNvSpPr txBox="1"/>
          <p:nvPr/>
        </p:nvSpPr>
        <p:spPr>
          <a:xfrm>
            <a:off x="798307" y="5147398"/>
            <a:ext cx="10652760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0CDFBA6-E53B-4F8F-A91B-9EA933AEB321}"/>
              </a:ext>
            </a:extLst>
          </p:cNvPr>
          <p:cNvSpPr txBox="1"/>
          <p:nvPr/>
        </p:nvSpPr>
        <p:spPr>
          <a:xfrm>
            <a:off x="790769" y="20198687"/>
            <a:ext cx="10652760" cy="120924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7250" dirty="0">
                <a:solidFill>
                  <a:schemeClr val="bg1"/>
                </a:solidFill>
              </a:rPr>
              <a:t>Novel Concepts</a:t>
            </a:r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8C68A1C-97B8-4D03-9BB4-F6C1E3D8FD4E}"/>
              </a:ext>
            </a:extLst>
          </p:cNvPr>
          <p:cNvSpPr txBox="1"/>
          <p:nvPr/>
        </p:nvSpPr>
        <p:spPr>
          <a:xfrm>
            <a:off x="11973385" y="20167265"/>
            <a:ext cx="15381149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Safety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80479B9-1045-4012-A10B-A4C38FF5F17C}"/>
              </a:ext>
            </a:extLst>
          </p:cNvPr>
          <p:cNvSpPr txBox="1"/>
          <p:nvPr/>
        </p:nvSpPr>
        <p:spPr>
          <a:xfrm>
            <a:off x="27773544" y="20251661"/>
            <a:ext cx="15341943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Economic Analysis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80222F-AF08-482E-B4FC-A75ECB691921}"/>
              </a:ext>
            </a:extLst>
          </p:cNvPr>
          <p:cNvSpPr txBox="1"/>
          <p:nvPr/>
        </p:nvSpPr>
        <p:spPr>
          <a:xfrm>
            <a:off x="11969732" y="28391293"/>
            <a:ext cx="15277401" cy="120924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7250" dirty="0">
                <a:solidFill>
                  <a:schemeClr val="bg1"/>
                </a:solidFill>
              </a:rPr>
              <a:t>Conclusions and Recommendations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DDF28D8-EFD3-424C-A703-31519A297112}"/>
              </a:ext>
            </a:extLst>
          </p:cNvPr>
          <p:cNvSpPr txBox="1"/>
          <p:nvPr/>
        </p:nvSpPr>
        <p:spPr>
          <a:xfrm>
            <a:off x="11965588" y="5206266"/>
            <a:ext cx="31155467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Process Flow Diagram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00011C-69F6-4E26-8E5D-9ADA368D71CF}"/>
              </a:ext>
            </a:extLst>
          </p:cNvPr>
          <p:cNvSpPr txBox="1"/>
          <p:nvPr/>
        </p:nvSpPr>
        <p:spPr>
          <a:xfrm rot="10800000" flipV="1">
            <a:off x="28194178" y="30021038"/>
            <a:ext cx="14519581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dirty="0"/>
              <a:t>We would like to acknowledge the chemical engineering department, Dr. Jeffrey Halpern, Future Dr. Lev </a:t>
            </a:r>
            <a:r>
              <a:rPr lang="en-US" sz="3200" dirty="0" err="1"/>
              <a:t>Levintov</a:t>
            </a:r>
            <a:r>
              <a:rPr lang="en-US" sz="3200" dirty="0"/>
              <a:t>, Emily </a:t>
            </a:r>
            <a:r>
              <a:rPr lang="en-US" sz="3200" dirty="0" err="1"/>
              <a:t>Poworoznek</a:t>
            </a:r>
            <a:r>
              <a:rPr lang="en-US" sz="3200" dirty="0"/>
              <a:t>, </a:t>
            </a:r>
            <a:r>
              <a:rPr lang="en-US" sz="3200" dirty="0" err="1"/>
              <a:t>Mihwa</a:t>
            </a:r>
            <a:r>
              <a:rPr lang="en-US" sz="3200" dirty="0"/>
              <a:t> Palmieri from GE, and Greg Williams from Fisher Scientific</a:t>
            </a:r>
            <a:endParaRPr lang="en-US" sz="6600" dirty="0">
              <a:cs typeface="Calibri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39C6646-665A-494E-B103-EA3B5AADB2F9}"/>
              </a:ext>
            </a:extLst>
          </p:cNvPr>
          <p:cNvSpPr txBox="1"/>
          <p:nvPr/>
        </p:nvSpPr>
        <p:spPr>
          <a:xfrm>
            <a:off x="52229546" y="22572934"/>
            <a:ext cx="2743200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231E1F1-6394-403F-86A5-97AACD2FD377}"/>
              </a:ext>
            </a:extLst>
          </p:cNvPr>
          <p:cNvSpPr txBox="1"/>
          <p:nvPr/>
        </p:nvSpPr>
        <p:spPr>
          <a:xfrm>
            <a:off x="731928" y="8924448"/>
            <a:ext cx="492783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/>
              <a:t>Macular Degeneration</a:t>
            </a:r>
            <a:endParaRPr lang="en-US" sz="4000" u="sng" dirty="0">
              <a:cs typeface="Calibri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0141816-20EB-438B-B08E-901FFA0B275C}"/>
              </a:ext>
            </a:extLst>
          </p:cNvPr>
          <p:cNvSpPr txBox="1"/>
          <p:nvPr/>
        </p:nvSpPr>
        <p:spPr>
          <a:xfrm>
            <a:off x="6952560" y="8865122"/>
            <a:ext cx="309075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/>
              <a:t>Colon Cancer</a:t>
            </a:r>
            <a:endParaRPr lang="en-US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EC1E386F-99C2-41DD-85D0-2F5D52ADB40E}"/>
              </a:ext>
            </a:extLst>
          </p:cNvPr>
          <p:cNvSpPr txBox="1"/>
          <p:nvPr/>
        </p:nvSpPr>
        <p:spPr>
          <a:xfrm>
            <a:off x="23301944" y="21498294"/>
            <a:ext cx="475562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>
                <a:cs typeface="Calibri"/>
              </a:rPr>
              <a:t>Relief Valves</a:t>
            </a:r>
            <a:endParaRPr lang="en-US" sz="5400" u="sng" dirty="0">
              <a:cs typeface="Calibri" panose="020F0502020204030204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99512EDD-D9CD-43F1-9BEE-F47D80A160C9}"/>
              </a:ext>
            </a:extLst>
          </p:cNvPr>
          <p:cNvSpPr txBox="1"/>
          <p:nvPr/>
        </p:nvSpPr>
        <p:spPr>
          <a:xfrm>
            <a:off x="7182323" y="14324500"/>
            <a:ext cx="309075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4000" dirty="0">
              <a:cs typeface="Calibri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7CB9C368-DBB4-4BC4-B5AF-5D616E18848D}"/>
              </a:ext>
            </a:extLst>
          </p:cNvPr>
          <p:cNvSpPr txBox="1"/>
          <p:nvPr/>
        </p:nvSpPr>
        <p:spPr>
          <a:xfrm>
            <a:off x="6889881" y="9545877"/>
            <a:ext cx="5051958" cy="17235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>
                <a:cs typeface="Calibri"/>
              </a:rPr>
              <a:t>2</a:t>
            </a:r>
            <a:r>
              <a:rPr lang="en-US" sz="2500" baseline="30000" dirty="0">
                <a:cs typeface="Calibri"/>
              </a:rPr>
              <a:t>nd</a:t>
            </a:r>
            <a:r>
              <a:rPr lang="en-US" sz="2500" dirty="0">
                <a:cs typeface="Calibri"/>
              </a:rPr>
              <a:t> most deadly form of cancer</a:t>
            </a: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cs typeface="Calibri"/>
              </a:rPr>
              <a:t>50,000 deaths a year</a:t>
            </a:r>
          </a:p>
          <a:p>
            <a:endParaRPr lang="en-US" sz="2400" dirty="0">
              <a:cs typeface="Calibri"/>
            </a:endParaRPr>
          </a:p>
          <a:p>
            <a:endParaRPr lang="en-US" sz="3200" dirty="0">
              <a:cs typeface="Calibri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1F4A2072-76F5-4EC2-B71F-4942A04C4697}"/>
              </a:ext>
            </a:extLst>
          </p:cNvPr>
          <p:cNvSpPr txBox="1"/>
          <p:nvPr/>
        </p:nvSpPr>
        <p:spPr>
          <a:xfrm>
            <a:off x="11948633" y="21574925"/>
            <a:ext cx="808202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>
                <a:cs typeface="Calibri"/>
              </a:rPr>
              <a:t>Inherent Safe Design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850546C-6248-4D41-BF4F-EC1F173B2537}"/>
              </a:ext>
            </a:extLst>
          </p:cNvPr>
          <p:cNvSpPr txBox="1"/>
          <p:nvPr/>
        </p:nvSpPr>
        <p:spPr>
          <a:xfrm>
            <a:off x="997827" y="6451520"/>
            <a:ext cx="6764905" cy="12540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/>
              <a:t>Monoclonal Antibodies (</a:t>
            </a:r>
            <a:r>
              <a:rPr lang="en-US" sz="4000" u="sng" dirty="0" err="1"/>
              <a:t>MAbs</a:t>
            </a:r>
            <a:r>
              <a:rPr lang="en-US" sz="4000" u="sng" dirty="0"/>
              <a:t>)</a:t>
            </a:r>
            <a:endParaRPr lang="en-US" sz="4000" u="sng" dirty="0">
              <a:cs typeface="Calibri"/>
            </a:endParaRPr>
          </a:p>
        </p:txBody>
      </p:sp>
      <p:graphicFrame>
        <p:nvGraphicFramePr>
          <p:cNvPr id="73" name="Table 75">
            <a:extLst>
              <a:ext uri="{FF2B5EF4-FFF2-40B4-BE49-F238E27FC236}">
                <a16:creationId xmlns:a16="http://schemas.microsoft.com/office/drawing/2014/main" id="{914F6D17-DA5B-4452-8413-6850E0E6A9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383054"/>
              </p:ext>
            </p:extLst>
          </p:nvPr>
        </p:nvGraphicFramePr>
        <p:xfrm>
          <a:off x="2137676" y="22514629"/>
          <a:ext cx="7810025" cy="38066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8244">
                  <a:extLst>
                    <a:ext uri="{9D8B030D-6E8A-4147-A177-3AD203B41FA5}">
                      <a16:colId xmlns:a16="http://schemas.microsoft.com/office/drawing/2014/main" val="44717237"/>
                    </a:ext>
                  </a:extLst>
                </a:gridCol>
                <a:gridCol w="2301740">
                  <a:extLst>
                    <a:ext uri="{9D8B030D-6E8A-4147-A177-3AD203B41FA5}">
                      <a16:colId xmlns:a16="http://schemas.microsoft.com/office/drawing/2014/main" val="295147772"/>
                    </a:ext>
                  </a:extLst>
                </a:gridCol>
                <a:gridCol w="2540041">
                  <a:extLst>
                    <a:ext uri="{9D8B030D-6E8A-4147-A177-3AD203B41FA5}">
                      <a16:colId xmlns:a16="http://schemas.microsoft.com/office/drawing/2014/main" val="3715097189"/>
                    </a:ext>
                  </a:extLst>
                </a:gridCol>
              </a:tblGrid>
              <a:tr h="697739">
                <a:tc>
                  <a:txBody>
                    <a:bodyPr/>
                    <a:lstStyle/>
                    <a:p>
                      <a:endParaRPr 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Single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CIP/SIP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3881289"/>
                  </a:ext>
                </a:extLst>
              </a:tr>
              <a:tr h="480268">
                <a:tc>
                  <a:txBody>
                    <a:bodyPr/>
                    <a:lstStyle/>
                    <a:p>
                      <a:r>
                        <a:rPr lang="en-US" sz="2800" dirty="0"/>
                        <a:t>Equipment Fouling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Wingdings" panose="05000000000000000000" pitchFamily="2" charset="2"/>
                        </a:rPr>
                        <a:t>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1920947"/>
                  </a:ext>
                </a:extLst>
              </a:tr>
              <a:tr h="491497">
                <a:tc>
                  <a:txBody>
                    <a:bodyPr/>
                    <a:lstStyle/>
                    <a:p>
                      <a:r>
                        <a:rPr lang="en-US" sz="2800" dirty="0"/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>
                          <a:latin typeface="Wingdings" panose="05000000000000000000" pitchFamily="2" charset="2"/>
                        </a:rPr>
                        <a:t>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840740"/>
                  </a:ext>
                </a:extLst>
              </a:tr>
              <a:tr h="262095">
                <a:tc>
                  <a:txBody>
                    <a:bodyPr/>
                    <a:lstStyle/>
                    <a:p>
                      <a:r>
                        <a:rPr lang="en-US" sz="2800" dirty="0"/>
                        <a:t>Safety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>
                          <a:latin typeface="Wingdings" panose="05000000000000000000" pitchFamily="2" charset="2"/>
                        </a:rPr>
                        <a:t>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1979936"/>
                  </a:ext>
                </a:extLst>
              </a:tr>
              <a:tr h="128946">
                <a:tc>
                  <a:txBody>
                    <a:bodyPr/>
                    <a:lstStyle/>
                    <a:p>
                      <a:r>
                        <a:rPr lang="en-US" sz="2800" dirty="0"/>
                        <a:t>Controllability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>
                          <a:latin typeface="Wingdings" panose="05000000000000000000" pitchFamily="2" charset="2"/>
                        </a:rPr>
                        <a:t>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9033304"/>
                  </a:ext>
                </a:extLst>
              </a:tr>
              <a:tr h="128946">
                <a:tc>
                  <a:txBody>
                    <a:bodyPr/>
                    <a:lstStyle/>
                    <a:p>
                      <a:r>
                        <a:rPr lang="en-US" sz="2800" dirty="0"/>
                        <a:t>Accountability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>
                          <a:latin typeface="Wingdings" panose="05000000000000000000" pitchFamily="2" charset="2"/>
                        </a:rPr>
                        <a:t>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010519"/>
                  </a:ext>
                </a:extLst>
              </a:tr>
              <a:tr h="128946">
                <a:tc>
                  <a:txBody>
                    <a:bodyPr/>
                    <a:lstStyle/>
                    <a:p>
                      <a:r>
                        <a:rPr lang="en-US" sz="2800" dirty="0"/>
                        <a:t>Size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>
                          <a:latin typeface="Wingdings" panose="05000000000000000000" pitchFamily="2" charset="2"/>
                        </a:rPr>
                        <a:t>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8577569"/>
                  </a:ext>
                </a:extLst>
              </a:tr>
            </a:tbl>
          </a:graphicData>
        </a:graphic>
      </p:graphicFrame>
      <p:sp>
        <p:nvSpPr>
          <p:cNvPr id="78" name="TextBox 77">
            <a:extLst>
              <a:ext uri="{FF2B5EF4-FFF2-40B4-BE49-F238E27FC236}">
                <a16:creationId xmlns:a16="http://schemas.microsoft.com/office/drawing/2014/main" id="{7E76BC3E-3F76-40A0-AB06-A76F5B9FA72C}"/>
              </a:ext>
            </a:extLst>
          </p:cNvPr>
          <p:cNvSpPr txBox="1"/>
          <p:nvPr/>
        </p:nvSpPr>
        <p:spPr>
          <a:xfrm>
            <a:off x="1051699" y="7115880"/>
            <a:ext cx="6635438" cy="284693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00" dirty="0">
                <a:cs typeface="Calibri"/>
              </a:rPr>
              <a:t>Represents 50% of the current biotech market</a:t>
            </a:r>
          </a:p>
          <a:p>
            <a:pPr marL="342900" indent="-342900">
              <a:buFont typeface="Arial"/>
              <a:buChar char="•"/>
            </a:pPr>
            <a:endParaRPr lang="en-US" sz="1400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cs typeface="Calibri"/>
              </a:rPr>
              <a:t>Expected market growth: $125 billion by 2020</a:t>
            </a:r>
          </a:p>
          <a:p>
            <a:pPr marL="342900" indent="-342900">
              <a:buFont typeface="Arial"/>
              <a:buChar char="•"/>
            </a:pPr>
            <a:endParaRPr lang="en-US" sz="1400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cs typeface="Calibri"/>
              </a:rPr>
              <a:t>Project based off </a:t>
            </a:r>
            <a:r>
              <a:rPr lang="en-US" sz="2500" dirty="0" err="1"/>
              <a:t>Avastin</a:t>
            </a:r>
            <a:r>
              <a:rPr lang="en-US" sz="2500" dirty="0"/>
              <a:t>™ (Bevacizumab)</a:t>
            </a:r>
            <a:endParaRPr lang="en-US" sz="2500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400" dirty="0">
              <a:cs typeface="Calibri"/>
            </a:endParaRPr>
          </a:p>
          <a:p>
            <a:endParaRPr lang="en-US" sz="2000" dirty="0">
              <a:cs typeface="Calibri"/>
            </a:endParaRPr>
          </a:p>
          <a:p>
            <a:endParaRPr lang="en-US" sz="3200" dirty="0">
              <a:cs typeface="Calibri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CBBD3F5-E2E3-4A23-9B84-015B3F77AAD5}"/>
              </a:ext>
            </a:extLst>
          </p:cNvPr>
          <p:cNvSpPr txBox="1"/>
          <p:nvPr/>
        </p:nvSpPr>
        <p:spPr>
          <a:xfrm>
            <a:off x="12013473" y="22387330"/>
            <a:ext cx="10760446" cy="46474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4000" i="1" dirty="0">
                <a:cs typeface="Calibri" panose="020F0502020204030204"/>
              </a:rPr>
              <a:t>Minimize: </a:t>
            </a:r>
            <a:r>
              <a:rPr lang="en-US" sz="4000" dirty="0">
                <a:cs typeface="Calibri" panose="020F0502020204030204"/>
              </a:rPr>
              <a:t>Optimization of media components </a:t>
            </a:r>
          </a:p>
          <a:p>
            <a:endParaRPr lang="en-US" sz="3200" dirty="0">
              <a:cs typeface="Calibri" panose="020F0502020204030204"/>
            </a:endParaRPr>
          </a:p>
          <a:p>
            <a:pPr marL="457200" indent="-457200">
              <a:buFont typeface="Arial"/>
              <a:buChar char="•"/>
            </a:pPr>
            <a:r>
              <a:rPr lang="en-US" sz="4000" i="1" dirty="0">
                <a:cs typeface="Calibri" panose="020F0502020204030204"/>
              </a:rPr>
              <a:t>Substitute: </a:t>
            </a:r>
            <a:r>
              <a:rPr lang="en-US" sz="4000" dirty="0">
                <a:cs typeface="Calibri" panose="020F0502020204030204"/>
              </a:rPr>
              <a:t>Sterilization of media with filter</a:t>
            </a:r>
          </a:p>
          <a:p>
            <a:endParaRPr lang="en-US" sz="3200" dirty="0">
              <a:cs typeface="Calibri" panose="020F0502020204030204"/>
            </a:endParaRPr>
          </a:p>
          <a:p>
            <a:pPr marL="457200" indent="-457200">
              <a:buFont typeface="Arial"/>
              <a:buChar char="•"/>
            </a:pPr>
            <a:r>
              <a:rPr lang="en-US" sz="4000" i="1" dirty="0">
                <a:cs typeface="Calibri" panose="020F0502020204030204"/>
              </a:rPr>
              <a:t>Moderate: </a:t>
            </a:r>
            <a:r>
              <a:rPr lang="en-US" sz="4000" dirty="0">
                <a:cs typeface="Calibri" panose="020F0502020204030204"/>
              </a:rPr>
              <a:t>Temperature and level indicators on all reactors</a:t>
            </a:r>
          </a:p>
          <a:p>
            <a:endParaRPr lang="en-US" sz="3200" dirty="0">
              <a:cs typeface="Calibri" panose="020F0502020204030204"/>
            </a:endParaRPr>
          </a:p>
          <a:p>
            <a:pPr marL="457200" indent="-457200">
              <a:buFont typeface="Arial"/>
              <a:buChar char="•"/>
            </a:pPr>
            <a:r>
              <a:rPr lang="en-US" sz="4000" i="1" dirty="0">
                <a:cs typeface="Calibri" panose="020F0502020204030204"/>
              </a:rPr>
              <a:t>Simplify: </a:t>
            </a:r>
            <a:r>
              <a:rPr lang="en-US" sz="4000" dirty="0">
                <a:cs typeface="Calibri" panose="020F0502020204030204"/>
              </a:rPr>
              <a:t>Citric acid &amp; NaOH buffer &amp; regenerate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91FE20FA-AB26-48A5-9FAA-52E1F0BAE118}"/>
              </a:ext>
            </a:extLst>
          </p:cNvPr>
          <p:cNvSpPr txBox="1"/>
          <p:nvPr/>
        </p:nvSpPr>
        <p:spPr>
          <a:xfrm>
            <a:off x="22670559" y="22185141"/>
            <a:ext cx="4618668" cy="169277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4000" dirty="0">
                <a:cs typeface="Calibri" panose="020F0502020204030204"/>
              </a:rPr>
              <a:t>Spring relief valves</a:t>
            </a:r>
          </a:p>
          <a:p>
            <a:pPr marL="457200" indent="-457200">
              <a:buFont typeface="Arial"/>
              <a:buChar char="•"/>
            </a:pPr>
            <a:endParaRPr lang="en-US" sz="2400" dirty="0">
              <a:cs typeface="Calibri" panose="020F0502020204030204"/>
            </a:endParaRPr>
          </a:p>
          <a:p>
            <a:pPr marL="457200" indent="-457200">
              <a:buFont typeface="Arial"/>
              <a:buChar char="•"/>
            </a:pPr>
            <a:r>
              <a:rPr lang="en-US" sz="4000" dirty="0">
                <a:cs typeface="Calibri" panose="020F0502020204030204"/>
              </a:rPr>
              <a:t>Bursting valves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91B2E2C8-9BBA-4564-A402-BB6232192F27}"/>
              </a:ext>
            </a:extLst>
          </p:cNvPr>
          <p:cNvSpPr txBox="1"/>
          <p:nvPr/>
        </p:nvSpPr>
        <p:spPr>
          <a:xfrm>
            <a:off x="816167" y="9568318"/>
            <a:ext cx="5881614" cy="20467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>
                <a:cs typeface="Calibri"/>
              </a:rPr>
              <a:t>Common in geriatric patients: Causes vision loss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cs typeface="Calibri"/>
            </a:endParaRPr>
          </a:p>
          <a:p>
            <a:endParaRPr lang="en-US" sz="2000" dirty="0">
              <a:cs typeface="Calibri"/>
            </a:endParaRPr>
          </a:p>
          <a:p>
            <a:endParaRPr lang="en-US" sz="3200" dirty="0">
              <a:cs typeface="Calibri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125FE15E-475F-4F00-B2CA-A73632410633}"/>
              </a:ext>
            </a:extLst>
          </p:cNvPr>
          <p:cNvSpPr txBox="1"/>
          <p:nvPr/>
        </p:nvSpPr>
        <p:spPr>
          <a:xfrm>
            <a:off x="891015" y="27130766"/>
            <a:ext cx="5926181" cy="47089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4000" dirty="0">
                <a:cs typeface="Calibri" panose="020F0502020204030204"/>
              </a:rPr>
              <a:t>100L perfusion reactor</a:t>
            </a:r>
          </a:p>
          <a:p>
            <a:pPr marL="457200" indent="-457200">
              <a:buFont typeface="Arial"/>
              <a:buChar char="•"/>
            </a:pPr>
            <a:endParaRPr lang="en-US" sz="2000" dirty="0">
              <a:cs typeface="Calibri" panose="020F0502020204030204"/>
            </a:endParaRPr>
          </a:p>
          <a:p>
            <a:pPr marL="457200" indent="-457200">
              <a:buFont typeface="Arial"/>
              <a:buChar char="•"/>
            </a:pPr>
            <a:r>
              <a:rPr lang="en-US" sz="4000" dirty="0">
                <a:cs typeface="Calibri" panose="020F0502020204030204"/>
              </a:rPr>
              <a:t>Splits contents in tank</a:t>
            </a:r>
          </a:p>
          <a:p>
            <a:pPr marL="457200" indent="-457200">
              <a:buFont typeface="Arial"/>
              <a:buChar char="•"/>
            </a:pPr>
            <a:endParaRPr lang="en-US" sz="2000" dirty="0">
              <a:cs typeface="Calibri" panose="020F0502020204030204"/>
            </a:endParaRPr>
          </a:p>
          <a:p>
            <a:pPr marL="457200" indent="-457200">
              <a:buFont typeface="Arial"/>
              <a:buChar char="•"/>
            </a:pPr>
            <a:r>
              <a:rPr lang="en-US" sz="4000" dirty="0">
                <a:cs typeface="Calibri" panose="020F0502020204030204"/>
              </a:rPr>
              <a:t>½ cells inoculate the process trains A/B/C</a:t>
            </a:r>
          </a:p>
          <a:p>
            <a:pPr marL="457200" indent="-457200">
              <a:buFont typeface="Arial"/>
              <a:buChar char="•"/>
            </a:pPr>
            <a:endParaRPr lang="en-US" sz="2000" dirty="0">
              <a:cs typeface="Calibri" panose="020F0502020204030204"/>
            </a:endParaRPr>
          </a:p>
          <a:p>
            <a:pPr marL="457200" indent="-457200">
              <a:buFont typeface="Arial"/>
              <a:buChar char="•"/>
            </a:pPr>
            <a:r>
              <a:rPr lang="en-US" sz="4000" dirty="0">
                <a:cs typeface="Calibri" panose="020F0502020204030204"/>
              </a:rPr>
              <a:t>½ cells return to reactor</a:t>
            </a:r>
          </a:p>
          <a:p>
            <a:endParaRPr lang="en-US" sz="4000" dirty="0">
              <a:cs typeface="Calibri" panose="020F0502020204030204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5B58BAD4-4865-48E6-9261-D175767C9DB0}"/>
              </a:ext>
            </a:extLst>
          </p:cNvPr>
          <p:cNvSpPr txBox="1"/>
          <p:nvPr/>
        </p:nvSpPr>
        <p:spPr>
          <a:xfrm>
            <a:off x="11920175" y="29551417"/>
            <a:ext cx="808202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>
                <a:cs typeface="Calibri"/>
              </a:rPr>
              <a:t>Conclusions</a:t>
            </a:r>
            <a:endParaRPr lang="en-US" sz="5400" u="sng" dirty="0">
              <a:cs typeface="Calibri" panose="020F0502020204030204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78D0DAE6-B5C6-412D-A4F3-C2C5BBBC3D93}"/>
              </a:ext>
            </a:extLst>
          </p:cNvPr>
          <p:cNvSpPr txBox="1"/>
          <p:nvPr/>
        </p:nvSpPr>
        <p:spPr>
          <a:xfrm>
            <a:off x="19177218" y="29571201"/>
            <a:ext cx="808202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>
                <a:cs typeface="Calibri"/>
              </a:rPr>
              <a:t>Recommendations</a:t>
            </a:r>
            <a:endParaRPr lang="en-US" sz="5400" u="sng" dirty="0">
              <a:cs typeface="Calibri" panose="020F0502020204030204"/>
            </a:endParaRPr>
          </a:p>
        </p:txBody>
      </p:sp>
      <p:cxnSp>
        <p:nvCxnSpPr>
          <p:cNvPr id="87" name="Straight Arrow Connector 86">
            <a:extLst>
              <a:ext uri="{FF2B5EF4-FFF2-40B4-BE49-F238E27FC236}">
                <a16:creationId xmlns:a16="http://schemas.microsoft.com/office/drawing/2014/main" id="{D31A4AC9-6D38-4E17-9EBA-B933C829DDAF}"/>
              </a:ext>
            </a:extLst>
          </p:cNvPr>
          <p:cNvCxnSpPr>
            <a:cxnSpLocks/>
          </p:cNvCxnSpPr>
          <p:nvPr/>
        </p:nvCxnSpPr>
        <p:spPr>
          <a:xfrm>
            <a:off x="19177218" y="29526774"/>
            <a:ext cx="0" cy="2246832"/>
          </a:xfrm>
          <a:prstGeom prst="straightConnector1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0850546C-6248-4D41-BF4F-EC1F173B2537}"/>
              </a:ext>
            </a:extLst>
          </p:cNvPr>
          <p:cNvSpPr txBox="1"/>
          <p:nvPr/>
        </p:nvSpPr>
        <p:spPr>
          <a:xfrm>
            <a:off x="12038482" y="6515508"/>
            <a:ext cx="676490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/>
              <a:t>Seed Train</a:t>
            </a:r>
            <a:endParaRPr lang="en-US" sz="4000" u="sng" dirty="0">
              <a:cs typeface="Calibri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0850546C-6248-4D41-BF4F-EC1F173B2537}"/>
              </a:ext>
            </a:extLst>
          </p:cNvPr>
          <p:cNvSpPr txBox="1"/>
          <p:nvPr/>
        </p:nvSpPr>
        <p:spPr>
          <a:xfrm>
            <a:off x="23876787" y="6480256"/>
            <a:ext cx="676490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>
                <a:cs typeface="Calibri"/>
              </a:rPr>
              <a:t>Product Train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C6E3C977-A561-41E8-92EC-B519B83F0C36}"/>
              </a:ext>
            </a:extLst>
          </p:cNvPr>
          <p:cNvSpPr/>
          <p:nvPr/>
        </p:nvSpPr>
        <p:spPr>
          <a:xfrm>
            <a:off x="27793949" y="28676584"/>
            <a:ext cx="15361920" cy="1216142"/>
          </a:xfrm>
          <a:prstGeom prst="rect">
            <a:avLst/>
          </a:prstGeom>
          <a:solidFill>
            <a:srgbClr val="0035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/>
          <p:cNvSpPr/>
          <p:nvPr/>
        </p:nvSpPr>
        <p:spPr>
          <a:xfrm>
            <a:off x="27793949" y="28671556"/>
            <a:ext cx="15361920" cy="31227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6E80222F-AF08-482E-B4FC-A75ECB691921}"/>
              </a:ext>
            </a:extLst>
          </p:cNvPr>
          <p:cNvSpPr txBox="1"/>
          <p:nvPr/>
        </p:nvSpPr>
        <p:spPr>
          <a:xfrm>
            <a:off x="27750317" y="28696118"/>
            <a:ext cx="15419606" cy="120924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Acknowledgements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0850546C-6248-4D41-BF4F-EC1F173B2537}"/>
              </a:ext>
            </a:extLst>
          </p:cNvPr>
          <p:cNvSpPr txBox="1"/>
          <p:nvPr/>
        </p:nvSpPr>
        <p:spPr>
          <a:xfrm>
            <a:off x="11973385" y="13898377"/>
            <a:ext cx="676490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/>
              <a:t>Material Balance</a:t>
            </a:r>
            <a:endParaRPr lang="en-US" sz="4000" u="sng" dirty="0">
              <a:cs typeface="Calibri"/>
            </a:endParaRPr>
          </a:p>
        </p:txBody>
      </p:sp>
      <p:pic>
        <p:nvPicPr>
          <p:cNvPr id="51" name="Picture 52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75372E13-D53F-4D66-8F81-070B3CBBFB1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" t="-1" r="-1108" b="53019"/>
          <a:stretch/>
        </p:blipFill>
        <p:spPr>
          <a:xfrm>
            <a:off x="6751137" y="10433697"/>
            <a:ext cx="2296010" cy="2073318"/>
          </a:xfrm>
          <a:prstGeom prst="rect">
            <a:avLst/>
          </a:prstGeom>
        </p:spPr>
      </p:pic>
      <p:graphicFrame>
        <p:nvGraphicFramePr>
          <p:cNvPr id="92" name="Chart 91">
            <a:extLst>
              <a:ext uri="{FF2B5EF4-FFF2-40B4-BE49-F238E27FC236}">
                <a16:creationId xmlns:a16="http://schemas.microsoft.com/office/drawing/2014/main" id="{00000000-0008-0000-13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384439"/>
              </p:ext>
            </p:extLst>
          </p:nvPr>
        </p:nvGraphicFramePr>
        <p:xfrm>
          <a:off x="36392789" y="22357875"/>
          <a:ext cx="6629844" cy="56177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94" name="TextBox 93">
            <a:extLst>
              <a:ext uri="{FF2B5EF4-FFF2-40B4-BE49-F238E27FC236}">
                <a16:creationId xmlns:a16="http://schemas.microsoft.com/office/drawing/2014/main" id="{5B58BAD4-4865-48E6-9261-D175767C9DB0}"/>
              </a:ext>
            </a:extLst>
          </p:cNvPr>
          <p:cNvSpPr txBox="1"/>
          <p:nvPr/>
        </p:nvSpPr>
        <p:spPr>
          <a:xfrm>
            <a:off x="19250496" y="30170267"/>
            <a:ext cx="7609679" cy="32316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cs typeface="Calibri"/>
              </a:rPr>
              <a:t>Monitor media components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1100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cs typeface="Calibri"/>
              </a:rPr>
              <a:t>Increase titers to 8-10 g/L </a:t>
            </a:r>
          </a:p>
          <a:p>
            <a:pPr marL="2414930" lvl="1" indent="-571500">
              <a:buFont typeface="Arial" panose="020B0604020202020204" pitchFamily="34" charset="0"/>
              <a:buChar char="•"/>
            </a:pPr>
            <a:r>
              <a:rPr lang="en-US" sz="3200" dirty="0">
                <a:cs typeface="Calibri"/>
              </a:rPr>
              <a:t>Ferment for 48 more hours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000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5400" dirty="0">
              <a:cs typeface="Calibri" panose="020F0502020204030204"/>
            </a:endParaRPr>
          </a:p>
        </p:txBody>
      </p:sp>
      <p:graphicFrame>
        <p:nvGraphicFramePr>
          <p:cNvPr id="96" name="Chart 95">
            <a:extLst>
              <a:ext uri="{FF2B5EF4-FFF2-40B4-BE49-F238E27FC236}">
                <a16:creationId xmlns:a16="http://schemas.microsoft.com/office/drawing/2014/main" id="{00000000-0008-0000-1100-000002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60697059"/>
              </p:ext>
            </p:extLst>
          </p:nvPr>
        </p:nvGraphicFramePr>
        <p:xfrm>
          <a:off x="31881652" y="22954243"/>
          <a:ext cx="4653127" cy="2757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pic>
        <p:nvPicPr>
          <p:cNvPr id="97" name="Picture 41">
            <a:extLst>
              <a:ext uri="{FF2B5EF4-FFF2-40B4-BE49-F238E27FC236}">
                <a16:creationId xmlns:a16="http://schemas.microsoft.com/office/drawing/2014/main" id="{C4F497F3-FD26-4070-B488-A805453EB0C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06204" y="6393027"/>
            <a:ext cx="3023704" cy="2317913"/>
          </a:xfrm>
          <a:prstGeom prst="rect">
            <a:avLst/>
          </a:prstGeom>
        </p:spPr>
      </p:pic>
      <p:pic>
        <p:nvPicPr>
          <p:cNvPr id="101" name="Picture 52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75372E13-D53F-4D66-8F81-070B3CBBFB1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" t="51179" r="-1108" b="-1120"/>
          <a:stretch/>
        </p:blipFill>
        <p:spPr>
          <a:xfrm>
            <a:off x="9019721" y="10436087"/>
            <a:ext cx="2320294" cy="2227157"/>
          </a:xfrm>
          <a:prstGeom prst="rect">
            <a:avLst/>
          </a:prstGeom>
        </p:spPr>
      </p:pic>
      <p:sp>
        <p:nvSpPr>
          <p:cNvPr id="103" name="TextBox 102">
            <a:extLst>
              <a:ext uri="{FF2B5EF4-FFF2-40B4-BE49-F238E27FC236}">
                <a16:creationId xmlns:a16="http://schemas.microsoft.com/office/drawing/2014/main" id="{B231E1F1-6394-403F-86A5-97AACD2FD377}"/>
              </a:ext>
            </a:extLst>
          </p:cNvPr>
          <p:cNvSpPr txBox="1"/>
          <p:nvPr/>
        </p:nvSpPr>
        <p:spPr>
          <a:xfrm>
            <a:off x="736500" y="12580831"/>
            <a:ext cx="521167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/>
              <a:t>Customer Requirements </a:t>
            </a:r>
            <a:endParaRPr lang="en-US" sz="4000" u="sng" dirty="0">
              <a:cs typeface="Calibri"/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231E1F1-6394-403F-86A5-97AACD2FD377}"/>
              </a:ext>
            </a:extLst>
          </p:cNvPr>
          <p:cNvSpPr txBox="1"/>
          <p:nvPr/>
        </p:nvSpPr>
        <p:spPr>
          <a:xfrm>
            <a:off x="744602" y="15230572"/>
            <a:ext cx="5983858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>
                <a:cs typeface="Calibri"/>
              </a:rPr>
              <a:t>Critical To Quality Variables</a:t>
            </a:r>
          </a:p>
        </p:txBody>
      </p:sp>
      <p:sp>
        <p:nvSpPr>
          <p:cNvPr id="106" name="Rounded Rectangle 105"/>
          <p:cNvSpPr/>
          <p:nvPr/>
        </p:nvSpPr>
        <p:spPr>
          <a:xfrm>
            <a:off x="7166133" y="28719310"/>
            <a:ext cx="1808562" cy="241073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7" name="Elbow Connector 106"/>
          <p:cNvCxnSpPr/>
          <p:nvPr/>
        </p:nvCxnSpPr>
        <p:spPr>
          <a:xfrm>
            <a:off x="6711688" y="28545468"/>
            <a:ext cx="1038857" cy="137453"/>
          </a:xfrm>
          <a:prstGeom prst="bentConnector3">
            <a:avLst>
              <a:gd name="adj1" fmla="val 100276"/>
            </a:avLst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/>
          <p:cNvSpPr txBox="1"/>
          <p:nvPr/>
        </p:nvSpPr>
        <p:spPr>
          <a:xfrm>
            <a:off x="6306716" y="28191271"/>
            <a:ext cx="1422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Feed Stream</a:t>
            </a:r>
          </a:p>
        </p:txBody>
      </p:sp>
      <p:cxnSp>
        <p:nvCxnSpPr>
          <p:cNvPr id="109" name="Straight Arrow Connector 108"/>
          <p:cNvCxnSpPr>
            <a:stCxn id="110" idx="3"/>
          </p:cNvCxnSpPr>
          <p:nvPr/>
        </p:nvCxnSpPr>
        <p:spPr>
          <a:xfrm>
            <a:off x="10129668" y="30929985"/>
            <a:ext cx="884173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/>
          <p:cNvSpPr txBox="1"/>
          <p:nvPr/>
        </p:nvSpPr>
        <p:spPr>
          <a:xfrm>
            <a:off x="9289187" y="30668375"/>
            <a:ext cx="840481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50/50 Cell Split</a:t>
            </a:r>
          </a:p>
        </p:txBody>
      </p:sp>
      <p:cxnSp>
        <p:nvCxnSpPr>
          <p:cNvPr id="111" name="Elbow Connector 110"/>
          <p:cNvCxnSpPr>
            <a:stCxn id="110" idx="0"/>
            <a:endCxn id="106" idx="3"/>
          </p:cNvCxnSpPr>
          <p:nvPr/>
        </p:nvCxnSpPr>
        <p:spPr>
          <a:xfrm rot="16200000" flipV="1">
            <a:off x="8970212" y="29929158"/>
            <a:ext cx="743700" cy="734733"/>
          </a:xfrm>
          <a:prstGeom prst="bentConnector2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/>
          <p:cNvSpPr txBox="1"/>
          <p:nvPr/>
        </p:nvSpPr>
        <p:spPr>
          <a:xfrm>
            <a:off x="9003405" y="29652955"/>
            <a:ext cx="120718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Recirculated Stream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10537127" y="30596426"/>
            <a:ext cx="999149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800" dirty="0"/>
              <a:t>Out Stream</a:t>
            </a:r>
          </a:p>
        </p:txBody>
      </p:sp>
      <p:cxnSp>
        <p:nvCxnSpPr>
          <p:cNvPr id="114" name="Straight Connector 113"/>
          <p:cNvCxnSpPr/>
          <p:nvPr/>
        </p:nvCxnSpPr>
        <p:spPr>
          <a:xfrm flipH="1">
            <a:off x="7997964" y="28514674"/>
            <a:ext cx="641445" cy="19379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Freeform 114"/>
          <p:cNvSpPr/>
          <p:nvPr/>
        </p:nvSpPr>
        <p:spPr>
          <a:xfrm>
            <a:off x="7160901" y="29428946"/>
            <a:ext cx="1813794" cy="171589"/>
          </a:xfrm>
          <a:custGeom>
            <a:avLst/>
            <a:gdLst>
              <a:gd name="connsiteX0" fmla="*/ 0 w 1542197"/>
              <a:gd name="connsiteY0" fmla="*/ 100211 h 136662"/>
              <a:gd name="connsiteX1" fmla="*/ 159224 w 1542197"/>
              <a:gd name="connsiteY1" fmla="*/ 127 h 136662"/>
              <a:gd name="connsiteX2" fmla="*/ 341194 w 1542197"/>
              <a:gd name="connsiteY2" fmla="*/ 118408 h 136662"/>
              <a:gd name="connsiteX3" fmla="*/ 577756 w 1542197"/>
              <a:gd name="connsiteY3" fmla="*/ 18324 h 136662"/>
              <a:gd name="connsiteX4" fmla="*/ 759726 w 1542197"/>
              <a:gd name="connsiteY4" fmla="*/ 118408 h 136662"/>
              <a:gd name="connsiteX5" fmla="*/ 1064526 w 1542197"/>
              <a:gd name="connsiteY5" fmla="*/ 18324 h 136662"/>
              <a:gd name="connsiteX6" fmla="*/ 1232848 w 1542197"/>
              <a:gd name="connsiteY6" fmla="*/ 136605 h 136662"/>
              <a:gd name="connsiteX7" fmla="*/ 1419368 w 1542197"/>
              <a:gd name="connsiteY7" fmla="*/ 127 h 136662"/>
              <a:gd name="connsiteX8" fmla="*/ 1542197 w 1542197"/>
              <a:gd name="connsiteY8" fmla="*/ 122957 h 136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42197" h="136662">
                <a:moveTo>
                  <a:pt x="0" y="100211"/>
                </a:moveTo>
                <a:cubicBezTo>
                  <a:pt x="51179" y="48652"/>
                  <a:pt x="102358" y="-2906"/>
                  <a:pt x="159224" y="127"/>
                </a:cubicBezTo>
                <a:cubicBezTo>
                  <a:pt x="216090" y="3160"/>
                  <a:pt x="271439" y="115375"/>
                  <a:pt x="341194" y="118408"/>
                </a:cubicBezTo>
                <a:cubicBezTo>
                  <a:pt x="410949" y="121441"/>
                  <a:pt x="508001" y="18324"/>
                  <a:pt x="577756" y="18324"/>
                </a:cubicBezTo>
                <a:cubicBezTo>
                  <a:pt x="647511" y="18324"/>
                  <a:pt x="678598" y="118408"/>
                  <a:pt x="759726" y="118408"/>
                </a:cubicBezTo>
                <a:cubicBezTo>
                  <a:pt x="840854" y="118408"/>
                  <a:pt x="985672" y="15291"/>
                  <a:pt x="1064526" y="18324"/>
                </a:cubicBezTo>
                <a:cubicBezTo>
                  <a:pt x="1143380" y="21357"/>
                  <a:pt x="1173708" y="139638"/>
                  <a:pt x="1232848" y="136605"/>
                </a:cubicBezTo>
                <a:cubicBezTo>
                  <a:pt x="1291988" y="133572"/>
                  <a:pt x="1367810" y="2402"/>
                  <a:pt x="1419368" y="127"/>
                </a:cubicBezTo>
                <a:cubicBezTo>
                  <a:pt x="1470926" y="-2148"/>
                  <a:pt x="1506561" y="60404"/>
                  <a:pt x="1542197" y="12295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/>
          <p:nvPr/>
        </p:nvSpPr>
        <p:spPr>
          <a:xfrm>
            <a:off x="7776984" y="30393515"/>
            <a:ext cx="218364" cy="1182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/>
          <p:nvPr/>
        </p:nvSpPr>
        <p:spPr>
          <a:xfrm>
            <a:off x="8002138" y="30393515"/>
            <a:ext cx="218364" cy="1182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TextBox 117"/>
          <p:cNvSpPr txBox="1"/>
          <p:nvPr/>
        </p:nvSpPr>
        <p:spPr>
          <a:xfrm>
            <a:off x="7250160" y="30681711"/>
            <a:ext cx="13892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100 L Reactor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97772" y="13309982"/>
            <a:ext cx="821083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1,000 kg/year of </a:t>
            </a:r>
            <a:r>
              <a:rPr lang="en-US" sz="2800" dirty="0" err="1"/>
              <a:t>MAbs</a:t>
            </a: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95% humanized sequence and 5% mouse sequence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Chemically defined medium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Purify </a:t>
            </a:r>
            <a:r>
              <a:rPr lang="en-US" sz="2800" dirty="0" err="1"/>
              <a:t>MAbs</a:t>
            </a:r>
            <a:r>
              <a:rPr lang="en-US" sz="2800" dirty="0"/>
              <a:t> to as pure as possible   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5B58BAD4-4865-48E6-9261-D175767C9DB0}"/>
              </a:ext>
            </a:extLst>
          </p:cNvPr>
          <p:cNvSpPr txBox="1"/>
          <p:nvPr/>
        </p:nvSpPr>
        <p:spPr>
          <a:xfrm>
            <a:off x="12063397" y="30088639"/>
            <a:ext cx="7027244" cy="276998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cs typeface="Calibri"/>
              </a:rPr>
              <a:t>Plant is a GO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1100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cs typeface="Calibri"/>
              </a:rPr>
              <a:t>Will be profitable within 3 years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000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5400" dirty="0">
              <a:cs typeface="Calibri" panose="020F0502020204030204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>
            <a:off x="23875453" y="7264090"/>
            <a:ext cx="0" cy="6506601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30732559" y="7236894"/>
            <a:ext cx="0" cy="6506601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333322"/>
              </p:ext>
            </p:extLst>
          </p:nvPr>
        </p:nvGraphicFramePr>
        <p:xfrm>
          <a:off x="12190155" y="14677769"/>
          <a:ext cx="30073346" cy="4772025"/>
        </p:xfrm>
        <a:graphic>
          <a:graphicData uri="http://schemas.openxmlformats.org/drawingml/2006/table">
            <a:tbl>
              <a:tblPr/>
              <a:tblGrid>
                <a:gridCol w="1660906">
                  <a:extLst>
                    <a:ext uri="{9D8B030D-6E8A-4147-A177-3AD203B41FA5}">
                      <a16:colId xmlns:a16="http://schemas.microsoft.com/office/drawing/2014/main" val="3687053795"/>
                    </a:ext>
                  </a:extLst>
                </a:gridCol>
                <a:gridCol w="1809596">
                  <a:extLst>
                    <a:ext uri="{9D8B030D-6E8A-4147-A177-3AD203B41FA5}">
                      <a16:colId xmlns:a16="http://schemas.microsoft.com/office/drawing/2014/main" val="192726572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1921216763"/>
                    </a:ext>
                  </a:extLst>
                </a:gridCol>
                <a:gridCol w="708653">
                  <a:extLst>
                    <a:ext uri="{9D8B030D-6E8A-4147-A177-3AD203B41FA5}">
                      <a16:colId xmlns:a16="http://schemas.microsoft.com/office/drawing/2014/main" val="364109374"/>
                    </a:ext>
                  </a:extLst>
                </a:gridCol>
                <a:gridCol w="303708">
                  <a:extLst>
                    <a:ext uri="{9D8B030D-6E8A-4147-A177-3AD203B41FA5}">
                      <a16:colId xmlns:a16="http://schemas.microsoft.com/office/drawing/2014/main" val="2931629245"/>
                    </a:ext>
                  </a:extLst>
                </a:gridCol>
                <a:gridCol w="265745">
                  <a:extLst>
                    <a:ext uri="{9D8B030D-6E8A-4147-A177-3AD203B41FA5}">
                      <a16:colId xmlns:a16="http://schemas.microsoft.com/office/drawing/2014/main" val="2873817349"/>
                    </a:ext>
                  </a:extLst>
                </a:gridCol>
                <a:gridCol w="303708">
                  <a:extLst>
                    <a:ext uri="{9D8B030D-6E8A-4147-A177-3AD203B41FA5}">
                      <a16:colId xmlns:a16="http://schemas.microsoft.com/office/drawing/2014/main" val="3325053659"/>
                    </a:ext>
                  </a:extLst>
                </a:gridCol>
                <a:gridCol w="332181">
                  <a:extLst>
                    <a:ext uri="{9D8B030D-6E8A-4147-A177-3AD203B41FA5}">
                      <a16:colId xmlns:a16="http://schemas.microsoft.com/office/drawing/2014/main" val="3352597463"/>
                    </a:ext>
                  </a:extLst>
                </a:gridCol>
                <a:gridCol w="442908">
                  <a:extLst>
                    <a:ext uri="{9D8B030D-6E8A-4147-A177-3AD203B41FA5}">
                      <a16:colId xmlns:a16="http://schemas.microsoft.com/office/drawing/2014/main" val="26838892"/>
                    </a:ext>
                  </a:extLst>
                </a:gridCol>
                <a:gridCol w="332181">
                  <a:extLst>
                    <a:ext uri="{9D8B030D-6E8A-4147-A177-3AD203B41FA5}">
                      <a16:colId xmlns:a16="http://schemas.microsoft.com/office/drawing/2014/main" val="1746526050"/>
                    </a:ext>
                  </a:extLst>
                </a:gridCol>
                <a:gridCol w="531490">
                  <a:extLst>
                    <a:ext uri="{9D8B030D-6E8A-4147-A177-3AD203B41FA5}">
                      <a16:colId xmlns:a16="http://schemas.microsoft.com/office/drawing/2014/main" val="4186816043"/>
                    </a:ext>
                  </a:extLst>
                </a:gridCol>
                <a:gridCol w="303708">
                  <a:extLst>
                    <a:ext uri="{9D8B030D-6E8A-4147-A177-3AD203B41FA5}">
                      <a16:colId xmlns:a16="http://schemas.microsoft.com/office/drawing/2014/main" val="1357540785"/>
                    </a:ext>
                  </a:extLst>
                </a:gridCol>
                <a:gridCol w="544144">
                  <a:extLst>
                    <a:ext uri="{9D8B030D-6E8A-4147-A177-3AD203B41FA5}">
                      <a16:colId xmlns:a16="http://schemas.microsoft.com/office/drawing/2014/main" val="3805437332"/>
                    </a:ext>
                  </a:extLst>
                </a:gridCol>
                <a:gridCol w="518835">
                  <a:extLst>
                    <a:ext uri="{9D8B030D-6E8A-4147-A177-3AD203B41FA5}">
                      <a16:colId xmlns:a16="http://schemas.microsoft.com/office/drawing/2014/main" val="2301150657"/>
                    </a:ext>
                  </a:extLst>
                </a:gridCol>
                <a:gridCol w="683344">
                  <a:extLst>
                    <a:ext uri="{9D8B030D-6E8A-4147-A177-3AD203B41FA5}">
                      <a16:colId xmlns:a16="http://schemas.microsoft.com/office/drawing/2014/main" val="2468726149"/>
                    </a:ext>
                  </a:extLst>
                </a:gridCol>
                <a:gridCol w="484035">
                  <a:extLst>
                    <a:ext uri="{9D8B030D-6E8A-4147-A177-3AD203B41FA5}">
                      <a16:colId xmlns:a16="http://schemas.microsoft.com/office/drawing/2014/main" val="668363395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427779274"/>
                    </a:ext>
                  </a:extLst>
                </a:gridCol>
                <a:gridCol w="442908">
                  <a:extLst>
                    <a:ext uri="{9D8B030D-6E8A-4147-A177-3AD203B41FA5}">
                      <a16:colId xmlns:a16="http://schemas.microsoft.com/office/drawing/2014/main" val="2832492699"/>
                    </a:ext>
                  </a:extLst>
                </a:gridCol>
                <a:gridCol w="442908">
                  <a:extLst>
                    <a:ext uri="{9D8B030D-6E8A-4147-A177-3AD203B41FA5}">
                      <a16:colId xmlns:a16="http://schemas.microsoft.com/office/drawing/2014/main" val="1835726055"/>
                    </a:ext>
                  </a:extLst>
                </a:gridCol>
                <a:gridCol w="442908">
                  <a:extLst>
                    <a:ext uri="{9D8B030D-6E8A-4147-A177-3AD203B41FA5}">
                      <a16:colId xmlns:a16="http://schemas.microsoft.com/office/drawing/2014/main" val="1208208831"/>
                    </a:ext>
                  </a:extLst>
                </a:gridCol>
                <a:gridCol w="303708">
                  <a:extLst>
                    <a:ext uri="{9D8B030D-6E8A-4147-A177-3AD203B41FA5}">
                      <a16:colId xmlns:a16="http://schemas.microsoft.com/office/drawing/2014/main" val="1544111122"/>
                    </a:ext>
                  </a:extLst>
                </a:gridCol>
                <a:gridCol w="303708">
                  <a:extLst>
                    <a:ext uri="{9D8B030D-6E8A-4147-A177-3AD203B41FA5}">
                      <a16:colId xmlns:a16="http://schemas.microsoft.com/office/drawing/2014/main" val="1519589094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355994630"/>
                    </a:ext>
                  </a:extLst>
                </a:gridCol>
                <a:gridCol w="332181">
                  <a:extLst>
                    <a:ext uri="{9D8B030D-6E8A-4147-A177-3AD203B41FA5}">
                      <a16:colId xmlns:a16="http://schemas.microsoft.com/office/drawing/2014/main" val="2031856276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159323244"/>
                    </a:ext>
                  </a:extLst>
                </a:gridCol>
                <a:gridCol w="265745">
                  <a:extLst>
                    <a:ext uri="{9D8B030D-6E8A-4147-A177-3AD203B41FA5}">
                      <a16:colId xmlns:a16="http://schemas.microsoft.com/office/drawing/2014/main" val="1097746645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1254041399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822079034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3178936599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838906240"/>
                    </a:ext>
                  </a:extLst>
                </a:gridCol>
                <a:gridCol w="332181">
                  <a:extLst>
                    <a:ext uri="{9D8B030D-6E8A-4147-A177-3AD203B41FA5}">
                      <a16:colId xmlns:a16="http://schemas.microsoft.com/office/drawing/2014/main" val="2236829503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1834959374"/>
                    </a:ext>
                  </a:extLst>
                </a:gridCol>
                <a:gridCol w="404945">
                  <a:extLst>
                    <a:ext uri="{9D8B030D-6E8A-4147-A177-3AD203B41FA5}">
                      <a16:colId xmlns:a16="http://schemas.microsoft.com/office/drawing/2014/main" val="3944487495"/>
                    </a:ext>
                  </a:extLst>
                </a:gridCol>
                <a:gridCol w="354327">
                  <a:extLst>
                    <a:ext uri="{9D8B030D-6E8A-4147-A177-3AD203B41FA5}">
                      <a16:colId xmlns:a16="http://schemas.microsoft.com/office/drawing/2014/main" val="78580763"/>
                    </a:ext>
                  </a:extLst>
                </a:gridCol>
                <a:gridCol w="303708">
                  <a:extLst>
                    <a:ext uri="{9D8B030D-6E8A-4147-A177-3AD203B41FA5}">
                      <a16:colId xmlns:a16="http://schemas.microsoft.com/office/drawing/2014/main" val="81015772"/>
                    </a:ext>
                  </a:extLst>
                </a:gridCol>
                <a:gridCol w="303708">
                  <a:extLst>
                    <a:ext uri="{9D8B030D-6E8A-4147-A177-3AD203B41FA5}">
                      <a16:colId xmlns:a16="http://schemas.microsoft.com/office/drawing/2014/main" val="3847396413"/>
                    </a:ext>
                  </a:extLst>
                </a:gridCol>
                <a:gridCol w="428385">
                  <a:extLst>
                    <a:ext uri="{9D8B030D-6E8A-4147-A177-3AD203B41FA5}">
                      <a16:colId xmlns:a16="http://schemas.microsoft.com/office/drawing/2014/main" val="2514393137"/>
                    </a:ext>
                  </a:extLst>
                </a:gridCol>
                <a:gridCol w="386861">
                  <a:extLst>
                    <a:ext uri="{9D8B030D-6E8A-4147-A177-3AD203B41FA5}">
                      <a16:colId xmlns:a16="http://schemas.microsoft.com/office/drawing/2014/main" val="3817952754"/>
                    </a:ext>
                  </a:extLst>
                </a:gridCol>
                <a:gridCol w="250897">
                  <a:extLst>
                    <a:ext uri="{9D8B030D-6E8A-4147-A177-3AD203B41FA5}">
                      <a16:colId xmlns:a16="http://schemas.microsoft.com/office/drawing/2014/main" val="387387475"/>
                    </a:ext>
                  </a:extLst>
                </a:gridCol>
                <a:gridCol w="303708">
                  <a:extLst>
                    <a:ext uri="{9D8B030D-6E8A-4147-A177-3AD203B41FA5}">
                      <a16:colId xmlns:a16="http://schemas.microsoft.com/office/drawing/2014/main" val="2313475990"/>
                    </a:ext>
                  </a:extLst>
                </a:gridCol>
                <a:gridCol w="582108">
                  <a:extLst>
                    <a:ext uri="{9D8B030D-6E8A-4147-A177-3AD203B41FA5}">
                      <a16:colId xmlns:a16="http://schemas.microsoft.com/office/drawing/2014/main" val="1593155351"/>
                    </a:ext>
                  </a:extLst>
                </a:gridCol>
                <a:gridCol w="392290">
                  <a:extLst>
                    <a:ext uri="{9D8B030D-6E8A-4147-A177-3AD203B41FA5}">
                      <a16:colId xmlns:a16="http://schemas.microsoft.com/office/drawing/2014/main" val="2798352724"/>
                    </a:ext>
                  </a:extLst>
                </a:gridCol>
                <a:gridCol w="332181">
                  <a:extLst>
                    <a:ext uri="{9D8B030D-6E8A-4147-A177-3AD203B41FA5}">
                      <a16:colId xmlns:a16="http://schemas.microsoft.com/office/drawing/2014/main" val="102257852"/>
                    </a:ext>
                  </a:extLst>
                </a:gridCol>
                <a:gridCol w="332181">
                  <a:extLst>
                    <a:ext uri="{9D8B030D-6E8A-4147-A177-3AD203B41FA5}">
                      <a16:colId xmlns:a16="http://schemas.microsoft.com/office/drawing/2014/main" val="1409408522"/>
                    </a:ext>
                  </a:extLst>
                </a:gridCol>
                <a:gridCol w="392290">
                  <a:extLst>
                    <a:ext uri="{9D8B030D-6E8A-4147-A177-3AD203B41FA5}">
                      <a16:colId xmlns:a16="http://schemas.microsoft.com/office/drawing/2014/main" val="1152364485"/>
                    </a:ext>
                  </a:extLst>
                </a:gridCol>
                <a:gridCol w="265745">
                  <a:extLst>
                    <a:ext uri="{9D8B030D-6E8A-4147-A177-3AD203B41FA5}">
                      <a16:colId xmlns:a16="http://schemas.microsoft.com/office/drawing/2014/main" val="2436454462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196570238"/>
                    </a:ext>
                  </a:extLst>
                </a:gridCol>
                <a:gridCol w="303708">
                  <a:extLst>
                    <a:ext uri="{9D8B030D-6E8A-4147-A177-3AD203B41FA5}">
                      <a16:colId xmlns:a16="http://schemas.microsoft.com/office/drawing/2014/main" val="2731825042"/>
                    </a:ext>
                  </a:extLst>
                </a:gridCol>
                <a:gridCol w="378532">
                  <a:extLst>
                    <a:ext uri="{9D8B030D-6E8A-4147-A177-3AD203B41FA5}">
                      <a16:colId xmlns:a16="http://schemas.microsoft.com/office/drawing/2014/main" val="4294385712"/>
                    </a:ext>
                  </a:extLst>
                </a:gridCol>
                <a:gridCol w="399601">
                  <a:extLst>
                    <a:ext uri="{9D8B030D-6E8A-4147-A177-3AD203B41FA5}">
                      <a16:colId xmlns:a16="http://schemas.microsoft.com/office/drawing/2014/main" val="3112853921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1587296834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2837326220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1424686685"/>
                    </a:ext>
                  </a:extLst>
                </a:gridCol>
                <a:gridCol w="441856">
                  <a:extLst>
                    <a:ext uri="{9D8B030D-6E8A-4147-A177-3AD203B41FA5}">
                      <a16:colId xmlns:a16="http://schemas.microsoft.com/office/drawing/2014/main" val="2277033262"/>
                    </a:ext>
                  </a:extLst>
                </a:gridCol>
                <a:gridCol w="231997">
                  <a:extLst>
                    <a:ext uri="{9D8B030D-6E8A-4147-A177-3AD203B41FA5}">
                      <a16:colId xmlns:a16="http://schemas.microsoft.com/office/drawing/2014/main" val="3724302276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3101958945"/>
                    </a:ext>
                  </a:extLst>
                </a:gridCol>
                <a:gridCol w="442908">
                  <a:extLst>
                    <a:ext uri="{9D8B030D-6E8A-4147-A177-3AD203B41FA5}">
                      <a16:colId xmlns:a16="http://schemas.microsoft.com/office/drawing/2014/main" val="3829886669"/>
                    </a:ext>
                  </a:extLst>
                </a:gridCol>
                <a:gridCol w="506181">
                  <a:extLst>
                    <a:ext uri="{9D8B030D-6E8A-4147-A177-3AD203B41FA5}">
                      <a16:colId xmlns:a16="http://schemas.microsoft.com/office/drawing/2014/main" val="725259407"/>
                    </a:ext>
                  </a:extLst>
                </a:gridCol>
                <a:gridCol w="404945">
                  <a:extLst>
                    <a:ext uri="{9D8B030D-6E8A-4147-A177-3AD203B41FA5}">
                      <a16:colId xmlns:a16="http://schemas.microsoft.com/office/drawing/2014/main" val="1134661481"/>
                    </a:ext>
                  </a:extLst>
                </a:gridCol>
                <a:gridCol w="303708">
                  <a:extLst>
                    <a:ext uri="{9D8B030D-6E8A-4147-A177-3AD203B41FA5}">
                      <a16:colId xmlns:a16="http://schemas.microsoft.com/office/drawing/2014/main" val="3921128088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3034722610"/>
                    </a:ext>
                  </a:extLst>
                </a:gridCol>
                <a:gridCol w="442908">
                  <a:extLst>
                    <a:ext uri="{9D8B030D-6E8A-4147-A177-3AD203B41FA5}">
                      <a16:colId xmlns:a16="http://schemas.microsoft.com/office/drawing/2014/main" val="971215618"/>
                    </a:ext>
                  </a:extLst>
                </a:gridCol>
                <a:gridCol w="404945">
                  <a:extLst>
                    <a:ext uri="{9D8B030D-6E8A-4147-A177-3AD203B41FA5}">
                      <a16:colId xmlns:a16="http://schemas.microsoft.com/office/drawing/2014/main" val="153729165"/>
                    </a:ext>
                  </a:extLst>
                </a:gridCol>
                <a:gridCol w="443487">
                  <a:extLst>
                    <a:ext uri="{9D8B030D-6E8A-4147-A177-3AD203B41FA5}">
                      <a16:colId xmlns:a16="http://schemas.microsoft.com/office/drawing/2014/main" val="3673328434"/>
                    </a:ext>
                  </a:extLst>
                </a:gridCol>
                <a:gridCol w="296803">
                  <a:extLst>
                    <a:ext uri="{9D8B030D-6E8A-4147-A177-3AD203B41FA5}">
                      <a16:colId xmlns:a16="http://schemas.microsoft.com/office/drawing/2014/main" val="195962955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2032898358"/>
                    </a:ext>
                  </a:extLst>
                </a:gridCol>
                <a:gridCol w="240436">
                  <a:extLst>
                    <a:ext uri="{9D8B030D-6E8A-4147-A177-3AD203B41FA5}">
                      <a16:colId xmlns:a16="http://schemas.microsoft.com/office/drawing/2014/main" val="3081750289"/>
                    </a:ext>
                  </a:extLst>
                </a:gridCol>
                <a:gridCol w="303708">
                  <a:extLst>
                    <a:ext uri="{9D8B030D-6E8A-4147-A177-3AD203B41FA5}">
                      <a16:colId xmlns:a16="http://schemas.microsoft.com/office/drawing/2014/main" val="3509802264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2291052399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2807523452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2504473860"/>
                    </a:ext>
                  </a:extLst>
                </a:gridCol>
                <a:gridCol w="370145">
                  <a:extLst>
                    <a:ext uri="{9D8B030D-6E8A-4147-A177-3AD203B41FA5}">
                      <a16:colId xmlns:a16="http://schemas.microsoft.com/office/drawing/2014/main" val="3349246118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Stream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1/5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3/6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4/8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19/20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21/22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23/29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41/42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43/46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47/79/80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48/49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52/53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57/58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63/64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67/70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75/76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706312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Flow Rate (kg/batch)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0.0000015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3.87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0.797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78.3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7.42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49.7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8764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24.1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8759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8671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8669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8669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9580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12243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1753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363463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Temperature (C)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35206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Pressure (Bar)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92745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Component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MW (kg/kgmol)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59632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Cells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0.00000158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0.0103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5.47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711011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Media Mixture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14288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Glucose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180.156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0.736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0.054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49.7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160.1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0.014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32.7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32.7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32.7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32.7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32.7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8366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Air (w/o Oxygen)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28.97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3.055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64.9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61.9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3.055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5.580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56.24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5.580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469778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44.01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51.3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337228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14.95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9.57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15160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Water For Injection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0.00081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0.01864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5.942E-05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83.3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8247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8247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8247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1677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8247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78.7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2606.32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10853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12560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56.3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528904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Product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0.244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0.61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814615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Citric Acid Buffer Solution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258.06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41.87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34.58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41.87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41.87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41.87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629856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Phosphate Buffer Saline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225663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Sodium Hydroxide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39.997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53.58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39.84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39.84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53.58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9048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Ammonia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17.03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0.646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179942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Ammonium Chloride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53.491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6.83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326843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Protein A Impurities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220371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Ethanol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46.07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104111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Ammonium (NH4+)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0.0294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5809571"/>
                  </a:ext>
                </a:extLst>
              </a:tr>
            </a:tbl>
          </a:graphicData>
        </a:graphic>
      </p:graphicFrame>
      <p:sp>
        <p:nvSpPr>
          <p:cNvPr id="47" name="Rectangle 46"/>
          <p:cNvSpPr/>
          <p:nvPr/>
        </p:nvSpPr>
        <p:spPr>
          <a:xfrm>
            <a:off x="34438558" y="6543499"/>
            <a:ext cx="6355273" cy="12088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34425144" y="6524794"/>
            <a:ext cx="16537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Key</a:t>
            </a:r>
          </a:p>
        </p:txBody>
      </p:sp>
      <p:sp>
        <p:nvSpPr>
          <p:cNvPr id="53" name="Flowchart: Decision 52"/>
          <p:cNvSpPr/>
          <p:nvPr/>
        </p:nvSpPr>
        <p:spPr>
          <a:xfrm>
            <a:off x="34533191" y="6888132"/>
            <a:ext cx="293478" cy="241307"/>
          </a:xfrm>
          <a:prstGeom prst="flowChartDecisi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TextBox 54"/>
          <p:cNvSpPr txBox="1"/>
          <p:nvPr/>
        </p:nvSpPr>
        <p:spPr>
          <a:xfrm>
            <a:off x="34498592" y="6852025"/>
            <a:ext cx="5544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14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34896233" y="6859384"/>
            <a:ext cx="13429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Stream Number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34896232" y="7217807"/>
            <a:ext cx="16385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Pressure; bar (gage)</a:t>
            </a:r>
          </a:p>
        </p:txBody>
      </p:sp>
      <p:sp>
        <p:nvSpPr>
          <p:cNvPr id="57" name="Oval 56"/>
          <p:cNvSpPr/>
          <p:nvPr/>
        </p:nvSpPr>
        <p:spPr>
          <a:xfrm>
            <a:off x="34502107" y="7211462"/>
            <a:ext cx="349627" cy="34692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TextBox 121"/>
          <p:cNvSpPr txBox="1"/>
          <p:nvPr/>
        </p:nvSpPr>
        <p:spPr>
          <a:xfrm>
            <a:off x="34399681" y="7231893"/>
            <a:ext cx="5544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1</a:t>
            </a:r>
          </a:p>
        </p:txBody>
      </p:sp>
      <p:sp>
        <p:nvSpPr>
          <p:cNvPr id="58" name="Rectangle 57"/>
          <p:cNvSpPr/>
          <p:nvPr/>
        </p:nvSpPr>
        <p:spPr>
          <a:xfrm>
            <a:off x="36760812" y="6987961"/>
            <a:ext cx="622405" cy="2398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TextBox 122"/>
          <p:cNvSpPr txBox="1"/>
          <p:nvPr/>
        </p:nvSpPr>
        <p:spPr>
          <a:xfrm>
            <a:off x="37457039" y="6961992"/>
            <a:ext cx="16385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Temperature </a:t>
            </a:r>
            <a:r>
              <a:rPr lang="en-US" sz="1400" baseline="30000" dirty="0"/>
              <a:t>o</a:t>
            </a:r>
            <a:r>
              <a:rPr lang="en-US" sz="1400" dirty="0"/>
              <a:t>C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36792122" y="6956313"/>
            <a:ext cx="5544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25</a:t>
            </a:r>
          </a:p>
        </p:txBody>
      </p:sp>
      <p:sp>
        <p:nvSpPr>
          <p:cNvPr id="61" name="Flowchart: Terminator 60"/>
          <p:cNvSpPr/>
          <p:nvPr/>
        </p:nvSpPr>
        <p:spPr>
          <a:xfrm>
            <a:off x="36748088" y="7373206"/>
            <a:ext cx="591095" cy="205983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TextBox 124"/>
          <p:cNvSpPr txBox="1"/>
          <p:nvPr/>
        </p:nvSpPr>
        <p:spPr>
          <a:xfrm>
            <a:off x="36721834" y="7312648"/>
            <a:ext cx="6408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CWTR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37345753" y="7300268"/>
            <a:ext cx="16385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Utility Designation Symbol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36798106" y="6616850"/>
            <a:ext cx="5544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TIC</a:t>
            </a:r>
          </a:p>
        </p:txBody>
      </p:sp>
      <p:sp>
        <p:nvSpPr>
          <p:cNvPr id="128" name="Oval 127"/>
          <p:cNvSpPr/>
          <p:nvPr/>
        </p:nvSpPr>
        <p:spPr>
          <a:xfrm>
            <a:off x="36896933" y="6596765"/>
            <a:ext cx="349627" cy="34692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TextBox 128"/>
          <p:cNvSpPr txBox="1"/>
          <p:nvPr/>
        </p:nvSpPr>
        <p:spPr>
          <a:xfrm>
            <a:off x="37285437" y="6626336"/>
            <a:ext cx="16385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Control Systems</a:t>
            </a:r>
          </a:p>
        </p:txBody>
      </p:sp>
      <p:sp>
        <p:nvSpPr>
          <p:cNvPr id="130" name="TextBox 129"/>
          <p:cNvSpPr txBox="1"/>
          <p:nvPr/>
        </p:nvSpPr>
        <p:spPr>
          <a:xfrm>
            <a:off x="40031810" y="7342492"/>
            <a:ext cx="16385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Valve</a:t>
            </a:r>
          </a:p>
        </p:txBody>
      </p:sp>
      <p:sp>
        <p:nvSpPr>
          <p:cNvPr id="63" name="Flowchart: Collate 62"/>
          <p:cNvSpPr/>
          <p:nvPr/>
        </p:nvSpPr>
        <p:spPr>
          <a:xfrm rot="5400000">
            <a:off x="39476594" y="7312798"/>
            <a:ext cx="248566" cy="342889"/>
          </a:xfrm>
          <a:prstGeom prst="flowChartCollat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46" name="Picture 22" descr="Image result for pump symbol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9991" y="6629804"/>
            <a:ext cx="817160" cy="499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1" name="TextBox 130"/>
          <p:cNvSpPr txBox="1"/>
          <p:nvPr/>
        </p:nvSpPr>
        <p:spPr>
          <a:xfrm>
            <a:off x="39992867" y="6724849"/>
            <a:ext cx="16385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Pump</a:t>
            </a:r>
          </a:p>
        </p:txBody>
      </p:sp>
      <p:graphicFrame>
        <p:nvGraphicFramePr>
          <p:cNvPr id="66" name="Table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7325440"/>
              </p:ext>
            </p:extLst>
          </p:nvPr>
        </p:nvGraphicFramePr>
        <p:xfrm>
          <a:off x="933370" y="10719664"/>
          <a:ext cx="4944999" cy="1386727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1409938">
                  <a:extLst>
                    <a:ext uri="{9D8B030D-6E8A-4147-A177-3AD203B41FA5}">
                      <a16:colId xmlns:a16="http://schemas.microsoft.com/office/drawing/2014/main" val="3440755205"/>
                    </a:ext>
                  </a:extLst>
                </a:gridCol>
                <a:gridCol w="3535061">
                  <a:extLst>
                    <a:ext uri="{9D8B030D-6E8A-4147-A177-3AD203B41FA5}">
                      <a16:colId xmlns:a16="http://schemas.microsoft.com/office/drawing/2014/main" val="1857961677"/>
                    </a:ext>
                  </a:extLst>
                </a:gridCol>
              </a:tblGrid>
              <a:tr h="4324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Year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U.S. Citizens Affected by Macular Degeneration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84252732"/>
                  </a:ext>
                </a:extLst>
              </a:tr>
              <a:tr h="4324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2017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9.1 million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08845889"/>
                  </a:ext>
                </a:extLst>
              </a:tr>
              <a:tr h="4324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2050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17.8 million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33844828"/>
                  </a:ext>
                </a:extLst>
              </a:tr>
            </a:tbl>
          </a:graphicData>
        </a:graphic>
      </p:graphicFrame>
      <p:sp>
        <p:nvSpPr>
          <p:cNvPr id="67" name="TextBox 66"/>
          <p:cNvSpPr txBox="1"/>
          <p:nvPr/>
        </p:nvSpPr>
        <p:spPr>
          <a:xfrm>
            <a:off x="6662733" y="12712178"/>
            <a:ext cx="49033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https://www.cancer.ca/en/cancer-information/cancer-type/colorectal/statistics/?region=on]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1120487" y="21673893"/>
            <a:ext cx="62422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Total equipment cost:</a:t>
            </a:r>
          </a:p>
          <a:p>
            <a:pPr algn="ctr"/>
            <a:r>
              <a:rPr lang="en-US" sz="3600" dirty="0"/>
              <a:t> $13.8MM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2076965"/>
              </p:ext>
            </p:extLst>
          </p:nvPr>
        </p:nvGraphicFramePr>
        <p:xfrm>
          <a:off x="27945485" y="22438454"/>
          <a:ext cx="3746847" cy="340614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2320360">
                  <a:extLst>
                    <a:ext uri="{9D8B030D-6E8A-4147-A177-3AD203B41FA5}">
                      <a16:colId xmlns:a16="http://schemas.microsoft.com/office/drawing/2014/main" val="2397399685"/>
                    </a:ext>
                  </a:extLst>
                </a:gridCol>
                <a:gridCol w="1426487">
                  <a:extLst>
                    <a:ext uri="{9D8B030D-6E8A-4147-A177-3AD203B41FA5}">
                      <a16:colId xmlns:a16="http://schemas.microsoft.com/office/drawing/2014/main" val="1365403647"/>
                    </a:ext>
                  </a:extLst>
                </a:gridCol>
              </a:tblGrid>
              <a:tr h="1650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Fixed Capital Investment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$13.8 MM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22026608"/>
                  </a:ext>
                </a:extLst>
              </a:tr>
              <a:tr h="1650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Working Capital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$2 MM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41431354"/>
                  </a:ext>
                </a:extLst>
              </a:tr>
              <a:tr h="1650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Total Capital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$15.9 MM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65563529"/>
                  </a:ext>
                </a:extLst>
              </a:tr>
              <a:tr h="1650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NPV (i=0%)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$162.3 Billion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08784009"/>
                  </a:ext>
                </a:extLst>
              </a:tr>
              <a:tr h="1650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NPV (i=10%)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$82.4 Billion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03126085"/>
                  </a:ext>
                </a:extLst>
              </a:tr>
              <a:tr h="1650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NPV (i=4014.22%)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$0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56842293"/>
                  </a:ext>
                </a:extLst>
              </a:tr>
              <a:tr h="1650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PBP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0.001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67607185"/>
                  </a:ext>
                </a:extLst>
              </a:tr>
              <a:tr h="1650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NPT (i=10%)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55017616"/>
                  </a:ext>
                </a:extLst>
              </a:tr>
              <a:tr h="1650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DBEP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2.001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23394129"/>
                  </a:ext>
                </a:extLst>
              </a:tr>
              <a:tr h="1650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NRR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517932%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78487526"/>
                  </a:ext>
                </a:extLst>
              </a:tr>
              <a:tr h="1650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DCFRR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4109.44%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252777"/>
                  </a:ext>
                </a:extLst>
              </a:tr>
              <a:tr h="1650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Salvage Value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$1.7 MM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05039967"/>
                  </a:ext>
                </a:extLst>
              </a:tr>
            </a:tbl>
          </a:graphicData>
        </a:graphic>
      </p:graphicFrame>
      <p:sp>
        <p:nvSpPr>
          <p:cNvPr id="132" name="TextBox 131"/>
          <p:cNvSpPr txBox="1"/>
          <p:nvPr/>
        </p:nvSpPr>
        <p:spPr>
          <a:xfrm>
            <a:off x="37310551" y="21641826"/>
            <a:ext cx="5333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10% Discount Rate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27846667" y="26035295"/>
            <a:ext cx="893481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Selling price: $25MM/kg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$16.2 Billion net profit after tax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10% discount rate : $82.4 Billion profit in 10 years</a:t>
            </a:r>
          </a:p>
          <a:p>
            <a:pPr algn="ctr"/>
            <a:endParaRPr lang="en-US" sz="2800" dirty="0"/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B231E1F1-6394-403F-86A5-97AACD2FD377}"/>
              </a:ext>
            </a:extLst>
          </p:cNvPr>
          <p:cNvSpPr txBox="1"/>
          <p:nvPr/>
        </p:nvSpPr>
        <p:spPr>
          <a:xfrm>
            <a:off x="27828775" y="21648351"/>
            <a:ext cx="521167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/>
              <a:t>Profitability</a:t>
            </a:r>
            <a:endParaRPr lang="en-US" sz="4000" u="sng" dirty="0">
              <a:cs typeface="Calibri"/>
            </a:endParaRPr>
          </a:p>
        </p:txBody>
      </p:sp>
      <p:cxnSp>
        <p:nvCxnSpPr>
          <p:cNvPr id="135" name="Straight Connector 134"/>
          <p:cNvCxnSpPr/>
          <p:nvPr/>
        </p:nvCxnSpPr>
        <p:spPr>
          <a:xfrm>
            <a:off x="22618655" y="21574925"/>
            <a:ext cx="0" cy="5779993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135"/>
          <p:cNvSpPr txBox="1"/>
          <p:nvPr/>
        </p:nvSpPr>
        <p:spPr>
          <a:xfrm>
            <a:off x="1084621" y="10259363"/>
            <a:ext cx="49033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https://www.macular.org/what-macular-degeneration</a:t>
            </a:r>
          </a:p>
        </p:txBody>
      </p:sp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4656186"/>
              </p:ext>
            </p:extLst>
          </p:nvPr>
        </p:nvGraphicFramePr>
        <p:xfrm>
          <a:off x="1072712" y="15953770"/>
          <a:ext cx="10071928" cy="34104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5964">
                  <a:extLst>
                    <a:ext uri="{9D8B030D-6E8A-4147-A177-3AD203B41FA5}">
                      <a16:colId xmlns:a16="http://schemas.microsoft.com/office/drawing/2014/main" val="721270655"/>
                    </a:ext>
                  </a:extLst>
                </a:gridCol>
                <a:gridCol w="5035964">
                  <a:extLst>
                    <a:ext uri="{9D8B030D-6E8A-4147-A177-3AD203B41FA5}">
                      <a16:colId xmlns:a16="http://schemas.microsoft.com/office/drawing/2014/main" val="2072987784"/>
                    </a:ext>
                  </a:extLst>
                </a:gridCol>
              </a:tblGrid>
              <a:tr h="564074">
                <a:tc>
                  <a:txBody>
                    <a:bodyPr/>
                    <a:lstStyle/>
                    <a:p>
                      <a:r>
                        <a:rPr lang="en-US" sz="2800" dirty="0"/>
                        <a:t>Variables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Property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6502098"/>
                  </a:ext>
                </a:extLst>
              </a:tr>
              <a:tr h="564074">
                <a:tc rowSpan="2">
                  <a:txBody>
                    <a:bodyPr/>
                    <a:lstStyle/>
                    <a:p>
                      <a:r>
                        <a:rPr lang="en-US" sz="2800" dirty="0"/>
                        <a:t>Temperature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Reactors 37</a:t>
                      </a:r>
                      <a:r>
                        <a:rPr lang="en-US" sz="2800" baseline="30000" dirty="0"/>
                        <a:t>o</a:t>
                      </a:r>
                      <a:r>
                        <a:rPr lang="en-US" sz="2800" dirty="0"/>
                        <a:t>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601648"/>
                  </a:ext>
                </a:extLst>
              </a:tr>
              <a:tr h="564074">
                <a:tc vMerge="1">
                  <a:txBody>
                    <a:bodyPr/>
                    <a:lstStyle/>
                    <a:p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Product</a:t>
                      </a:r>
                      <a:r>
                        <a:rPr lang="en-US" sz="2800" baseline="0" dirty="0"/>
                        <a:t> Storage 4</a:t>
                      </a:r>
                      <a:r>
                        <a:rPr lang="en-US" sz="2800" baseline="30000" dirty="0"/>
                        <a:t>o</a:t>
                      </a:r>
                      <a:r>
                        <a:rPr lang="en-US" sz="2800" baseline="0" dirty="0"/>
                        <a:t>C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7958309"/>
                  </a:ext>
                </a:extLst>
              </a:tr>
              <a:tr h="564074">
                <a:tc>
                  <a:txBody>
                    <a:bodyPr/>
                    <a:lstStyle/>
                    <a:p>
                      <a:r>
                        <a:rPr lang="en-US" sz="2800" dirty="0"/>
                        <a:t>pH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Bioreactor pH 7.2-7.6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6396462"/>
                  </a:ext>
                </a:extLst>
              </a:tr>
              <a:tr h="564074">
                <a:tc>
                  <a:txBody>
                    <a:bodyPr/>
                    <a:lstStyle/>
                    <a:p>
                      <a:r>
                        <a:rPr lang="en-US" sz="2800" dirty="0"/>
                        <a:t>Dissolved O2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&gt;50% to promote optimal</a:t>
                      </a:r>
                      <a:r>
                        <a:rPr lang="en-US" sz="2800" baseline="0" dirty="0"/>
                        <a:t> growth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8785017"/>
                  </a:ext>
                </a:extLst>
              </a:tr>
              <a:tr h="590111">
                <a:tc>
                  <a:txBody>
                    <a:bodyPr/>
                    <a:lstStyle/>
                    <a:p>
                      <a:r>
                        <a:rPr lang="en-US" sz="2800" dirty="0"/>
                        <a:t>Viral Inactivation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Occurs at pH 3.3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876849"/>
                  </a:ext>
                </a:extLst>
              </a:tr>
            </a:tbl>
          </a:graphicData>
        </a:graphic>
      </p:graphicFrame>
      <p:cxnSp>
        <p:nvCxnSpPr>
          <p:cNvPr id="138" name="Straight Arrow Connector 137"/>
          <p:cNvCxnSpPr>
            <a:endCxn id="110" idx="1"/>
          </p:cNvCxnSpPr>
          <p:nvPr/>
        </p:nvCxnSpPr>
        <p:spPr>
          <a:xfrm>
            <a:off x="8944040" y="30929985"/>
            <a:ext cx="345147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7052544" y="8479349"/>
            <a:ext cx="4287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https://</a:t>
            </a:r>
            <a:r>
              <a:rPr lang="en-US" sz="900" dirty="0"/>
              <a:t>www.khanacademy.org/test-prep/mcat/biological-sciences-practice/biological-sciences-practice-tut/e/antibody-class-differences</a:t>
            </a:r>
            <a:endParaRPr lang="en-US" sz="800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970998" y="23905208"/>
            <a:ext cx="1096177" cy="322443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862929" y="24475004"/>
            <a:ext cx="1030049" cy="265576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4418366" y="24479006"/>
            <a:ext cx="1028496" cy="26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1001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494</TotalTime>
  <Words>1956</Words>
  <Application>Microsoft Office PowerPoint</Application>
  <PresentationFormat>Custom</PresentationFormat>
  <Paragraphs>1676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Halpern</dc:creator>
  <cp:lastModifiedBy>Marnoto, Sabrina M</cp:lastModifiedBy>
  <cp:revision>316</cp:revision>
  <dcterms:created xsi:type="dcterms:W3CDTF">2016-04-28T01:04:40Z</dcterms:created>
  <dcterms:modified xsi:type="dcterms:W3CDTF">2019-05-02T19:22:33Z</dcterms:modified>
</cp:coreProperties>
</file>