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43891200" cy="32918400"/>
  <p:notesSz cx="9388475" cy="12771438"/>
  <p:embeddedFontLst>
    <p:embeddedFont>
      <p:font typeface="Nunito" panose="020B060402020202020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3" d="100"/>
          <a:sy n="23" d="100"/>
        </p:scale>
        <p:origin x="162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4059238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314950" y="0"/>
            <a:ext cx="4081463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506538" y="962025"/>
            <a:ext cx="6383337" cy="47894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1255713" y="6072188"/>
            <a:ext cx="6884987" cy="5751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t" anchorCtr="0"/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12122150"/>
            <a:ext cx="4059238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314950" y="12122150"/>
            <a:ext cx="4081463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58d9f9e933_5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06538" y="962025"/>
            <a:ext cx="6383337" cy="47894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92" name="Google Shape;92;g58d9f9e933_5_6:notes"/>
          <p:cNvSpPr txBox="1">
            <a:spLocks noGrp="1"/>
          </p:cNvSpPr>
          <p:nvPr>
            <p:ph type="body" idx="1"/>
          </p:nvPr>
        </p:nvSpPr>
        <p:spPr>
          <a:xfrm>
            <a:off x="1255713" y="6072188"/>
            <a:ext cx="6885000" cy="57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g58d9f9e933_5_6:notes"/>
          <p:cNvSpPr txBox="1">
            <a:spLocks noGrp="1"/>
          </p:cNvSpPr>
          <p:nvPr>
            <p:ph type="sldNum" idx="12"/>
          </p:nvPr>
        </p:nvSpPr>
        <p:spPr>
          <a:xfrm>
            <a:off x="5314950" y="12122150"/>
            <a:ext cx="4081500" cy="6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 txBox="1">
            <a:spLocks noGrp="1"/>
          </p:cNvSpPr>
          <p:nvPr>
            <p:ph type="ctrTitle"/>
          </p:nvPr>
        </p:nvSpPr>
        <p:spPr>
          <a:xfrm>
            <a:off x="3291840" y="10225829"/>
            <a:ext cx="37307519" cy="7056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ubTitle" idx="1"/>
          </p:nvPr>
        </p:nvSpPr>
        <p:spPr>
          <a:xfrm>
            <a:off x="6583680" y="18653441"/>
            <a:ext cx="30723839" cy="8413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3120"/>
              </a:spcBef>
              <a:spcAft>
                <a:spcPts val="0"/>
              </a:spcAft>
              <a:buClr>
                <a:schemeClr val="dk1"/>
              </a:buClr>
              <a:buSzPts val="15600"/>
              <a:buFont typeface="Times New Roman"/>
              <a:buNone/>
              <a:defRPr/>
            </a:lvl1pPr>
            <a:lvl2pPr lvl="1" algn="ctr">
              <a:spcBef>
                <a:spcPts val="268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Times New Roman"/>
              <a:buNone/>
              <a:defRPr/>
            </a:lvl2pPr>
            <a:lvl3pPr lvl="2" algn="ctr">
              <a:spcBef>
                <a:spcPts val="2360"/>
              </a:spcBef>
              <a:spcAft>
                <a:spcPts val="0"/>
              </a:spcAft>
              <a:buClr>
                <a:schemeClr val="dk1"/>
              </a:buClr>
              <a:buSzPts val="11800"/>
              <a:buFont typeface="Times New Roman"/>
              <a:buNone/>
              <a:defRPr/>
            </a:lvl3pPr>
            <a:lvl4pPr lvl="3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4pPr>
            <a:lvl5pPr lvl="4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5pPr>
            <a:lvl6pPr lvl="5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6pPr>
            <a:lvl7pPr lvl="6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7pPr>
            <a:lvl8pPr lvl="7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8pPr>
            <a:lvl9pPr lvl="8" algn="ctr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 txBox="1">
            <a:spLocks noGrp="1"/>
          </p:cNvSpPr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body" idx="1"/>
          </p:nvPr>
        </p:nvSpPr>
        <p:spPr>
          <a:xfrm>
            <a:off x="3290237" y="9512658"/>
            <a:ext cx="37310732" cy="1974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34" name="Google Shape;34;p4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 txBox="1">
            <a:spLocks noGrp="1"/>
          </p:cNvSpPr>
          <p:nvPr>
            <p:ph type="title"/>
          </p:nvPr>
        </p:nvSpPr>
        <p:spPr>
          <a:xfrm>
            <a:off x="3466700" y="21153552"/>
            <a:ext cx="37307519" cy="6537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1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1"/>
          </p:nvPr>
        </p:nvSpPr>
        <p:spPr>
          <a:xfrm>
            <a:off x="3466700" y="13952655"/>
            <a:ext cx="37307519" cy="7200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b" anchorCtr="0"/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/>
            </a:lvl1pPr>
            <a:lvl2pPr marL="914400" lvl="1" indent="-228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  <a:defRPr sz="19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1"/>
          </p:nvPr>
        </p:nvSpPr>
        <p:spPr>
          <a:xfrm>
            <a:off x="3290240" y="9512658"/>
            <a:ext cx="18578362" cy="1974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marL="914400" lvl="1" indent="-37465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–"/>
              <a:defRPr sz="23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marL="1828800" lvl="3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–"/>
              <a:defRPr sz="1900"/>
            </a:lvl4pPr>
            <a:lvl5pPr marL="2286000" lvl="4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5pPr>
            <a:lvl6pPr marL="2743200" lvl="5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6pPr>
            <a:lvl7pPr marL="3200400" lvl="6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7pPr>
            <a:lvl8pPr marL="3657600" lvl="7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8pPr>
            <a:lvl9pPr marL="4114800" lvl="8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body" idx="2"/>
          </p:nvPr>
        </p:nvSpPr>
        <p:spPr>
          <a:xfrm>
            <a:off x="22022606" y="9512658"/>
            <a:ext cx="18578362" cy="1974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marL="914400" lvl="1" indent="-37465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–"/>
              <a:defRPr sz="23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marL="1828800" lvl="3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–"/>
              <a:defRPr sz="1900"/>
            </a:lvl4pPr>
            <a:lvl5pPr marL="2286000" lvl="4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5pPr>
            <a:lvl6pPr marL="2743200" lvl="5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6pPr>
            <a:lvl7pPr marL="3200400" lvl="6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7pPr>
            <a:lvl8pPr marL="3657600" lvl="7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8pPr>
            <a:lvl9pPr marL="4114800" lvl="8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»"/>
              <a:defRPr sz="1900"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>
            <a:spLocks noGrp="1"/>
          </p:cNvSpPr>
          <p:nvPr>
            <p:ph type="title"/>
          </p:nvPr>
        </p:nvSpPr>
        <p:spPr>
          <a:xfrm>
            <a:off x="2194560" y="1318474"/>
            <a:ext cx="39502081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body" idx="1"/>
          </p:nvPr>
        </p:nvSpPr>
        <p:spPr>
          <a:xfrm>
            <a:off x="2194561" y="7368330"/>
            <a:ext cx="19393302" cy="3071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b" anchorCtr="0"/>
          <a:lstStyle>
            <a:lvl1pPr marL="457200" lvl="0" indent="-22860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None/>
              <a:defRPr sz="23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1"/>
            </a:lvl2pPr>
            <a:lvl3pPr marL="1371600" lvl="2" indent="-228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  <a:defRPr sz="1900" b="1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2"/>
          </p:nvPr>
        </p:nvSpPr>
        <p:spPr>
          <a:xfrm>
            <a:off x="2194561" y="10439940"/>
            <a:ext cx="19393302" cy="1896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37465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•"/>
              <a:defRPr sz="23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marL="1371600" lvl="2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sz="1900"/>
            </a:lvl3pPr>
            <a:lvl4pPr marL="1828800" lvl="3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–"/>
              <a:defRPr sz="1500"/>
            </a:lvl4pPr>
            <a:lvl5pPr marL="2286000" lvl="4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5pPr>
            <a:lvl6pPr marL="2743200" lvl="5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6pPr>
            <a:lvl7pPr marL="3200400" lvl="6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7pPr>
            <a:lvl8pPr marL="3657600" lvl="7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8pPr>
            <a:lvl9pPr marL="4114800" lvl="8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body" idx="3"/>
          </p:nvPr>
        </p:nvSpPr>
        <p:spPr>
          <a:xfrm>
            <a:off x="22296923" y="7368330"/>
            <a:ext cx="19399718" cy="3071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b" anchorCtr="0"/>
          <a:lstStyle>
            <a:lvl1pPr marL="457200" lvl="0" indent="-22860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None/>
              <a:defRPr sz="23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1"/>
            </a:lvl2pPr>
            <a:lvl3pPr marL="1371600" lvl="2" indent="-22860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  <a:defRPr sz="1900" b="1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5pPr>
            <a:lvl6pPr marL="2743200" lvl="5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6pPr>
            <a:lvl7pPr marL="3200400" lvl="6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7pPr>
            <a:lvl8pPr marL="3657600" lvl="7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8pPr>
            <a:lvl9pPr marL="4114800" lvl="8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None/>
              <a:defRPr sz="1500" b="1"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body" idx="4"/>
          </p:nvPr>
        </p:nvSpPr>
        <p:spPr>
          <a:xfrm>
            <a:off x="22296923" y="10439940"/>
            <a:ext cx="19399718" cy="1896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37465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•"/>
              <a:defRPr sz="23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marL="1371600" lvl="2" indent="-34925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sz="1900"/>
            </a:lvl3pPr>
            <a:lvl4pPr marL="1828800" lvl="3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–"/>
              <a:defRPr sz="1500"/>
            </a:lvl4pPr>
            <a:lvl5pPr marL="2286000" lvl="4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5pPr>
            <a:lvl6pPr marL="2743200" lvl="5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6pPr>
            <a:lvl7pPr marL="3200400" lvl="6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7pPr>
            <a:lvl8pPr marL="3657600" lvl="7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8pPr>
            <a:lvl9pPr marL="4114800" lvl="8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Times New Roman"/>
              <a:buChar char="»"/>
              <a:defRPr sz="1500"/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7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7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8"/>
          <p:cNvSpPr txBox="1">
            <a:spLocks noGrp="1"/>
          </p:cNvSpPr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8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9"/>
          <p:cNvSpPr txBox="1">
            <a:spLocks noGrp="1"/>
          </p:cNvSpPr>
          <p:nvPr>
            <p:ph type="title"/>
          </p:nvPr>
        </p:nvSpPr>
        <p:spPr>
          <a:xfrm>
            <a:off x="2194564" y="1310430"/>
            <a:ext cx="14439500" cy="5578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9"/>
          <p:cNvSpPr txBox="1">
            <a:spLocks noGrp="1"/>
          </p:cNvSpPr>
          <p:nvPr>
            <p:ph type="body" idx="1"/>
          </p:nvPr>
        </p:nvSpPr>
        <p:spPr>
          <a:xfrm>
            <a:off x="17160241" y="1310426"/>
            <a:ext cx="24536399" cy="28095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438150" algn="l">
              <a:spcBef>
                <a:spcPts val="66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Times New Roman"/>
              <a:buChar char="•"/>
              <a:defRPr sz="33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sz="2800"/>
            </a:lvl2pPr>
            <a:lvl3pPr marL="1371600" lvl="2" indent="-37465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Char char="•"/>
              <a:defRPr sz="23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body" idx="2"/>
          </p:nvPr>
        </p:nvSpPr>
        <p:spPr>
          <a:xfrm>
            <a:off x="2194564" y="6888590"/>
            <a:ext cx="14439500" cy="22517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marL="1371600" lvl="2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3pPr>
            <a:lvl4pPr marL="1828800" lvl="3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4pPr>
            <a:lvl5pPr marL="2286000" lvl="4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5pPr>
            <a:lvl6pPr marL="2743200" lvl="5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6pPr>
            <a:lvl7pPr marL="3200400" lvl="6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7pPr>
            <a:lvl8pPr marL="3657600" lvl="7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8pPr>
            <a:lvl9pPr marL="4114800" lvl="8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9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0"/>
          <p:cNvSpPr txBox="1">
            <a:spLocks noGrp="1"/>
          </p:cNvSpPr>
          <p:nvPr>
            <p:ph type="title"/>
          </p:nvPr>
        </p:nvSpPr>
        <p:spPr>
          <a:xfrm>
            <a:off x="8603383" y="23043527"/>
            <a:ext cx="26334721" cy="271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0"/>
          <p:cNvSpPr>
            <a:spLocks noGrp="1"/>
          </p:cNvSpPr>
          <p:nvPr>
            <p:ph type="pic" idx="2"/>
          </p:nvPr>
        </p:nvSpPr>
        <p:spPr>
          <a:xfrm>
            <a:off x="8603383" y="2941215"/>
            <a:ext cx="26334721" cy="19751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R="0" lvl="0" algn="l" rtl="0">
              <a:spcBef>
                <a:spcPts val="66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Times New Roman"/>
              <a:buNone/>
              <a:defRPr sz="33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imes New Roman"/>
              <a:buNone/>
              <a:defRPr sz="23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4" name="Google Shape;74;p10"/>
          <p:cNvSpPr txBox="1">
            <a:spLocks noGrp="1"/>
          </p:cNvSpPr>
          <p:nvPr>
            <p:ph type="body" idx="1"/>
          </p:nvPr>
        </p:nvSpPr>
        <p:spPr>
          <a:xfrm>
            <a:off x="8603383" y="25762580"/>
            <a:ext cx="26334721" cy="3863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marL="1371600" lvl="2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3pPr>
            <a:lvl4pPr marL="1828800" lvl="3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4pPr>
            <a:lvl5pPr marL="2286000" lvl="4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5pPr>
            <a:lvl6pPr marL="2743200" lvl="5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6pPr>
            <a:lvl7pPr marL="3200400" lvl="6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7pPr>
            <a:lvl8pPr marL="3657600" lvl="7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8pPr>
            <a:lvl9pPr marL="4114800" lvl="8" indent="-228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Font typeface="Times New Roman"/>
              <a:buNone/>
              <a:defRPr sz="800"/>
            </a:lvl9pPr>
          </a:lstStyle>
          <a:p>
            <a:endParaRPr/>
          </a:p>
        </p:txBody>
      </p:sp>
      <p:sp>
        <p:nvSpPr>
          <p:cNvPr id="75" name="Google Shape;75;p10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0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0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1"/>
          <p:cNvSpPr txBox="1">
            <a:spLocks noGrp="1"/>
          </p:cNvSpPr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1"/>
          <p:cNvSpPr txBox="1">
            <a:spLocks noGrp="1"/>
          </p:cNvSpPr>
          <p:nvPr>
            <p:ph type="body" idx="1"/>
          </p:nvPr>
        </p:nvSpPr>
        <p:spPr>
          <a:xfrm rot="5400000">
            <a:off x="12071532" y="731363"/>
            <a:ext cx="19748142" cy="37310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81" name="Google Shape;81;p11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1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1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2"/>
          <p:cNvSpPr txBox="1">
            <a:spLocks noGrp="1"/>
          </p:cNvSpPr>
          <p:nvPr>
            <p:ph type="title"/>
          </p:nvPr>
        </p:nvSpPr>
        <p:spPr>
          <a:xfrm rot="5400000">
            <a:off x="22770484" y="11430325"/>
            <a:ext cx="26334077" cy="9326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body" idx="1"/>
          </p:nvPr>
        </p:nvSpPr>
        <p:spPr>
          <a:xfrm rot="5400000">
            <a:off x="4038123" y="2178842"/>
            <a:ext cx="26334077" cy="27829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2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3290237" y="2926724"/>
            <a:ext cx="37310732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11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11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11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11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11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11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11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11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11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3290237" y="9512658"/>
            <a:ext cx="37310732" cy="1974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L="457200" marR="0" lvl="0" indent="-1219200" algn="l" rtl="0">
              <a:spcBef>
                <a:spcPts val="3120"/>
              </a:spcBef>
              <a:spcAft>
                <a:spcPts val="0"/>
              </a:spcAft>
              <a:buClr>
                <a:schemeClr val="dk1"/>
              </a:buClr>
              <a:buSzPts val="15600"/>
              <a:buFont typeface="Times New Roman"/>
              <a:buChar char="•"/>
              <a:defRPr sz="15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1079500" algn="l" rtl="0">
              <a:spcBef>
                <a:spcPts val="268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Times New Roman"/>
              <a:buChar char="–"/>
              <a:defRPr sz="13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977900" algn="l" rtl="0">
              <a:spcBef>
                <a:spcPts val="2360"/>
              </a:spcBef>
              <a:spcAft>
                <a:spcPts val="0"/>
              </a:spcAft>
              <a:buClr>
                <a:schemeClr val="dk1"/>
              </a:buClr>
              <a:buSzPts val="11800"/>
              <a:buFont typeface="Times New Roman"/>
              <a:buChar char="•"/>
              <a:defRPr sz="1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850900" algn="l" rtl="0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–"/>
              <a:defRPr sz="9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850900" algn="l" rtl="0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sz="9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850900" algn="l" rtl="0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sz="9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850900" algn="l" rtl="0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sz="9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850900" algn="l" rtl="0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sz="9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850900" algn="l" rtl="0">
              <a:spcBef>
                <a:spcPts val="196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Times New Roman"/>
              <a:buChar char="»"/>
              <a:defRPr sz="9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3290236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14997769" y="29993291"/>
            <a:ext cx="13895671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31456963" y="29993291"/>
            <a:ext cx="9144000" cy="219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7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" name="Google Shape;15;p1"/>
          <p:cNvSpPr/>
          <p:nvPr/>
        </p:nvSpPr>
        <p:spPr>
          <a:xfrm>
            <a:off x="447872" y="444843"/>
            <a:ext cx="42995461" cy="32028714"/>
          </a:xfrm>
          <a:prstGeom prst="rect">
            <a:avLst/>
          </a:prstGeom>
          <a:blipFill rotWithShape="1">
            <a:blip r:embed="rId1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89300" tIns="44625" rIns="89300" bIns="44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" name="Google Shape;16;p1"/>
          <p:cNvSpPr/>
          <p:nvPr/>
        </p:nvSpPr>
        <p:spPr>
          <a:xfrm>
            <a:off x="1093279" y="5350076"/>
            <a:ext cx="9853127" cy="2677282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89300" tIns="44625" rIns="89300" bIns="44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11710359" y="5350076"/>
            <a:ext cx="9853127" cy="2677282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89300" tIns="44625" rIns="89300" bIns="44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2327436" y="5350076"/>
            <a:ext cx="9853127" cy="2677282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89300" tIns="44625" rIns="89300" bIns="44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32944516" y="5350076"/>
            <a:ext cx="9853127" cy="2677282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89300" tIns="44625" rIns="89300" bIns="44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452390" y="486785"/>
            <a:ext cx="42939297" cy="4343558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txBody>
          <a:bodyPr spcFirstLastPara="1" wrap="square" lIns="89300" tIns="44625" rIns="89300" bIns="44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3"/>
          <p:cNvSpPr txBox="1"/>
          <p:nvPr/>
        </p:nvSpPr>
        <p:spPr>
          <a:xfrm>
            <a:off x="870878" y="782545"/>
            <a:ext cx="35788800" cy="38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300" tIns="44625" rIns="89300" bIns="446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300" b="1" i="0" u="sng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HEAT </a:t>
            </a:r>
            <a:r>
              <a:rPr lang="en-US" sz="9300" b="1" u="sng">
                <a:solidFill>
                  <a:schemeClr val="lt1"/>
                </a:solidFill>
              </a:rPr>
              <a:t>EXCHANGER</a:t>
            </a:r>
            <a:r>
              <a:rPr lang="en-US" sz="9300" b="1" i="0" u="sng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COMPARISION</a:t>
            </a:r>
            <a:endParaRPr sz="9300" b="1" i="0" u="sng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489"/>
              </a:spcBef>
              <a:spcAft>
                <a:spcPts val="0"/>
              </a:spcAft>
              <a:buNone/>
            </a:pPr>
            <a:r>
              <a:rPr lang="en-US" sz="475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KEVIN ADAIR, KYLE YORK, ALI ASGHAR. University of New Hampshire</a:t>
            </a:r>
            <a:endParaRPr sz="4750"/>
          </a:p>
        </p:txBody>
      </p:sp>
      <p:sp>
        <p:nvSpPr>
          <p:cNvPr id="96" name="Google Shape;96;p13"/>
          <p:cNvSpPr txBox="1"/>
          <p:nvPr/>
        </p:nvSpPr>
        <p:spPr>
          <a:xfrm>
            <a:off x="1090936" y="5349881"/>
            <a:ext cx="9845100" cy="14316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267875" tIns="267875" rIns="267875" bIns="2678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Introduction</a:t>
            </a:r>
            <a:endParaRPr/>
          </a:p>
        </p:txBody>
      </p:sp>
      <p:sp>
        <p:nvSpPr>
          <p:cNvPr id="97" name="Google Shape;97;p13"/>
          <p:cNvSpPr txBox="1"/>
          <p:nvPr/>
        </p:nvSpPr>
        <p:spPr>
          <a:xfrm>
            <a:off x="1090925" y="12757925"/>
            <a:ext cx="9845100" cy="1455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267875" tIns="267875" rIns="267875" bIns="2678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Objectives</a:t>
            </a:r>
            <a:endParaRPr/>
          </a:p>
        </p:txBody>
      </p:sp>
      <p:sp>
        <p:nvSpPr>
          <p:cNvPr id="98" name="Google Shape;98;p13"/>
          <p:cNvSpPr txBox="1"/>
          <p:nvPr/>
        </p:nvSpPr>
        <p:spPr>
          <a:xfrm>
            <a:off x="11710775" y="5338025"/>
            <a:ext cx="9853200" cy="1455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267875" tIns="267875" rIns="267875" bIns="2678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Methods</a:t>
            </a:r>
            <a:endParaRPr/>
          </a:p>
        </p:txBody>
      </p:sp>
      <p:sp>
        <p:nvSpPr>
          <p:cNvPr id="99" name="Google Shape;99;p13"/>
          <p:cNvSpPr txBox="1"/>
          <p:nvPr/>
        </p:nvSpPr>
        <p:spPr>
          <a:xfrm>
            <a:off x="22305375" y="5349875"/>
            <a:ext cx="9853200" cy="1455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267875" tIns="267875" rIns="267875" bIns="2678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Results</a:t>
            </a:r>
            <a:endParaRPr/>
          </a:p>
        </p:txBody>
      </p:sp>
      <p:sp>
        <p:nvSpPr>
          <p:cNvPr id="100" name="Google Shape;100;p13"/>
          <p:cNvSpPr txBox="1"/>
          <p:nvPr/>
        </p:nvSpPr>
        <p:spPr>
          <a:xfrm>
            <a:off x="32924350" y="14624275"/>
            <a:ext cx="9869100" cy="1455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267875" tIns="267875" rIns="267875" bIns="2678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Conclusions</a:t>
            </a:r>
            <a:endParaRPr/>
          </a:p>
        </p:txBody>
      </p:sp>
      <p:sp>
        <p:nvSpPr>
          <p:cNvPr id="101" name="Google Shape;101;p13"/>
          <p:cNvSpPr txBox="1"/>
          <p:nvPr/>
        </p:nvSpPr>
        <p:spPr>
          <a:xfrm>
            <a:off x="32923906" y="28461209"/>
            <a:ext cx="9870000" cy="1656300"/>
          </a:xfrm>
          <a:prstGeom prst="rect">
            <a:avLst/>
          </a:prstGeom>
          <a:solidFill>
            <a:srgbClr val="87212E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267875" tIns="267875" rIns="267875" bIns="2678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References</a:t>
            </a:r>
            <a:endParaRPr sz="47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951678" y="1811307"/>
            <a:ext cx="6804275" cy="179150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3"/>
          <p:cNvSpPr txBox="1"/>
          <p:nvPr/>
        </p:nvSpPr>
        <p:spPr>
          <a:xfrm>
            <a:off x="1687050" y="14690625"/>
            <a:ext cx="8719500" cy="93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Three heat exchangers were tested (double tube, shell and tube and plate) for: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Different cooling flow rates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Different flow patterns (Co-Current/Counter-Current)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The trend for overall heat cofficents as changes are made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The average heat coefficients using a wilson plot analysis (Fig.5)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Design Problem: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Reactant stream 180 lpm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Heated from 20°C to 50°C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Heating medium is water at 80°C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04" name="Google Shape;104;p13"/>
          <p:cNvSpPr txBox="1"/>
          <p:nvPr/>
        </p:nvSpPr>
        <p:spPr>
          <a:xfrm>
            <a:off x="22650675" y="12756556"/>
            <a:ext cx="9162600" cy="17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Wilson plot determine the average heat transfer coefficients for the Double Tube heat exchanger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05" name="Google Shape;10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602363" y="24392413"/>
            <a:ext cx="4888827" cy="6280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706550" y="16868000"/>
            <a:ext cx="4974525" cy="4177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705525" y="22802400"/>
            <a:ext cx="4974525" cy="387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1714825" y="11353500"/>
            <a:ext cx="4974536" cy="3839624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3"/>
          <p:cNvSpPr txBox="1"/>
          <p:nvPr/>
        </p:nvSpPr>
        <p:spPr>
          <a:xfrm>
            <a:off x="33342800" y="16089825"/>
            <a:ext cx="9162600" cy="719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Most efficient design problem solution was determined based on spatial efficacy: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 u="sng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Counter-current plate heat exchanger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91440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Total heat transfer area is 158 m²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91440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Total width of plates should be 4.5 m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91440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Can be split up into parallel systems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91440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Total system plate length should be 35.1m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 b="1" u="sng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Proposed Solution:</a:t>
            </a:r>
            <a:endParaRPr sz="3600" b="1" u="sng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91440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Three systems in Parallel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91440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Each System has 9 plates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91440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Each plate is 4.095m x 1.550m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91440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○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Total Heat exchange area 171m²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0" name="Google Shape;110;p13"/>
          <p:cNvSpPr txBox="1"/>
          <p:nvPr/>
        </p:nvSpPr>
        <p:spPr>
          <a:xfrm>
            <a:off x="12089950" y="7249775"/>
            <a:ext cx="8877300" cy="28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Hot water flow and temperature kept constant at 2.0 l/min and 40</a:t>
            </a: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°C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Cold water flow varied at 0.5, 1.0, 2.0 and 3.0 l/min.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unito"/>
              <a:buChar char="●"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 different heat exchangers were tested 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1" name="Google Shape;111;p13"/>
          <p:cNvSpPr txBox="1"/>
          <p:nvPr/>
        </p:nvSpPr>
        <p:spPr>
          <a:xfrm>
            <a:off x="12248575" y="26923821"/>
            <a:ext cx="9053100" cy="50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Each test conducted in triplicate for the given cold water flow rates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each heat exchanger was also tested for the different flow patterns (Co-current/Counter-Current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SzPts val="3600"/>
              <a:buFont typeface="Nunito"/>
              <a:buChar char="●"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Data was recorded for the cold water flow rates, Temperatures of cold and hot water in and temperatures of cold and hot water out.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2" name="Google Shape;112;p13"/>
          <p:cNvSpPr txBox="1"/>
          <p:nvPr/>
        </p:nvSpPr>
        <p:spPr>
          <a:xfrm>
            <a:off x="1687025" y="7449188"/>
            <a:ext cx="8719500" cy="43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Heat exchangers are used to transfer heat between fluids. There are different types of heat exchangers that work in various ways. Each heat exchanger has a different heat transfer coefficient that relates to it and the conditions applied to it.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3" name="Google Shape;113;p13"/>
          <p:cNvSpPr txBox="1"/>
          <p:nvPr/>
        </p:nvSpPr>
        <p:spPr>
          <a:xfrm>
            <a:off x="22732200" y="19736025"/>
            <a:ext cx="9162600" cy="27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The heat transfer coefficient for the double tube exchanger is shown to be larger with co-current occuring, as flow increased the coefficient in both trends increased with similar rates.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4" name="Google Shape;114;p13"/>
          <p:cNvSpPr txBox="1"/>
          <p:nvPr/>
        </p:nvSpPr>
        <p:spPr>
          <a:xfrm>
            <a:off x="22567950" y="28638875"/>
            <a:ext cx="9162600" cy="32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The heat transfer coefficient for the shell and tube is larger under co-current at smaller flow rates while the opposite is true at higher flow rates.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5" name="Google Shape;115;p13"/>
          <p:cNvSpPr txBox="1"/>
          <p:nvPr/>
        </p:nvSpPr>
        <p:spPr>
          <a:xfrm>
            <a:off x="33277600" y="30337325"/>
            <a:ext cx="9162600" cy="179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32323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Geankoplis, C. J. (1978). </a:t>
            </a:r>
            <a:r>
              <a:rPr lang="en-US" sz="3600" i="1">
                <a:solidFill>
                  <a:srgbClr val="323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Transport processes and unit operations</a:t>
            </a:r>
            <a:r>
              <a:rPr lang="en-US" sz="3600">
                <a:solidFill>
                  <a:srgbClr val="32323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. Boston: Allyn and Bacon.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6" name="Google Shape;116;p13"/>
          <p:cNvSpPr txBox="1"/>
          <p:nvPr/>
        </p:nvSpPr>
        <p:spPr>
          <a:xfrm>
            <a:off x="33801250" y="11452650"/>
            <a:ext cx="8115300" cy="30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Heat transfer coefficient for the plate exchanger is larger under countercurrent at smaller flow rates while the opposite is true at higher flow rates.</a:t>
            </a: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17" name="Google Shape;117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4689312" y="23281075"/>
            <a:ext cx="6339180" cy="455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3"/>
          <p:cNvSpPr txBox="1"/>
          <p:nvPr/>
        </p:nvSpPr>
        <p:spPr>
          <a:xfrm>
            <a:off x="34603588" y="27840225"/>
            <a:ext cx="6510600" cy="7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333333"/>
                </a:solidFill>
                <a:highlight>
                  <a:srgbClr val="FFFFFF"/>
                </a:highlight>
              </a:rPr>
              <a:t>Cruithne9 (https://commons.wikimedia.org/wiki/File:Comparison_of_con-_and_counter-current_flow_exchange.jpg), https://creativecommons.org/licenses/by-sa/4.0/legalcode, accessed 26 April 2019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9" name="Google Shape;119;p13"/>
          <p:cNvSpPr txBox="1"/>
          <p:nvPr/>
        </p:nvSpPr>
        <p:spPr>
          <a:xfrm>
            <a:off x="7165200" y="23999625"/>
            <a:ext cx="3392100" cy="10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Water Heater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20" name="Google Shape;120;p13"/>
          <p:cNvCxnSpPr/>
          <p:nvPr/>
        </p:nvCxnSpPr>
        <p:spPr>
          <a:xfrm flipH="1">
            <a:off x="7892150" y="24507075"/>
            <a:ext cx="103800" cy="1073100"/>
          </a:xfrm>
          <a:prstGeom prst="straightConnector1">
            <a:avLst/>
          </a:prstGeom>
          <a:noFill/>
          <a:ln w="152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1" name="Google Shape;121;p13"/>
          <p:cNvSpPr txBox="1"/>
          <p:nvPr/>
        </p:nvSpPr>
        <p:spPr>
          <a:xfrm>
            <a:off x="1349975" y="29595425"/>
            <a:ext cx="1800000" cy="14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Cold Water Flow Control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22" name="Google Shape;122;p13"/>
          <p:cNvCxnSpPr>
            <a:stCxn id="121" idx="0"/>
          </p:cNvCxnSpPr>
          <p:nvPr/>
        </p:nvCxnSpPr>
        <p:spPr>
          <a:xfrm rot="10800000" flipH="1">
            <a:off x="2249975" y="28537025"/>
            <a:ext cx="1657500" cy="1058400"/>
          </a:xfrm>
          <a:prstGeom prst="straightConnector1">
            <a:avLst/>
          </a:prstGeom>
          <a:noFill/>
          <a:ln w="1143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3" name="Google Shape;123;p13"/>
          <p:cNvSpPr txBox="1"/>
          <p:nvPr/>
        </p:nvSpPr>
        <p:spPr>
          <a:xfrm>
            <a:off x="1349975" y="27423225"/>
            <a:ext cx="1142400" cy="141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Cold water Inlet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4" name="Google Shape;124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6643788" y="16874312"/>
            <a:ext cx="4932476" cy="4176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5" name="Google Shape;125;p13"/>
          <p:cNvCxnSpPr>
            <a:stCxn id="123" idx="3"/>
          </p:cNvCxnSpPr>
          <p:nvPr/>
        </p:nvCxnSpPr>
        <p:spPr>
          <a:xfrm rot="10800000" flipH="1">
            <a:off x="2492375" y="26623875"/>
            <a:ext cx="1384500" cy="1509300"/>
          </a:xfrm>
          <a:prstGeom prst="straightConnector1">
            <a:avLst/>
          </a:prstGeom>
          <a:noFill/>
          <a:ln w="1143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6" name="Google Shape;126;p13"/>
          <p:cNvSpPr txBox="1"/>
          <p:nvPr/>
        </p:nvSpPr>
        <p:spPr>
          <a:xfrm>
            <a:off x="1730725" y="23953250"/>
            <a:ext cx="1800000" cy="1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Nunito"/>
                <a:ea typeface="Nunito"/>
                <a:cs typeface="Nunito"/>
                <a:sym typeface="Nunito"/>
              </a:rPr>
              <a:t>Hot Water inlet</a:t>
            </a:r>
            <a:endParaRPr sz="2600">
              <a:latin typeface="Nunito"/>
              <a:ea typeface="Nunito"/>
              <a:cs typeface="Nunito"/>
              <a:sym typeface="Nunito"/>
            </a:endParaRPr>
          </a:p>
        </p:txBody>
      </p:sp>
      <p:cxnSp>
        <p:nvCxnSpPr>
          <p:cNvPr id="127" name="Google Shape;127;p13"/>
          <p:cNvCxnSpPr>
            <a:stCxn id="126" idx="2"/>
          </p:cNvCxnSpPr>
          <p:nvPr/>
        </p:nvCxnSpPr>
        <p:spPr>
          <a:xfrm>
            <a:off x="2630725" y="24991850"/>
            <a:ext cx="2007600" cy="1142100"/>
          </a:xfrm>
          <a:prstGeom prst="straightConnector1">
            <a:avLst/>
          </a:prstGeom>
          <a:noFill/>
          <a:ln w="1143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8" name="Google Shape;128;p13"/>
          <p:cNvSpPr txBox="1"/>
          <p:nvPr/>
        </p:nvSpPr>
        <p:spPr>
          <a:xfrm>
            <a:off x="4811425" y="23884025"/>
            <a:ext cx="1800000" cy="1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Hot Water Outlet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29" name="Google Shape;129;p13"/>
          <p:cNvCxnSpPr>
            <a:stCxn id="128" idx="2"/>
          </p:cNvCxnSpPr>
          <p:nvPr/>
        </p:nvCxnSpPr>
        <p:spPr>
          <a:xfrm flipH="1">
            <a:off x="5607625" y="24922625"/>
            <a:ext cx="103800" cy="1176600"/>
          </a:xfrm>
          <a:prstGeom prst="straightConnector1">
            <a:avLst/>
          </a:prstGeom>
          <a:noFill/>
          <a:ln w="1143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0" name="Google Shape;130;p13"/>
          <p:cNvSpPr txBox="1"/>
          <p:nvPr/>
        </p:nvSpPr>
        <p:spPr>
          <a:xfrm>
            <a:off x="13815625" y="10418975"/>
            <a:ext cx="5919000" cy="5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Shell and Tube Exchanger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31" name="Google Shape;131;p13"/>
          <p:cNvSpPr txBox="1"/>
          <p:nvPr/>
        </p:nvSpPr>
        <p:spPr>
          <a:xfrm>
            <a:off x="14905975" y="15734463"/>
            <a:ext cx="3738300" cy="5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Plate Exchanger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32" name="Google Shape;132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6689350" y="11349575"/>
            <a:ext cx="4874624" cy="3839624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3"/>
          <p:cNvSpPr txBox="1"/>
          <p:nvPr/>
        </p:nvSpPr>
        <p:spPr>
          <a:xfrm>
            <a:off x="13920550" y="21605250"/>
            <a:ext cx="5216100" cy="1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Nunito"/>
                <a:ea typeface="Nunito"/>
                <a:cs typeface="Nunito"/>
                <a:sym typeface="Nunito"/>
              </a:rPr>
              <a:t>Double Pipe Exchanger</a:t>
            </a:r>
            <a:endParaRPr sz="3600"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34" name="Google Shape;134;p13"/>
          <p:cNvPicPr preferRelativeResize="0"/>
          <p:nvPr/>
        </p:nvPicPr>
        <p:blipFill rotWithShape="1">
          <a:blip r:embed="rId11">
            <a:alphaModFix/>
          </a:blip>
          <a:srcRect t="10104"/>
          <a:stretch/>
        </p:blipFill>
        <p:spPr>
          <a:xfrm>
            <a:off x="16686650" y="22802400"/>
            <a:ext cx="4874624" cy="3872374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3"/>
          <p:cNvSpPr txBox="1"/>
          <p:nvPr/>
        </p:nvSpPr>
        <p:spPr>
          <a:xfrm>
            <a:off x="6456150" y="30142450"/>
            <a:ext cx="1800000" cy="10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Hot Water Gear Pump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36" name="Google Shape;136;p13"/>
          <p:cNvCxnSpPr>
            <a:stCxn id="135" idx="0"/>
          </p:cNvCxnSpPr>
          <p:nvPr/>
        </p:nvCxnSpPr>
        <p:spPr>
          <a:xfrm rot="10800000">
            <a:off x="6111450" y="28868650"/>
            <a:ext cx="1244700" cy="1273800"/>
          </a:xfrm>
          <a:prstGeom prst="straightConnector1">
            <a:avLst/>
          </a:prstGeom>
          <a:noFill/>
          <a:ln w="1143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7" name="Google Shape;137;p13"/>
          <p:cNvSpPr txBox="1"/>
          <p:nvPr/>
        </p:nvSpPr>
        <p:spPr>
          <a:xfrm>
            <a:off x="16687800" y="15240000"/>
            <a:ext cx="4874700" cy="7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333333"/>
                </a:solidFill>
              </a:rPr>
              <a:t>J. F. Zhou, Y. Li, B. Q. Gu and C. L. Shao, Figure 1, Temperature Field Prediction of Rectangular Shell-and-Tube Heat Exchanger, 10 December 2011</a:t>
            </a:r>
            <a:endParaRPr sz="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13"/>
          <p:cNvSpPr txBox="1"/>
          <p:nvPr/>
        </p:nvSpPr>
        <p:spPr>
          <a:xfrm>
            <a:off x="16643800" y="21081913"/>
            <a:ext cx="4874700" cy="7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333333"/>
                </a:solidFill>
              </a:rPr>
              <a:t>Industmarine Engineers, www.industmarine.com/content/essentials/plate-heat-exchanger.php, accessed 30 April 2019</a:t>
            </a:r>
            <a:endParaRPr sz="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13"/>
          <p:cNvSpPr txBox="1"/>
          <p:nvPr/>
        </p:nvSpPr>
        <p:spPr>
          <a:xfrm>
            <a:off x="16689313" y="26695313"/>
            <a:ext cx="4874700" cy="78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333333"/>
                </a:solidFill>
              </a:rPr>
              <a:t>Meenu Jain Lalitpur, Double Pipe Heat Exchanger Animation, https://www.youtube.com/watch?v=MdDbxktvecg, accessed 30 April 2019</a:t>
            </a:r>
            <a:endParaRPr sz="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0" name="Google Shape;140;p1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2755850" y="14706600"/>
            <a:ext cx="9162600" cy="5014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3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2674150" y="23288025"/>
            <a:ext cx="9162600" cy="5025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3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33496710" y="6085800"/>
            <a:ext cx="8719500" cy="48308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3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22650687" y="7389350"/>
            <a:ext cx="9162600" cy="50552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Blank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510</Words>
  <Application>Microsoft Office PowerPoint</Application>
  <PresentationFormat>Custom</PresentationFormat>
  <Paragraphs>57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Nunito</vt:lpstr>
      <vt:lpstr>Arial</vt:lpstr>
      <vt:lpstr>Times New Roman</vt:lpstr>
      <vt:lpstr>Blank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Asghar, Ali</dc:creator>
  <cp:lastModifiedBy>Asghar, Ali</cp:lastModifiedBy>
  <cp:revision>1</cp:revision>
  <dcterms:modified xsi:type="dcterms:W3CDTF">2019-05-02T16:52:12Z</dcterms:modified>
</cp:coreProperties>
</file>